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title>
      <c:tx>
        <c:rich>
          <a:bodyPr/>
          <a:lstStyle/>
          <a:p>
            <a:pPr>
              <a:defRPr/>
            </a:pPr>
            <a:r>
              <a:rPr lang="ru-RU" dirty="0"/>
              <a:t>Учащиеся </a:t>
            </a:r>
            <a:r>
              <a:rPr lang="ru-RU" dirty="0" smtClean="0"/>
              <a:t>10 </a:t>
            </a:r>
            <a:r>
              <a:rPr lang="ru-RU" dirty="0"/>
              <a:t>класса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Учащиеся 10 класса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Хорошая ФП</c:v>
                </c:pt>
                <c:pt idx="1">
                  <c:v>Умными и сильными</c:v>
                </c:pt>
                <c:pt idx="2">
                  <c:v>Нужны знания</c:v>
                </c:pt>
                <c:pt idx="3">
                  <c:v>Спорт повышает умственную работоспособность</c:v>
                </c:pt>
                <c:pt idx="4">
                  <c:v>Математический расчет необходим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0.76000000000000389</c:v>
                </c:pt>
                <c:pt idx="1">
                  <c:v>0.69000000000000272</c:v>
                </c:pt>
                <c:pt idx="2">
                  <c:v>1</c:v>
                </c:pt>
                <c:pt idx="3">
                  <c:v>0.84000000000000064</c:v>
                </c:pt>
                <c:pt idx="4">
                  <c:v>0.8</c:v>
                </c:pt>
              </c:numCache>
            </c:numRef>
          </c:val>
        </c:ser>
        <c:gapWidth val="100"/>
        <c:axId val="73557120"/>
        <c:axId val="83091456"/>
      </c:barChart>
      <c:catAx>
        <c:axId val="7355712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3091456"/>
        <c:crosses val="autoZero"/>
        <c:auto val="1"/>
        <c:lblAlgn val="ctr"/>
        <c:lblOffset val="100"/>
      </c:catAx>
      <c:valAx>
        <c:axId val="83091456"/>
        <c:scaling>
          <c:orientation val="minMax"/>
        </c:scaling>
        <c:axPos val="l"/>
        <c:majorGridlines/>
        <c:numFmt formatCode="0%" sourceLinked="1"/>
        <c:tickLblPos val="nextTo"/>
        <c:crossAx val="73557120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0"/>
  <c:chart>
    <c:title>
      <c:layout/>
    </c:title>
    <c:plotArea>
      <c:layout>
        <c:manualLayout>
          <c:layoutTarget val="inner"/>
          <c:xMode val="edge"/>
          <c:yMode val="edge"/>
          <c:x val="6.1041230093208027E-2"/>
          <c:y val="0.1343725075323306"/>
          <c:w val="0.87002398284248605"/>
          <c:h val="0.7824613600147246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Педагоги ГБОУ СОШ п.г.т. Петра Дубрава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Хорошая ФП</c:v>
                </c:pt>
                <c:pt idx="1">
                  <c:v>Быть сильными и умными</c:v>
                </c:pt>
                <c:pt idx="2">
                  <c:v>Нужны знания</c:v>
                </c:pt>
                <c:pt idx="3">
                  <c:v>Способствуют повышению работоспособности</c:v>
                </c:pt>
                <c:pt idx="4">
                  <c:v>Математичсекий расчет необходим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0.8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axId val="67105536"/>
        <c:axId val="67107456"/>
      </c:barChart>
      <c:catAx>
        <c:axId val="67105536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107456"/>
        <c:crosses val="autoZero"/>
        <c:auto val="1"/>
        <c:lblAlgn val="ctr"/>
        <c:lblOffset val="100"/>
      </c:catAx>
      <c:valAx>
        <c:axId val="6710745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67105536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AF4E199-5E87-48A7-ACC0-BF8CA3BBCE7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FBCB2D-7E92-4993-ABA8-9307E73D2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E199-5E87-48A7-ACC0-BF8CA3BBCE7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CB2D-7E92-4993-ABA8-9307E73D2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E199-5E87-48A7-ACC0-BF8CA3BBCE7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CB2D-7E92-4993-ABA8-9307E73D2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F4E199-5E87-48A7-ACC0-BF8CA3BBCE7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FBCB2D-7E92-4993-ABA8-9307E73D2B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AF4E199-5E87-48A7-ACC0-BF8CA3BBCE7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FBCB2D-7E92-4993-ABA8-9307E73D2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E199-5E87-48A7-ACC0-BF8CA3BBCE7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CB2D-7E92-4993-ABA8-9307E73D2B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E199-5E87-48A7-ACC0-BF8CA3BBCE7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CB2D-7E92-4993-ABA8-9307E73D2B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F4E199-5E87-48A7-ACC0-BF8CA3BBCE7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FBCB2D-7E92-4993-ABA8-9307E73D2B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4E199-5E87-48A7-ACC0-BF8CA3BBCE7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BCB2D-7E92-4993-ABA8-9307E73D2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F4E199-5E87-48A7-ACC0-BF8CA3BBCE7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FBCB2D-7E92-4993-ABA8-9307E73D2B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F4E199-5E87-48A7-ACC0-BF8CA3BBCE7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FBCB2D-7E92-4993-ABA8-9307E73D2BB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AF4E199-5E87-48A7-ACC0-BF8CA3BBCE7D}" type="datetimeFigureOut">
              <a:rPr lang="ru-RU" smtClean="0"/>
              <a:pPr/>
              <a:t>09.10.2022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FBCB2D-7E92-4993-ABA8-9307E73D2B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692696"/>
            <a:ext cx="7198568" cy="136815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Математика – основа спорта </a:t>
            </a:r>
            <a:r>
              <a:rPr lang="ru-RU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ее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неотъемлемая составляющая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Подготовила: Михайлова Ангелина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Обучающаяся </a:t>
            </a:r>
            <a:r>
              <a:rPr lang="ru-RU" dirty="0" smtClean="0">
                <a:solidFill>
                  <a:schemeClr val="tx1"/>
                </a:solidFill>
              </a:rPr>
              <a:t>11 </a:t>
            </a:r>
            <a:r>
              <a:rPr lang="ru-RU" dirty="0" smtClean="0">
                <a:solidFill>
                  <a:schemeClr val="tx1"/>
                </a:solidFill>
              </a:rPr>
              <a:t>класса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ГБОУ СОШ п.г.т. Петра Дубрава</a:t>
            </a:r>
          </a:p>
          <a:p>
            <a:endParaRPr lang="ru-RU" dirty="0"/>
          </a:p>
        </p:txBody>
      </p:sp>
      <p:pic>
        <p:nvPicPr>
          <p:cNvPr id="1026" name="Picture 2" descr="C:\Users\1q\Desktop\1-5-1000x630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348880"/>
            <a:ext cx="3962411" cy="24963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43528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результатам исследования удалось установить взаимосвязь ОУФК с успеваемостью и качеством знаний по алгебре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2" name="Picture 2" descr="C:\Users\1q\Desktop\Screenshot_7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9369" y="2039452"/>
            <a:ext cx="5540903" cy="44343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712968" cy="324036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Как видим, у класса высокие показатели ОУФК , </a:t>
            </a:r>
            <a:r>
              <a:rPr lang="ru-RU" b="1" dirty="0" smtClean="0"/>
              <a:t>75% у</a:t>
            </a:r>
            <a:r>
              <a:rPr lang="ru-RU" dirty="0" smtClean="0"/>
              <a:t>чащихся имеют уровень физического развития «отлично» и «хорошо». Они проявили силу воли и упорство в достижении высоких спортивных результатов. Эти же качества они проявляют, овладевая учебными дисциплинами. И, как следствие, хорошие показатели в учебе: </a:t>
            </a:r>
            <a:r>
              <a:rPr lang="ru-RU" b="1" dirty="0" smtClean="0"/>
              <a:t>60% </a:t>
            </a:r>
            <a:r>
              <a:rPr lang="ru-RU" dirty="0" smtClean="0"/>
              <a:t>качества знаний и 3,78 –средний балл по алгебре. </a:t>
            </a:r>
            <a:r>
              <a:rPr lang="ru-RU" b="1" dirty="0" smtClean="0"/>
              <a:t>46%-</a:t>
            </a:r>
            <a:r>
              <a:rPr lang="ru-RU" dirty="0" smtClean="0"/>
              <a:t>такова вероятность совпадения оценки ОУФК и оценки по алгебре по итогам </a:t>
            </a:r>
            <a:r>
              <a:rPr lang="en-US" dirty="0" smtClean="0"/>
              <a:t>II</a:t>
            </a:r>
            <a:r>
              <a:rPr lang="ru-RU" dirty="0" smtClean="0"/>
              <a:t> триместра.</a:t>
            </a:r>
          </a:p>
          <a:p>
            <a:pPr algn="just"/>
            <a:endParaRPr lang="ru-RU" dirty="0"/>
          </a:p>
        </p:txBody>
      </p:sp>
      <p:pic>
        <p:nvPicPr>
          <p:cNvPr id="11266" name="Picture 2" descr="C:\Users\1q\Desktop\Без назван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933056"/>
            <a:ext cx="2654858" cy="22322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ЕГЭ и спорт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290" name="Picture 2" descr="C:\Users\1q\Desktop\Screenshot_9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6912768" cy="1552792"/>
          </a:xfrm>
          <a:prstGeom prst="rect">
            <a:avLst/>
          </a:prstGeom>
          <a:noFill/>
        </p:spPr>
      </p:pic>
      <p:pic>
        <p:nvPicPr>
          <p:cNvPr id="12291" name="Picture 3" descr="C:\Users\1q\Desktop\Screenshot_1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708920"/>
            <a:ext cx="6660232" cy="1343025"/>
          </a:xfrm>
          <a:prstGeom prst="rect">
            <a:avLst/>
          </a:prstGeom>
          <a:noFill/>
        </p:spPr>
      </p:pic>
      <p:pic>
        <p:nvPicPr>
          <p:cNvPr id="12292" name="Picture 4" descr="C:\Users\1q\Desktop\Screenshot_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365104"/>
            <a:ext cx="8708814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964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Спорт – учебе не помеха!»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3317" name="Picture 5" descr="C:\Users\1q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780928"/>
            <a:ext cx="5059467" cy="32115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pasibo-za-vnimanie-new-1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727280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4978896" cy="554461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/>
              <a:t>       Цель</a:t>
            </a:r>
            <a:r>
              <a:rPr lang="ru-RU" dirty="0" smtClean="0"/>
              <a:t>  исследования – оценить с помощью математических расчётов степень готовности учащихся нашего класса к сдаче нормативов ГТО.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b="1" dirty="0" smtClean="0"/>
              <a:t>  </a:t>
            </a:r>
          </a:p>
          <a:p>
            <a:pPr algn="just">
              <a:buNone/>
            </a:pPr>
            <a:r>
              <a:rPr lang="ru-RU" b="1" dirty="0" smtClean="0"/>
              <a:t> </a:t>
            </a:r>
          </a:p>
          <a:p>
            <a:pPr algn="just">
              <a:buNone/>
            </a:pPr>
            <a:r>
              <a:rPr lang="ru-RU" b="1" dirty="0" smtClean="0"/>
              <a:t>      </a:t>
            </a:r>
          </a:p>
          <a:p>
            <a:pPr algn="just">
              <a:buNone/>
            </a:pPr>
            <a:r>
              <a:rPr lang="ru-RU" b="1" dirty="0" smtClean="0"/>
              <a:t>      Гипотеза – </a:t>
            </a:r>
            <a:r>
              <a:rPr lang="ru-RU" dirty="0" smtClean="0"/>
              <a:t>применение математики в спорте способствует достижению высоких результатов, а хорошая физическая подготовка повышает умственную деятельность человека. </a:t>
            </a:r>
          </a:p>
          <a:p>
            <a:endParaRPr lang="ru-RU" dirty="0"/>
          </a:p>
        </p:txBody>
      </p:sp>
      <p:pic>
        <p:nvPicPr>
          <p:cNvPr id="2051" name="Picture 3" descr="C:\Users\1q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700808"/>
            <a:ext cx="3528392" cy="23479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Литературный обзор.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7920880" cy="172819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Современная математика объединяет весьма различные области знания в единую систему. Всё чаще мы слышим слова «Наука – спорту». Математические идеи и методы всё шире используются в спорте. </a:t>
            </a:r>
            <a:endParaRPr lang="ru-RU" dirty="0"/>
          </a:p>
        </p:txBody>
      </p:sp>
      <p:pic>
        <p:nvPicPr>
          <p:cNvPr id="3074" name="Picture 2" descr="C:\Users\1q\Desktop\Без названия (1)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356992"/>
            <a:ext cx="5595766" cy="10418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2101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Практическая часть исследовательской работы.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24936" cy="190080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  Чтобы узнать, действительно ли существует связь между математикой и спортом, было проведено анкетирование учащихся </a:t>
            </a:r>
            <a:r>
              <a:rPr lang="ru-RU" dirty="0" smtClean="0"/>
              <a:t>10 </a:t>
            </a:r>
            <a:r>
              <a:rPr lang="ru-RU" dirty="0" smtClean="0"/>
              <a:t>класса и преподавательского состава ГБОУ СОШ п.г.т. Петра Дубрава с помощью </a:t>
            </a:r>
            <a:r>
              <a:rPr lang="en-US" dirty="0" smtClean="0"/>
              <a:t>Google</a:t>
            </a:r>
            <a:r>
              <a:rPr lang="ru-RU" dirty="0" smtClean="0"/>
              <a:t> анкет </a:t>
            </a:r>
            <a:endParaRPr lang="ru-RU" dirty="0"/>
          </a:p>
        </p:txBody>
      </p:sp>
      <p:pic>
        <p:nvPicPr>
          <p:cNvPr id="4098" name="Picture 2" descr="C:\Users\1q\Desktop\Screenshot_1.pn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356992"/>
            <a:ext cx="3960440" cy="2854568"/>
          </a:xfrm>
          <a:prstGeom prst="rect">
            <a:avLst/>
          </a:prstGeom>
          <a:noFill/>
        </p:spPr>
      </p:pic>
      <p:pic>
        <p:nvPicPr>
          <p:cNvPr id="4099" name="Picture 3" descr="C:\Users\1q\Desktop\Screenshot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400" y="3645024"/>
            <a:ext cx="3724552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737176" cy="634082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Результаты анкетирования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43608" y="1268760"/>
          <a:ext cx="727280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67544" y="764704"/>
          <a:ext cx="828092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Нормативы ГТО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19256" cy="1656184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Всероссийский физкультурно-спортивный комплекс «Готов к труду и обороне» (ГТО) – этот нормативная основа физического воспитания населения страны, нацеленная на развитие массового спора.</a:t>
            </a:r>
            <a:endParaRPr lang="ru-RU" dirty="0"/>
          </a:p>
        </p:txBody>
      </p:sp>
      <p:pic>
        <p:nvPicPr>
          <p:cNvPr id="7170" name="Picture 2" descr="C:\Users\1q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068960"/>
            <a:ext cx="4608512" cy="2872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q\Desktop\Screenshot_5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967" y="476673"/>
            <a:ext cx="8462489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498178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/>
              <a:t> </a:t>
            </a:r>
            <a:r>
              <a:rPr lang="ru-RU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формулы, с помощью которых можно подсчитать общий уровень физической кондиции человека (ОУФК), и таким образом определить готовность молодого организма к сдаче нормативов ГТО</a:t>
            </a:r>
            <a:endParaRPr lang="ru-RU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 descr="C:\Users\1q\Desktop\Screenshot_6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073" y="1988841"/>
            <a:ext cx="7879351" cy="4448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129</TotalTime>
  <Words>316</Words>
  <Application>Microsoft Office PowerPoint</Application>
  <PresentationFormat>Экран (4:3)</PresentationFormat>
  <Paragraphs>26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Математика – основа спорта и ее неотъемлемая составляющая</vt:lpstr>
      <vt:lpstr>Слайд 2</vt:lpstr>
      <vt:lpstr>Литературный обзор. </vt:lpstr>
      <vt:lpstr> Практическая часть исследовательской работы. </vt:lpstr>
      <vt:lpstr>Результаты анкетирования</vt:lpstr>
      <vt:lpstr>Слайд 6</vt:lpstr>
      <vt:lpstr>Нормативы ГТО</vt:lpstr>
      <vt:lpstr>Слайд 8</vt:lpstr>
      <vt:lpstr> формулы, с помощью которых можно подсчитать общий уровень физической кондиции человека (ОУФК), и таким образом определить готовность молодого организма к сдаче нормативов ГТО</vt:lpstr>
      <vt:lpstr>По результатам исследования удалось установить взаимосвязь ОУФК с успеваемостью и качеством знаний по алгебре</vt:lpstr>
      <vt:lpstr>Слайд 11</vt:lpstr>
      <vt:lpstr>ЕГЭ и спорт</vt:lpstr>
      <vt:lpstr>Вывод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– основа спорта и ее неотъемлемая составляющая</dc:title>
  <dc:creator>1q</dc:creator>
  <cp:lastModifiedBy>1q</cp:lastModifiedBy>
  <cp:revision>15</cp:revision>
  <dcterms:created xsi:type="dcterms:W3CDTF">2022-03-22T14:52:07Z</dcterms:created>
  <dcterms:modified xsi:type="dcterms:W3CDTF">2022-10-09T13:50:46Z</dcterms:modified>
</cp:coreProperties>
</file>