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3" r:id="rId3"/>
  </p:sldMasterIdLst>
  <p:notesMasterIdLst>
    <p:notesMasterId r:id="rId17"/>
  </p:notesMasterIdLst>
  <p:sldIdLst>
    <p:sldId id="256" r:id="rId4"/>
    <p:sldId id="261" r:id="rId5"/>
    <p:sldId id="264" r:id="rId6"/>
    <p:sldId id="275" r:id="rId7"/>
    <p:sldId id="301" r:id="rId8"/>
    <p:sldId id="270" r:id="rId9"/>
    <p:sldId id="302" r:id="rId10"/>
    <p:sldId id="303" r:id="rId11"/>
    <p:sldId id="304" r:id="rId12"/>
    <p:sldId id="305" r:id="rId13"/>
    <p:sldId id="306" r:id="rId14"/>
    <p:sldId id="307" r:id="rId15"/>
    <p:sldId id="308" r:id="rId16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DFBB"/>
    <a:srgbClr val="9AD3E9"/>
    <a:srgbClr val="F8B2A3"/>
    <a:srgbClr val="A4B4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654" y="120"/>
      </p:cViewPr>
      <p:guideLst>
        <p:guide orient="horz" pos="184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FE4780-4742-4AF7-B9F6-29387D06C872}" type="datetimeFigureOut">
              <a:rPr lang="ko-KR" altLang="en-US" smtClean="0"/>
              <a:t>2021-11-02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0E160-F603-41F3-A192-DC95957721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1441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0E160-F603-41F3-A192-DC95957721C3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6819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2.png"/><Relationship Id="rId7" Type="http://schemas.openxmlformats.org/officeDocument/2006/relationships/image" Target="../media/image15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3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923928" y="2643759"/>
            <a:ext cx="5220072" cy="1080120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sz="3600" dirty="0">
                <a:ea typeface="맑은 고딕" pitchFamily="50" charset="-127"/>
              </a:rPr>
              <a:t>FREE PPT TEMPLATES</a:t>
            </a:r>
            <a:endParaRPr lang="en-US" altLang="ko-KR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923928" y="3723878"/>
            <a:ext cx="5219924" cy="504056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INSTERT THE TITLE OF YOUR </a:t>
            </a:r>
          </a:p>
          <a:p>
            <a:pPr lvl="0"/>
            <a:r>
              <a:rPr lang="en-US" altLang="ko-KR" dirty="0"/>
              <a:t>PRESENTATION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6273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0" y="0"/>
            <a:ext cx="3059832" cy="21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6084000" y="2947500"/>
            <a:ext cx="3060000" cy="21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14479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528392" y="0"/>
            <a:ext cx="2123728" cy="32198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7020272" y="1923678"/>
            <a:ext cx="2123728" cy="32198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802514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717858" y="1275606"/>
            <a:ext cx="2448545" cy="20240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3339542" y="1275606"/>
            <a:ext cx="2448273" cy="20240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5960954" y="1275606"/>
            <a:ext cx="2448273" cy="20240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7" name="Text Placeholder 9">
            <a:extLst>
              <a:ext uri="{FF2B5EF4-FFF2-40B4-BE49-F238E27FC236}">
                <a16:creationId xmlns:a16="http://schemas.microsoft.com/office/drawing/2014/main" id="{DDA4CE02-F7F3-4BCD-B8DB-4DFD03965EC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39A54B34-6F96-4E3E-B72E-E680E3CE271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4839971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D:\Fullppt\005-PNG이미지\모니터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286" y="1275606"/>
            <a:ext cx="2923753" cy="2518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D:\Fullppt\005-PNG이미지\모니터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2646" y="1275606"/>
            <a:ext cx="2923753" cy="2518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582656" y="1374406"/>
            <a:ext cx="2700000" cy="15848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4820964" y="1374406"/>
            <a:ext cx="2736000" cy="15848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2F3CBFE9-6225-4EAB-9415-3558F6BE9A6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9E9189EF-3C10-45A2-8749-4187192ACEC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7308940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nut 3"/>
          <p:cNvSpPr/>
          <p:nvPr userDrawn="1"/>
        </p:nvSpPr>
        <p:spPr>
          <a:xfrm>
            <a:off x="2847111" y="1179745"/>
            <a:ext cx="3401564" cy="3401564"/>
          </a:xfrm>
          <a:prstGeom prst="donut">
            <a:avLst>
              <a:gd name="adj" fmla="val 1353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5" name="Picture 2" descr="D:\Fullppt\PNG이미지\핸드폰2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225" y="1079005"/>
            <a:ext cx="3373328" cy="4085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566328" y="1217153"/>
            <a:ext cx="1945465" cy="300514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9B4F25E9-AA8C-4BD3-BF1F-56D20DF8DD5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40BDE80-4E1C-47DE-8168-381888FDC3F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2192049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213800" y="2230378"/>
            <a:ext cx="4930200" cy="47357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SECTION BREAK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213800" y="2703954"/>
            <a:ext cx="4930200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5" name="Picture 2" descr="E:\002-KIMS BUSINESS\007-02-Googleslidesppt\02-GSppt-Contents-Kim\20170215\03-abs\item01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39" y="3651870"/>
            <a:ext cx="1013895" cy="1016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E:\002-KIMS BUSINESS\007-02-Googleslidesppt\02-GSppt-Contents-Kim\20170215\03-abs\item01-png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950740"/>
            <a:ext cx="648072" cy="649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E:\002-KIMS BUSINESS\007-02-Googleslidesppt\02-GSppt-Contents-Kim\20170215\03-abs\item01-png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19818"/>
            <a:ext cx="442142" cy="443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E:\002-KIMS BUSINESS\007-02-Googleslidesppt\02-GSppt-Contents-Kim\20170215\03-abs\item01-png.pn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1779200"/>
            <a:ext cx="360040" cy="360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/>
          <p:cNvGrpSpPr/>
          <p:nvPr userDrawn="1"/>
        </p:nvGrpSpPr>
        <p:grpSpPr>
          <a:xfrm>
            <a:off x="1115616" y="1275607"/>
            <a:ext cx="2585656" cy="2592286"/>
            <a:chOff x="1115616" y="1275607"/>
            <a:chExt cx="2585656" cy="2592286"/>
          </a:xfrm>
        </p:grpSpPr>
        <p:pic>
          <p:nvPicPr>
            <p:cNvPr id="1026" name="Picture 2" descr="E:\002-KIMS BUSINESS\007-02-Googleslidesppt\02-GSppt-Contents-Kim\20170215\03-abs\item01-png.png"/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616" y="1275607"/>
              <a:ext cx="2585656" cy="25922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Oval 1"/>
            <p:cNvSpPr/>
            <p:nvPr userDrawn="1"/>
          </p:nvSpPr>
          <p:spPr>
            <a:xfrm>
              <a:off x="1796376" y="1959682"/>
              <a:ext cx="1224136" cy="1224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38100" dir="18900000">
                <a:prstClr val="black">
                  <a:alpha val="29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1027" name="Picture 3" descr="E:\002-KIMS BUSINESS\007-02-Googleslidesppt\02-GSppt-Contents-Kim\20170215\03-abs\item02-png.pn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3578808"/>
            <a:ext cx="1475656" cy="1592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E:\002-KIMS BUSINESS\007-02-Googleslidesppt\02-GSppt-Contents-Kim\20170215\03-abs\item02-png.png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226854" y="-51527"/>
            <a:ext cx="879830" cy="949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8235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707971">
            <a:off x="2873932" y="156273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527839">
            <a:off x="3005459" y="3443641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414606">
            <a:off x="1967897" y="2192112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62721" flipH="1">
            <a:off x="2110757" y="805096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864253" flipH="1">
            <a:off x="3934583" y="142673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64798">
            <a:off x="5618205" y="2384716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274931">
            <a:off x="5463157" y="736150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29549">
            <a:off x="4788024" y="3370715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3"/>
          <p:cNvGrpSpPr/>
          <p:nvPr userDrawn="1"/>
        </p:nvGrpSpPr>
        <p:grpSpPr>
          <a:xfrm>
            <a:off x="2254580" y="248388"/>
            <a:ext cx="4634840" cy="4646724"/>
            <a:chOff x="1115616" y="1275607"/>
            <a:chExt cx="2585656" cy="2592286"/>
          </a:xfrm>
        </p:grpSpPr>
        <p:pic>
          <p:nvPicPr>
            <p:cNvPr id="5" name="Picture 2" descr="E:\002-KIMS BUSINESS\007-02-Googleslidesppt\02-GSppt-Contents-Kim\20170215\03-abs\item01-png.png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616" y="1275607"/>
              <a:ext cx="2585656" cy="25922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Oval 5"/>
            <p:cNvSpPr/>
            <p:nvPr userDrawn="1"/>
          </p:nvSpPr>
          <p:spPr>
            <a:xfrm>
              <a:off x="1595313" y="1758619"/>
              <a:ext cx="1626263" cy="162626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38100" dir="18900000">
                <a:prstClr val="black">
                  <a:alpha val="29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+mn-lt"/>
              </a:endParaRPr>
            </a:p>
          </p:txBody>
        </p:sp>
      </p:grp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03848" y="2101602"/>
            <a:ext cx="2736303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Thank you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203700" y="2677666"/>
            <a:ext cx="2736303" cy="43204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</a:t>
            </a:r>
          </a:p>
          <a:p>
            <a:pPr lvl="0"/>
            <a:r>
              <a:rPr lang="en-US" altLang="ko-KR" dirty="0"/>
              <a:t>of your subtitle Here</a:t>
            </a:r>
          </a:p>
        </p:txBody>
      </p:sp>
      <p:pic>
        <p:nvPicPr>
          <p:cNvPr id="2050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860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E:\002-KIMS BUSINESS\007-02-Googleslidesppt\02-GSppt-Contents-Kim\20170215\03-abs\item02-png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3624792"/>
            <a:ext cx="1407408" cy="1518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2477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5712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2843808" y="377122"/>
            <a:ext cx="3456384" cy="3465247"/>
            <a:chOff x="1115616" y="1275607"/>
            <a:chExt cx="2585656" cy="2592286"/>
          </a:xfrm>
        </p:grpSpPr>
        <p:pic>
          <p:nvPicPr>
            <p:cNvPr id="5" name="Picture 2" descr="E:\002-KIMS BUSINESS\007-02-Googleslidesppt\02-GSppt-Contents-Kim\20170215\03-abs\item01-png.png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616" y="1275607"/>
              <a:ext cx="2585656" cy="25922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Oval 5"/>
            <p:cNvSpPr/>
            <p:nvPr userDrawn="1"/>
          </p:nvSpPr>
          <p:spPr>
            <a:xfrm>
              <a:off x="1796376" y="1959682"/>
              <a:ext cx="1224136" cy="1224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38100" dir="18900000">
                <a:prstClr val="black">
                  <a:alpha val="29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7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829098" y="3829794"/>
            <a:ext cx="3456384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Welcome!!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828950" y="4443958"/>
            <a:ext cx="3456384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376203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290409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12904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863568" y="1599822"/>
            <a:ext cx="1440000" cy="144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842131" y="1597374"/>
            <a:ext cx="1440000" cy="144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4834733" y="1597374"/>
            <a:ext cx="1440000" cy="144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6827011" y="1599822"/>
            <a:ext cx="1440000" cy="144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" name="Block Arc 1"/>
          <p:cNvSpPr/>
          <p:nvPr userDrawn="1"/>
        </p:nvSpPr>
        <p:spPr>
          <a:xfrm>
            <a:off x="683568" y="1419822"/>
            <a:ext cx="1800000" cy="1800000"/>
          </a:xfrm>
          <a:prstGeom prst="blockArc">
            <a:avLst>
              <a:gd name="adj1" fmla="val 10800000"/>
              <a:gd name="adj2" fmla="val 94979"/>
              <a:gd name="adj3" fmla="val 5402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2" name="Block Arc 11"/>
          <p:cNvSpPr/>
          <p:nvPr userDrawn="1"/>
        </p:nvSpPr>
        <p:spPr>
          <a:xfrm>
            <a:off x="2671382" y="1419822"/>
            <a:ext cx="1800000" cy="1800000"/>
          </a:xfrm>
          <a:prstGeom prst="blockArc">
            <a:avLst>
              <a:gd name="adj1" fmla="val 10800000"/>
              <a:gd name="adj2" fmla="val 94979"/>
              <a:gd name="adj3" fmla="val 540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3" name="Block Arc 12"/>
          <p:cNvSpPr/>
          <p:nvPr userDrawn="1"/>
        </p:nvSpPr>
        <p:spPr>
          <a:xfrm>
            <a:off x="4659196" y="1419822"/>
            <a:ext cx="1800000" cy="1800000"/>
          </a:xfrm>
          <a:prstGeom prst="blockArc">
            <a:avLst>
              <a:gd name="adj1" fmla="val 10800000"/>
              <a:gd name="adj2" fmla="val 94979"/>
              <a:gd name="adj3" fmla="val 540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" name="Block Arc 13"/>
          <p:cNvSpPr/>
          <p:nvPr userDrawn="1"/>
        </p:nvSpPr>
        <p:spPr>
          <a:xfrm>
            <a:off x="6647011" y="1419822"/>
            <a:ext cx="1800000" cy="1800000"/>
          </a:xfrm>
          <a:prstGeom prst="blockArc">
            <a:avLst>
              <a:gd name="adj1" fmla="val 10800000"/>
              <a:gd name="adj2" fmla="val 94979"/>
              <a:gd name="adj3" fmla="val 540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7" name="Text Placeholder 9">
            <a:extLst>
              <a:ext uri="{FF2B5EF4-FFF2-40B4-BE49-F238E27FC236}">
                <a16:creationId xmlns:a16="http://schemas.microsoft.com/office/drawing/2014/main" id="{EDBECCA6-8618-46C3-A8D4-3B6399CCEF8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id="{1D40A599-6D66-4DC9-82BB-52C171B56B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33499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grpSp>
        <p:nvGrpSpPr>
          <p:cNvPr id="5" name="Group 4"/>
          <p:cNvGrpSpPr/>
          <p:nvPr userDrawn="1"/>
        </p:nvGrpSpPr>
        <p:grpSpPr>
          <a:xfrm>
            <a:off x="354008" y="1131589"/>
            <a:ext cx="2849840" cy="3649171"/>
            <a:chOff x="354008" y="1131589"/>
            <a:chExt cx="2849840" cy="3649171"/>
          </a:xfrm>
        </p:grpSpPr>
        <p:sp>
          <p:nvSpPr>
            <p:cNvPr id="6" name="Rounded Rectangle 5"/>
            <p:cNvSpPr/>
            <p:nvPr/>
          </p:nvSpPr>
          <p:spPr>
            <a:xfrm>
              <a:off x="354008" y="1131589"/>
              <a:ext cx="2849840" cy="3649171"/>
            </a:xfrm>
            <a:prstGeom prst="roundRect">
              <a:avLst>
                <a:gd name="adj" fmla="val 3968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531932" y="1347500"/>
              <a:ext cx="108520" cy="3240473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  <p:sp>
          <p:nvSpPr>
            <p:cNvPr id="12" name="Half Frame 11"/>
            <p:cNvSpPr/>
            <p:nvPr/>
          </p:nvSpPr>
          <p:spPr>
            <a:xfrm rot="5400000">
              <a:off x="2592642" y="1238201"/>
              <a:ext cx="502331" cy="502331"/>
            </a:xfrm>
            <a:prstGeom prst="halfFrame">
              <a:avLst>
                <a:gd name="adj1" fmla="val 23728"/>
                <a:gd name="adj2" fmla="val 24642"/>
              </a:avLst>
            </a:prstGeom>
            <a:solidFill>
              <a:schemeClr val="bg1">
                <a:alpha val="2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8182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2771800" y="1404764"/>
            <a:ext cx="6372200" cy="302433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A6C3AF05-0B8F-485E-983F-1B40340199E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D183D1CC-DF98-45E3-B7CE-601603E40D0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919319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6683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755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2" r:id="rId3"/>
    <p:sldLayoutId id="2147483652" r:id="rId4"/>
    <p:sldLayoutId id="2147483661" r:id="rId5"/>
    <p:sldLayoutId id="2147483656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471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779912" y="1478486"/>
            <a:ext cx="5220072" cy="1080120"/>
          </a:xfrm>
        </p:spPr>
        <p:txBody>
          <a:bodyPr/>
          <a:lstStyle/>
          <a:p>
            <a:pPr lvl="0"/>
            <a:r>
              <a:rPr lang="ru-RU" altLang="ko-KR" sz="2800" dirty="0" smtClean="0">
                <a:latin typeface="Times New Roman" panose="02020603050405020304" pitchFamily="18" charset="0"/>
                <a:ea typeface="맑은 고딕" pitchFamily="50" charset="-127"/>
                <a:cs typeface="Times New Roman" panose="02020603050405020304" pitchFamily="18" charset="0"/>
              </a:rPr>
              <a:t>Формирование читательской грамотности на уроках русского языка и литературы</a:t>
            </a:r>
            <a:endParaRPr lang="en-US" altLang="ko-K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3131840" y="4011910"/>
            <a:ext cx="5688632" cy="504056"/>
          </a:xfrm>
        </p:spPr>
        <p:txBody>
          <a:bodyPr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ko-K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русского языка и литературы МБОУ «ЗСОШ №1»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ko-K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Ильина Н.В.</a:t>
            </a:r>
            <a:endParaRPr lang="en-US" altLang="ko-K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419872" y="1298466"/>
            <a:ext cx="129393" cy="1440160"/>
            <a:chOff x="3424672" y="2643758"/>
            <a:chExt cx="283232" cy="1584176"/>
          </a:xfrm>
        </p:grpSpPr>
        <p:sp>
          <p:nvSpPr>
            <p:cNvPr id="7" name="Rectangle 6"/>
            <p:cNvSpPr/>
            <p:nvPr userDrawn="1"/>
          </p:nvSpPr>
          <p:spPr>
            <a:xfrm>
              <a:off x="3635896" y="2643758"/>
              <a:ext cx="72008" cy="158417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3565490" y="2643758"/>
              <a:ext cx="72007" cy="158417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3495081" y="2643758"/>
              <a:ext cx="72007" cy="158417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3424672" y="2643758"/>
              <a:ext cx="72008" cy="158417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97184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267494"/>
            <a:ext cx="8424936" cy="38884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251520" y="771550"/>
            <a:ext cx="8568952" cy="2664296"/>
          </a:xfrm>
        </p:spPr>
        <p:txBody>
          <a:bodyPr/>
          <a:lstStyle/>
          <a:p>
            <a:pPr algn="just"/>
            <a:r>
              <a:rPr lang="ru-RU" altLang="ko-K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altLang="ko-KR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altLang="ko-K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первичном чтении произведения обучающие читают текст с карандашом, подчеркивая те слова, значение которых им непонятны. Затем попросить встать тех </a:t>
            </a:r>
            <a:r>
              <a:rPr lang="ru-RU" altLang="ko-KR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ребят, </a:t>
            </a:r>
            <a:r>
              <a:rPr lang="ru-RU" altLang="ko-K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кому все слова в тексте понятны (у кого нет подчеркиваний) и организовать разъяснение непонятных слов. При необходимости учитель помогает. </a:t>
            </a:r>
            <a:endParaRPr lang="ko-KR" altLang="en-US" sz="22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-180528" y="843558"/>
            <a:ext cx="9144000" cy="28803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altLang="ko-K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 </a:t>
            </a:r>
            <a:r>
              <a:rPr lang="ru-RU" altLang="ko-K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«Словарики»</a:t>
            </a:r>
            <a:endParaRPr lang="ru-RU" altLang="ko-KR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</a:pPr>
            <a:endParaRPr lang="en-US" altLang="ko-KR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7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267494"/>
            <a:ext cx="8424936" cy="38884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243086" y="1275606"/>
            <a:ext cx="8568952" cy="2664296"/>
          </a:xfrm>
        </p:spPr>
        <p:txBody>
          <a:bodyPr/>
          <a:lstStyle/>
          <a:p>
            <a:pPr algn="just"/>
            <a:r>
              <a:rPr lang="ru-RU" altLang="ko-KR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altLang="ko-KR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Имя существительное обозначает…</a:t>
            </a:r>
          </a:p>
          <a:p>
            <a:pPr marL="285750" indent="-285750" algn="just">
              <a:buFont typeface="Times New Roman" panose="02020603050405020304" pitchFamily="18" charset="0"/>
              <a:buChar char="⁕"/>
            </a:pPr>
            <a:r>
              <a:rPr lang="ru-RU" altLang="ko-KR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Отвечает </a:t>
            </a:r>
            <a:r>
              <a:rPr lang="ru-RU" altLang="ko-KR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altLang="ko-KR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вопросы…</a:t>
            </a:r>
          </a:p>
          <a:p>
            <a:pPr marL="285750" indent="-285750" algn="just">
              <a:buFont typeface="Times New Roman" panose="02020603050405020304" pitchFamily="18" charset="0"/>
              <a:buChar char="⁕"/>
            </a:pPr>
            <a:r>
              <a:rPr lang="ru-RU" altLang="ko-KR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Начальная </a:t>
            </a:r>
            <a:r>
              <a:rPr lang="ru-RU" altLang="ko-KR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имени существительного -… падеж…числа.</a:t>
            </a:r>
          </a:p>
          <a:p>
            <a:pPr algn="just"/>
            <a:r>
              <a:rPr lang="ru-RU" altLang="ko-KR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altLang="ko-KR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Имена существительные имеют следующие постоянные признаки</a:t>
            </a:r>
            <a:r>
              <a:rPr lang="ru-RU" altLang="ko-KR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 algn="just">
              <a:buFont typeface="Times New Roman" panose="02020603050405020304" pitchFamily="18" charset="0"/>
              <a:buChar char="⁕"/>
            </a:pPr>
            <a:r>
              <a:rPr lang="ru-RU" altLang="ko-KR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</a:t>
            </a:r>
            <a:endParaRPr lang="ru-RU" altLang="ko-KR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Times New Roman" panose="02020603050405020304" pitchFamily="18" charset="0"/>
              <a:buChar char="⁕"/>
            </a:pPr>
            <a:r>
              <a:rPr lang="ru-RU" altLang="ko-KR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</a:t>
            </a:r>
          </a:p>
          <a:p>
            <a:pPr marL="285750" indent="-285750" algn="just">
              <a:buFont typeface="Times New Roman" panose="02020603050405020304" pitchFamily="18" charset="0"/>
              <a:buChar char="⁕"/>
            </a:pPr>
            <a:r>
              <a:rPr lang="ru-RU" altLang="ko-KR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Относятся </a:t>
            </a:r>
            <a:r>
              <a:rPr lang="ru-RU" altLang="ko-KR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… или …, или … роду, к … , или … , или ….. </a:t>
            </a:r>
            <a:r>
              <a:rPr lang="ru-RU" altLang="ko-KR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склонению.</a:t>
            </a:r>
          </a:p>
          <a:p>
            <a:pPr marL="285750" indent="-285750" algn="just">
              <a:buFont typeface="Times New Roman" panose="02020603050405020304" pitchFamily="18" charset="0"/>
              <a:buChar char="⁕"/>
            </a:pPr>
            <a:r>
              <a:rPr lang="ru-RU" altLang="ko-KR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Имена </a:t>
            </a:r>
            <a:r>
              <a:rPr lang="ru-RU" altLang="ko-KR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существительные имеют следующие непостоянные признаки</a:t>
            </a:r>
            <a:r>
              <a:rPr lang="ru-RU" altLang="ko-KR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:….</a:t>
            </a:r>
          </a:p>
          <a:p>
            <a:pPr marL="285750" indent="-285750" algn="just">
              <a:buFont typeface="Times New Roman" panose="02020603050405020304" pitchFamily="18" charset="0"/>
              <a:buChar char="⁕"/>
            </a:pPr>
            <a:r>
              <a:rPr lang="ru-RU" altLang="ko-KR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Существительные </a:t>
            </a:r>
            <a:r>
              <a:rPr lang="ru-RU" altLang="ko-KR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изменяются по … и … .</a:t>
            </a:r>
          </a:p>
          <a:p>
            <a:pPr algn="just"/>
            <a:r>
              <a:rPr lang="ru-RU" altLang="ko-KR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altLang="ko-KR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предложении имя существительное может быть как …, … , … , … , … </a:t>
            </a:r>
            <a:r>
              <a:rPr lang="ru-RU" altLang="ko-KR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buFont typeface="Times New Roman" panose="02020603050405020304" pitchFamily="18" charset="0"/>
              <a:buChar char="⁕"/>
            </a:pPr>
            <a:r>
              <a:rPr lang="ru-RU" altLang="ko-KR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Имя </a:t>
            </a:r>
            <a:r>
              <a:rPr lang="ru-RU" altLang="ko-KR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существительное не является членом предложения , если… .</a:t>
            </a:r>
            <a:endParaRPr lang="ko-KR" altLang="en-US" sz="16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-108520" y="555526"/>
            <a:ext cx="9144000" cy="28803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altLang="ko-K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 </a:t>
            </a:r>
            <a:r>
              <a:rPr lang="ru-RU" altLang="ko-K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«Письмо с пробелами»</a:t>
            </a:r>
            <a:endParaRPr lang="ru-RU" altLang="ko-KR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</a:pPr>
            <a:endParaRPr lang="en-US" altLang="ko-KR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25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267494"/>
            <a:ext cx="8424936" cy="38884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860032" y="635948"/>
            <a:ext cx="4104456" cy="3736002"/>
          </a:xfrm>
        </p:spPr>
        <p:txBody>
          <a:bodyPr/>
          <a:lstStyle/>
          <a:p>
            <a:pPr algn="just"/>
            <a:r>
              <a:rPr lang="ru-RU" altLang="ko-K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предложенной карте алфавита напишите названия или авторов книг, которые связаны с</a:t>
            </a:r>
          </a:p>
          <a:p>
            <a:pPr algn="just"/>
            <a:r>
              <a:rPr lang="ru-RU" altLang="ko-KR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темой </a:t>
            </a:r>
            <a:r>
              <a:rPr lang="ru-RU" altLang="ko-K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…. (например, взаимоотношения человека и природы, человека и животных)</a:t>
            </a:r>
          </a:p>
          <a:p>
            <a:pPr algn="just"/>
            <a:r>
              <a:rPr lang="ru-RU" altLang="ko-K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Обсуждение результатов работы происходит по методике свободного </a:t>
            </a:r>
            <a:r>
              <a:rPr lang="ru-RU" altLang="ko-KR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обсуждения. </a:t>
            </a:r>
          </a:p>
          <a:p>
            <a:pPr algn="just"/>
            <a:r>
              <a:rPr lang="ru-RU" altLang="ko-KR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Время </a:t>
            </a:r>
            <a:r>
              <a:rPr lang="ru-RU" altLang="ko-K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— 5 мин.</a:t>
            </a:r>
            <a:endParaRPr lang="ko-KR" altLang="en-US" sz="18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-108520" y="555526"/>
            <a:ext cx="9144000" cy="288032"/>
          </a:xfrm>
        </p:spPr>
        <p:txBody>
          <a:bodyPr/>
          <a:lstStyle/>
          <a:p>
            <a:r>
              <a:rPr lang="ru-RU" altLang="ko-K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 </a:t>
            </a:r>
            <a:r>
              <a:rPr lang="ru-RU" altLang="ko-K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Алфавит за круглым столом</a:t>
            </a:r>
            <a:r>
              <a:rPr lang="ru-RU" altLang="ko-K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altLang="ko-KR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</a:pPr>
            <a:endParaRPr lang="en-US" altLang="ko-KR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96" t="19403" r="25841" b="40299"/>
          <a:stretch/>
        </p:blipFill>
        <p:spPr bwMode="auto">
          <a:xfrm>
            <a:off x="253172" y="1067582"/>
            <a:ext cx="4287292" cy="3097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162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267494"/>
            <a:ext cx="8424936" cy="38884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899592" y="2499742"/>
            <a:ext cx="7488832" cy="576064"/>
          </a:xfrm>
        </p:spPr>
        <p:txBody>
          <a:bodyPr/>
          <a:lstStyle/>
          <a:p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читательской грамотности школьников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помогает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решить </a:t>
            </a:r>
            <a:endPara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важную образовательную современности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развитие ребенка, </a:t>
            </a:r>
            <a:endPara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активной личности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компетентного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профессионала. </a:t>
            </a:r>
            <a:endPara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результате такого обучения дети не только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усваивают школьную программу, но и приобретают множество полезных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умений и навыков, которые помогут им в жизни и профессиональной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785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0" y="267494"/>
            <a:ext cx="9144000" cy="576064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674219" y="964014"/>
            <a:ext cx="7469781" cy="1108511"/>
            <a:chOff x="1151472" y="3187501"/>
            <a:chExt cx="6552729" cy="914400"/>
          </a:xfrm>
        </p:grpSpPr>
        <p:sp>
          <p:nvSpPr>
            <p:cNvPr id="5" name="Pentagon 4"/>
            <p:cNvSpPr/>
            <p:nvPr/>
          </p:nvSpPr>
          <p:spPr>
            <a:xfrm>
              <a:off x="1633825" y="3284700"/>
              <a:ext cx="6070376" cy="720000"/>
            </a:xfrm>
            <a:prstGeom prst="homePlat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6" name="Pentagon 5"/>
            <p:cNvSpPr/>
            <p:nvPr/>
          </p:nvSpPr>
          <p:spPr>
            <a:xfrm>
              <a:off x="1633824" y="3284701"/>
              <a:ext cx="5914970" cy="720000"/>
            </a:xfrm>
            <a:prstGeom prst="homePlate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7" name="Diamond 6"/>
            <p:cNvSpPr/>
            <p:nvPr/>
          </p:nvSpPr>
          <p:spPr>
            <a:xfrm>
              <a:off x="1151472" y="3187501"/>
              <a:ext cx="914400" cy="914400"/>
            </a:xfrm>
            <a:prstGeom prst="diamond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  <p:sp>
        <p:nvSpPr>
          <p:cNvPr id="11" name="TextBox 12"/>
          <p:cNvSpPr txBox="1"/>
          <p:nvPr/>
        </p:nvSpPr>
        <p:spPr bwMode="auto">
          <a:xfrm>
            <a:off x="2690572" y="1125854"/>
            <a:ext cx="6095527" cy="784830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поиск и выделение необходимой информации; применение методов информационного поиска, в том числе с помощью компьютерных </a:t>
            </a:r>
            <a:endParaRPr lang="ru-RU" sz="1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</a:t>
            </a:r>
            <a:endParaRPr lang="ko-KR" altLang="en-US" sz="15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674219" y="2175846"/>
            <a:ext cx="7469781" cy="971961"/>
            <a:chOff x="1151472" y="3187501"/>
            <a:chExt cx="6552728" cy="914400"/>
          </a:xfrm>
        </p:grpSpPr>
        <p:sp>
          <p:nvSpPr>
            <p:cNvPr id="13" name="Pentagon 12"/>
            <p:cNvSpPr/>
            <p:nvPr/>
          </p:nvSpPr>
          <p:spPr>
            <a:xfrm>
              <a:off x="1633824" y="3347030"/>
              <a:ext cx="6070376" cy="720000"/>
            </a:xfrm>
            <a:prstGeom prst="homePlat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4" name="Pentagon 13"/>
            <p:cNvSpPr/>
            <p:nvPr/>
          </p:nvSpPr>
          <p:spPr>
            <a:xfrm>
              <a:off x="1633824" y="3284701"/>
              <a:ext cx="5914970" cy="720000"/>
            </a:xfrm>
            <a:prstGeom prst="homePlate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5" name="Diamond 14"/>
            <p:cNvSpPr/>
            <p:nvPr/>
          </p:nvSpPr>
          <p:spPr>
            <a:xfrm>
              <a:off x="1151472" y="3187501"/>
              <a:ext cx="914400" cy="914400"/>
            </a:xfrm>
            <a:prstGeom prst="diamond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674219" y="3274026"/>
            <a:ext cx="7469781" cy="959052"/>
            <a:chOff x="1151472" y="3187501"/>
            <a:chExt cx="6552728" cy="914400"/>
          </a:xfrm>
        </p:grpSpPr>
        <p:sp>
          <p:nvSpPr>
            <p:cNvPr id="17" name="Pentagon 16"/>
            <p:cNvSpPr/>
            <p:nvPr/>
          </p:nvSpPr>
          <p:spPr>
            <a:xfrm>
              <a:off x="1633824" y="3347030"/>
              <a:ext cx="6070376" cy="720000"/>
            </a:xfrm>
            <a:prstGeom prst="homePlat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8" name="Pentagon 17"/>
            <p:cNvSpPr/>
            <p:nvPr/>
          </p:nvSpPr>
          <p:spPr>
            <a:xfrm>
              <a:off x="1633824" y="3284701"/>
              <a:ext cx="5914970" cy="720000"/>
            </a:xfrm>
            <a:prstGeom prst="homePlate">
              <a:avLst/>
            </a:prstGeom>
            <a:solidFill>
              <a:schemeClr val="bg1"/>
            </a:solidFill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9" name="Diamond 18"/>
            <p:cNvSpPr/>
            <p:nvPr/>
          </p:nvSpPr>
          <p:spPr>
            <a:xfrm>
              <a:off x="1151472" y="3187501"/>
              <a:ext cx="914400" cy="914400"/>
            </a:xfrm>
            <a:prstGeom prst="diamond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  <p:sp>
        <p:nvSpPr>
          <p:cNvPr id="26" name="TextBox 10"/>
          <p:cNvSpPr txBox="1"/>
          <p:nvPr/>
        </p:nvSpPr>
        <p:spPr bwMode="auto">
          <a:xfrm>
            <a:off x="3205996" y="1474130"/>
            <a:ext cx="4752528" cy="276999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8" name="직사각형 39"/>
          <p:cNvSpPr/>
          <p:nvPr/>
        </p:nvSpPr>
        <p:spPr>
          <a:xfrm>
            <a:off x="1956925" y="1256659"/>
            <a:ext cx="522147" cy="523220"/>
          </a:xfrm>
          <a:prstGeom prst="rect">
            <a:avLst/>
          </a:prstGeom>
        </p:spPr>
        <p:txBody>
          <a:bodyPr wrap="square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altLang="ko-KR" sz="2800" b="1" dirty="0">
                <a:solidFill>
                  <a:schemeClr val="bg1"/>
                </a:solidFill>
                <a:cs typeface="Arial" pitchFamily="34" charset="0"/>
              </a:rPr>
              <a:t>1</a:t>
            </a:r>
            <a:r>
              <a:rPr lang="en-US" altLang="ko-KR" sz="2800" b="1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  <p:sp>
        <p:nvSpPr>
          <p:cNvPr id="31" name="TextBox 12"/>
          <p:cNvSpPr txBox="1"/>
          <p:nvPr/>
        </p:nvSpPr>
        <p:spPr bwMode="auto">
          <a:xfrm>
            <a:off x="2680488" y="3476552"/>
            <a:ext cx="5803543" cy="553998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смысловое чтение как осмысление цели чтения и выбор вида </a:t>
            </a:r>
            <a:endParaRPr lang="ru-RU" sz="1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чтения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зависимости от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</a:t>
            </a:r>
            <a:r>
              <a:rPr lang="ru-RU" sz="1200" dirty="0"/>
              <a:t>			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2" name="직사각형 39"/>
          <p:cNvSpPr/>
          <p:nvPr/>
        </p:nvSpPr>
        <p:spPr>
          <a:xfrm>
            <a:off x="2004166" y="3491942"/>
            <a:ext cx="403184" cy="523220"/>
          </a:xfrm>
          <a:prstGeom prst="rect">
            <a:avLst/>
          </a:prstGeom>
        </p:spPr>
        <p:txBody>
          <a:bodyPr wrap="square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altLang="ko-KR" sz="2800" b="1" dirty="0" smtClean="0">
                <a:solidFill>
                  <a:schemeClr val="bg1"/>
                </a:solidFill>
                <a:cs typeface="Arial" pitchFamily="34" charset="0"/>
              </a:rPr>
              <a:t>3</a:t>
            </a:r>
            <a:r>
              <a:rPr lang="en-US" altLang="ko-KR" sz="2800" b="1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  <p:sp>
        <p:nvSpPr>
          <p:cNvPr id="44" name="직사각형 39"/>
          <p:cNvSpPr/>
          <p:nvPr/>
        </p:nvSpPr>
        <p:spPr>
          <a:xfrm>
            <a:off x="3791968" y="4154432"/>
            <a:ext cx="403184" cy="523220"/>
          </a:xfrm>
          <a:prstGeom prst="rect">
            <a:avLst/>
          </a:prstGeom>
        </p:spPr>
        <p:txBody>
          <a:bodyPr wrap="square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2 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  <p:sp>
        <p:nvSpPr>
          <p:cNvPr id="46" name="직사각형 39"/>
          <p:cNvSpPr/>
          <p:nvPr/>
        </p:nvSpPr>
        <p:spPr>
          <a:xfrm>
            <a:off x="2371463" y="4056042"/>
            <a:ext cx="467773" cy="523220"/>
          </a:xfrm>
          <a:prstGeom prst="rect">
            <a:avLst/>
          </a:prstGeom>
        </p:spPr>
        <p:txBody>
          <a:bodyPr wrap="square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altLang="ko-KR" sz="2800" b="1" dirty="0">
                <a:solidFill>
                  <a:schemeClr val="bg1"/>
                </a:solidFill>
                <a:cs typeface="Arial" pitchFamily="34" charset="0"/>
              </a:rPr>
              <a:t>5</a:t>
            </a:r>
            <a:r>
              <a:rPr lang="en-US" altLang="ko-KR" sz="2800" b="1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  <p:sp>
        <p:nvSpPr>
          <p:cNvPr id="47" name="직사각형 39"/>
          <p:cNvSpPr/>
          <p:nvPr/>
        </p:nvSpPr>
        <p:spPr>
          <a:xfrm>
            <a:off x="1921090" y="2400216"/>
            <a:ext cx="522147" cy="523220"/>
          </a:xfrm>
          <a:prstGeom prst="rect">
            <a:avLst/>
          </a:prstGeom>
        </p:spPr>
        <p:txBody>
          <a:bodyPr wrap="square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altLang="ko-KR" sz="2800" b="1" dirty="0" smtClean="0">
                <a:solidFill>
                  <a:schemeClr val="bg1"/>
                </a:solidFill>
                <a:cs typeface="Arial" pitchFamily="34" charset="0"/>
              </a:rPr>
              <a:t>2</a:t>
            </a:r>
            <a:r>
              <a:rPr lang="en-US" altLang="ko-KR" sz="2800" b="1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768356" y="2384828"/>
            <a:ext cx="585065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осознанное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произвольное построение речевого высказывания в </a:t>
            </a:r>
            <a:endParaRPr lang="ru-RU" sz="1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устной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письменной форме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1464738" y="381893"/>
            <a:ext cx="72926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уровню читательской грамотности</a:t>
            </a:r>
          </a:p>
        </p:txBody>
      </p:sp>
    </p:spTree>
    <p:extLst>
      <p:ext uri="{BB962C8B-B14F-4D97-AF65-F5344CB8AC3E}">
        <p14:creationId xmlns:p14="http://schemas.microsoft.com/office/powerpoint/2010/main" val="109505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419872" y="2211710"/>
            <a:ext cx="5724128" cy="1368152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способность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человека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понимать и использовать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письменные  тексты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размышлять о них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заниматься чтением для того, чтобы достигать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своих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целей, 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расширять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свои знания и возможности,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spcBef>
                <a:spcPts val="0"/>
              </a:spcBef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участвовать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социальной 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жизни».</a:t>
            </a:r>
            <a:endParaRPr lang="ko-KR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Parallelogram 15">
            <a:extLst>
              <a:ext uri="{FF2B5EF4-FFF2-40B4-BE49-F238E27FC236}">
                <a16:creationId xmlns:a16="http://schemas.microsoft.com/office/drawing/2014/main" id="{F518E758-041A-4D8B-9778-956884CBB34F}"/>
              </a:ext>
            </a:extLst>
          </p:cNvPr>
          <p:cNvSpPr/>
          <p:nvPr/>
        </p:nvSpPr>
        <p:spPr>
          <a:xfrm rot="16200000">
            <a:off x="2051722" y="2139702"/>
            <a:ext cx="720080" cy="864096"/>
          </a:xfrm>
          <a:custGeom>
            <a:avLst/>
            <a:gdLst/>
            <a:ahLst/>
            <a:cxnLst/>
            <a:rect l="l" t="t" r="r" b="b"/>
            <a:pathLst>
              <a:path w="2993176" h="3240001">
                <a:moveTo>
                  <a:pt x="1299907" y="647892"/>
                </a:moveTo>
                <a:lnTo>
                  <a:pt x="665509" y="1620000"/>
                </a:lnTo>
                <a:lnTo>
                  <a:pt x="1299907" y="2592108"/>
                </a:lnTo>
                <a:lnTo>
                  <a:pt x="634398" y="2592108"/>
                </a:lnTo>
                <a:lnTo>
                  <a:pt x="0" y="1620000"/>
                </a:lnTo>
                <a:lnTo>
                  <a:pt x="634398" y="647892"/>
                </a:lnTo>
                <a:close/>
                <a:moveTo>
                  <a:pt x="2993176" y="1620001"/>
                </a:moveTo>
                <a:lnTo>
                  <a:pt x="1913056" y="3240001"/>
                </a:lnTo>
                <a:lnTo>
                  <a:pt x="1782206" y="3043749"/>
                </a:lnTo>
                <a:lnTo>
                  <a:pt x="1110064" y="3043749"/>
                </a:lnTo>
                <a:cubicBezTo>
                  <a:pt x="1089036" y="3096599"/>
                  <a:pt x="1037333" y="3133759"/>
                  <a:pt x="976952" y="3133759"/>
                </a:cubicBezTo>
                <a:cubicBezTo>
                  <a:pt x="923853" y="3133759"/>
                  <a:pt x="877466" y="3105022"/>
                  <a:pt x="854540" y="3061058"/>
                </a:cubicBezTo>
                <a:lnTo>
                  <a:pt x="302383" y="3169763"/>
                </a:lnTo>
                <a:lnTo>
                  <a:pt x="302383" y="2809723"/>
                </a:lnTo>
                <a:lnTo>
                  <a:pt x="854540" y="2918427"/>
                </a:lnTo>
                <a:cubicBezTo>
                  <a:pt x="877466" y="2874463"/>
                  <a:pt x="923853" y="2845727"/>
                  <a:pt x="976952" y="2845727"/>
                </a:cubicBezTo>
                <a:cubicBezTo>
                  <a:pt x="1037333" y="2845727"/>
                  <a:pt x="1089036" y="2882887"/>
                  <a:pt x="1110064" y="2935737"/>
                </a:cubicBezTo>
                <a:lnTo>
                  <a:pt x="1710190" y="2935737"/>
                </a:lnTo>
                <a:lnTo>
                  <a:pt x="832936" y="1620001"/>
                </a:lnTo>
                <a:lnTo>
                  <a:pt x="191305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7899972" y="1756723"/>
            <a:ext cx="704475" cy="4549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508941" y="1565378"/>
            <a:ext cx="540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исследовании PISA </a:t>
            </a:r>
            <a:r>
              <a:rPr lang="ru-RU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читательская </a:t>
            </a:r>
            <a:r>
              <a:rPr lang="ru-RU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грамотность </a:t>
            </a:r>
          </a:p>
          <a:p>
            <a:pPr lvl="0" algn="just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923928" y="915566"/>
            <a:ext cx="86409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059832" y="3579862"/>
            <a:ext cx="1152128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123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-2071" y="339502"/>
            <a:ext cx="9144000" cy="57606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Читательская грамотность состоит из следующих </a:t>
            </a:r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аспектов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ko-KR" altLang="en-US" sz="2400" dirty="0"/>
          </a:p>
        </p:txBody>
      </p:sp>
      <p:sp>
        <p:nvSpPr>
          <p:cNvPr id="4" name="Oval 3"/>
          <p:cNvSpPr/>
          <p:nvPr/>
        </p:nvSpPr>
        <p:spPr>
          <a:xfrm>
            <a:off x="888696" y="3893046"/>
            <a:ext cx="720080" cy="72008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Oval 4"/>
          <p:cNvSpPr/>
          <p:nvPr/>
        </p:nvSpPr>
        <p:spPr>
          <a:xfrm>
            <a:off x="545916" y="1606246"/>
            <a:ext cx="720080" cy="72008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Oval 5"/>
          <p:cNvSpPr/>
          <p:nvPr/>
        </p:nvSpPr>
        <p:spPr>
          <a:xfrm>
            <a:off x="1996792" y="2702021"/>
            <a:ext cx="720080" cy="72008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7" name="Group 6"/>
          <p:cNvGrpSpPr/>
          <p:nvPr/>
        </p:nvGrpSpPr>
        <p:grpSpPr>
          <a:xfrm>
            <a:off x="-1252315" y="1387922"/>
            <a:ext cx="3193504" cy="3224314"/>
            <a:chOff x="-1241419" y="1431052"/>
            <a:chExt cx="3193504" cy="3224314"/>
          </a:xfrm>
          <a:solidFill>
            <a:schemeClr val="accent2"/>
          </a:solidFill>
        </p:grpSpPr>
        <p:sp>
          <p:nvSpPr>
            <p:cNvPr id="8" name="Block Arc 7"/>
            <p:cNvSpPr/>
            <p:nvPr/>
          </p:nvSpPr>
          <p:spPr>
            <a:xfrm>
              <a:off x="-1241419" y="1431052"/>
              <a:ext cx="3193504" cy="3193504"/>
            </a:xfrm>
            <a:prstGeom prst="blockArc">
              <a:avLst>
                <a:gd name="adj1" fmla="val 16290582"/>
                <a:gd name="adj2" fmla="val 4576946"/>
                <a:gd name="adj3" fmla="val 98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Isosceles Triangle 8"/>
            <p:cNvSpPr/>
            <p:nvPr/>
          </p:nvSpPr>
          <p:spPr>
            <a:xfrm rot="15300000">
              <a:off x="595793" y="4484150"/>
              <a:ext cx="148089" cy="19434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-1657462" y="1203598"/>
            <a:ext cx="4048798" cy="4048798"/>
            <a:chOff x="-1620688" y="1203598"/>
            <a:chExt cx="4048798" cy="4048798"/>
          </a:xfrm>
          <a:solidFill>
            <a:schemeClr val="accent1"/>
          </a:solidFill>
        </p:grpSpPr>
        <p:sp>
          <p:nvSpPr>
            <p:cNvPr id="11" name="Block Arc 10"/>
            <p:cNvSpPr/>
            <p:nvPr/>
          </p:nvSpPr>
          <p:spPr>
            <a:xfrm>
              <a:off x="-1620688" y="1203598"/>
              <a:ext cx="4048798" cy="4048798"/>
            </a:xfrm>
            <a:prstGeom prst="blockArc">
              <a:avLst>
                <a:gd name="adj1" fmla="val 16233158"/>
                <a:gd name="adj2" fmla="val 1430557"/>
                <a:gd name="adj3" fmla="val 83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Isosceles Triangle 11"/>
            <p:cNvSpPr/>
            <p:nvPr/>
          </p:nvSpPr>
          <p:spPr>
            <a:xfrm rot="12374003">
              <a:off x="2112022" y="4027393"/>
              <a:ext cx="148089" cy="19434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-2106762" y="1377752"/>
            <a:ext cx="3540522" cy="3540522"/>
            <a:chOff x="-2052736" y="1377752"/>
            <a:chExt cx="3540522" cy="3540522"/>
          </a:xfrm>
          <a:solidFill>
            <a:schemeClr val="accent3"/>
          </a:solidFill>
        </p:grpSpPr>
        <p:sp>
          <p:nvSpPr>
            <p:cNvPr id="14" name="Block Arc 13"/>
            <p:cNvSpPr/>
            <p:nvPr/>
          </p:nvSpPr>
          <p:spPr>
            <a:xfrm>
              <a:off x="-2052736" y="1377752"/>
              <a:ext cx="3540522" cy="3540522"/>
            </a:xfrm>
            <a:prstGeom prst="blockArc">
              <a:avLst>
                <a:gd name="adj1" fmla="val 17694760"/>
                <a:gd name="adj2" fmla="val 849742"/>
                <a:gd name="adj3" fmla="val 1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5" name="Isosceles Triangle 14"/>
            <p:cNvSpPr/>
            <p:nvPr/>
          </p:nvSpPr>
          <p:spPr>
            <a:xfrm rot="12374003">
              <a:off x="1304369" y="3518776"/>
              <a:ext cx="148089" cy="19434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6" name="Rectangle 9"/>
          <p:cNvSpPr/>
          <p:nvPr/>
        </p:nvSpPr>
        <p:spPr>
          <a:xfrm>
            <a:off x="754715" y="1802426"/>
            <a:ext cx="317247" cy="296971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  <a:effectLst>
            <a:outerShdw blurRad="8001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7" name="Oval 21"/>
          <p:cNvSpPr>
            <a:spLocks noChangeAspect="1"/>
          </p:cNvSpPr>
          <p:nvPr/>
        </p:nvSpPr>
        <p:spPr>
          <a:xfrm>
            <a:off x="1089214" y="4092232"/>
            <a:ext cx="319043" cy="321708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8001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8" name="TextBox 27"/>
          <p:cNvSpPr txBox="1"/>
          <p:nvPr/>
        </p:nvSpPr>
        <p:spPr>
          <a:xfrm>
            <a:off x="3182844" y="3844644"/>
            <a:ext cx="54216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l"/>
            </a:pPr>
            <a:r>
              <a:rPr lang="ru-RU" altLang="ko-K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общее </a:t>
            </a:r>
            <a:r>
              <a:rPr lang="ru-RU" altLang="ko-K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понимание текста; размышления о содержании и оценка, соотнесение с </a:t>
            </a:r>
            <a:r>
              <a:rPr lang="ru-RU" altLang="ko-K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внетекстовой</a:t>
            </a:r>
            <a:r>
              <a:rPr lang="ru-RU" altLang="ko-K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информацией.</a:t>
            </a:r>
            <a:endParaRPr lang="en-US" altLang="ko-K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134230" y="2611028"/>
            <a:ext cx="61182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l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ориентация в тексте; преобразование данных от частных явлений к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обобщенным;</a:t>
            </a:r>
            <a:endParaRPr lang="en-US" altLang="ko-KR" sz="16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158420" y="3280093"/>
            <a:ext cx="56620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l"/>
            </a:pPr>
            <a:r>
              <a:rPr lang="ru-RU" altLang="ko-K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формулирование </a:t>
            </a:r>
            <a:r>
              <a:rPr lang="ru-RU" altLang="ko-K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 идей и </a:t>
            </a:r>
            <a:r>
              <a:rPr lang="ru-RU" altLang="ko-K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выводов</a:t>
            </a:r>
            <a:r>
              <a:rPr lang="ru-RU" altLang="ko-K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altLang="ko-K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ko-K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131840" y="1344635"/>
            <a:ext cx="59046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l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понимание текста на уровне фактической информации, данной в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тексте;</a:t>
            </a:r>
            <a:endParaRPr lang="en-US" altLang="ko-KR" sz="16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131840" y="2094572"/>
            <a:ext cx="4536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l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языка, стиля,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жанра;</a:t>
            </a:r>
            <a:endParaRPr lang="en-US" altLang="ko-KR" sz="16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Parallelogram 15">
            <a:extLst>
              <a:ext uri="{FF2B5EF4-FFF2-40B4-BE49-F238E27FC236}">
                <a16:creationId xmlns:a16="http://schemas.microsoft.com/office/drawing/2014/main" id="{F518E758-041A-4D8B-9778-956884CBB34F}"/>
              </a:ext>
            </a:extLst>
          </p:cNvPr>
          <p:cNvSpPr/>
          <p:nvPr/>
        </p:nvSpPr>
        <p:spPr>
          <a:xfrm rot="16200000">
            <a:off x="2166152" y="2827256"/>
            <a:ext cx="408905" cy="442625"/>
          </a:xfrm>
          <a:custGeom>
            <a:avLst/>
            <a:gdLst/>
            <a:ahLst/>
            <a:cxnLst/>
            <a:rect l="l" t="t" r="r" b="b"/>
            <a:pathLst>
              <a:path w="2993176" h="3240001">
                <a:moveTo>
                  <a:pt x="1299907" y="647892"/>
                </a:moveTo>
                <a:lnTo>
                  <a:pt x="665509" y="1620000"/>
                </a:lnTo>
                <a:lnTo>
                  <a:pt x="1299907" y="2592108"/>
                </a:lnTo>
                <a:lnTo>
                  <a:pt x="634398" y="2592108"/>
                </a:lnTo>
                <a:lnTo>
                  <a:pt x="0" y="1620000"/>
                </a:lnTo>
                <a:lnTo>
                  <a:pt x="634398" y="647892"/>
                </a:lnTo>
                <a:close/>
                <a:moveTo>
                  <a:pt x="2993176" y="1620001"/>
                </a:moveTo>
                <a:lnTo>
                  <a:pt x="1913056" y="3240001"/>
                </a:lnTo>
                <a:lnTo>
                  <a:pt x="1782206" y="3043749"/>
                </a:lnTo>
                <a:lnTo>
                  <a:pt x="1110064" y="3043749"/>
                </a:lnTo>
                <a:cubicBezTo>
                  <a:pt x="1089036" y="3096599"/>
                  <a:pt x="1037333" y="3133759"/>
                  <a:pt x="976952" y="3133759"/>
                </a:cubicBezTo>
                <a:cubicBezTo>
                  <a:pt x="923853" y="3133759"/>
                  <a:pt x="877466" y="3105022"/>
                  <a:pt x="854540" y="3061058"/>
                </a:cubicBezTo>
                <a:lnTo>
                  <a:pt x="302383" y="3169763"/>
                </a:lnTo>
                <a:lnTo>
                  <a:pt x="302383" y="2809723"/>
                </a:lnTo>
                <a:lnTo>
                  <a:pt x="854540" y="2918427"/>
                </a:lnTo>
                <a:cubicBezTo>
                  <a:pt x="877466" y="2874463"/>
                  <a:pt x="923853" y="2845727"/>
                  <a:pt x="976952" y="2845727"/>
                </a:cubicBezTo>
                <a:cubicBezTo>
                  <a:pt x="1037333" y="2845727"/>
                  <a:pt x="1089036" y="2882887"/>
                  <a:pt x="1110064" y="2935737"/>
                </a:cubicBezTo>
                <a:lnTo>
                  <a:pt x="1710190" y="2935737"/>
                </a:lnTo>
                <a:lnTo>
                  <a:pt x="832936" y="1620001"/>
                </a:lnTo>
                <a:lnTo>
                  <a:pt x="191305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339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-4564" y="123478"/>
            <a:ext cx="9144000" cy="576064"/>
          </a:xfrm>
        </p:spPr>
        <p:txBody>
          <a:bodyPr/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авыки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читательской грамотности</a:t>
            </a:r>
            <a:endParaRPr lang="ko-KR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61173" y="1058761"/>
            <a:ext cx="8311830" cy="3005396"/>
            <a:chOff x="1170431" y="740677"/>
            <a:chExt cx="8833425" cy="3193994"/>
          </a:xfrm>
        </p:grpSpPr>
        <p:sp>
          <p:nvSpPr>
            <p:cNvPr id="5" name="L-Shape 4"/>
            <p:cNvSpPr/>
            <p:nvPr/>
          </p:nvSpPr>
          <p:spPr>
            <a:xfrm rot="5400000">
              <a:off x="1564790" y="1851583"/>
              <a:ext cx="1310355" cy="2099073"/>
            </a:xfrm>
            <a:prstGeom prst="corner">
              <a:avLst>
                <a:gd name="adj1" fmla="val 16120"/>
                <a:gd name="adj2" fmla="val 1611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Freeform 5"/>
            <p:cNvSpPr/>
            <p:nvPr/>
          </p:nvSpPr>
          <p:spPr>
            <a:xfrm>
              <a:off x="1714544" y="2434166"/>
              <a:ext cx="1711813" cy="1500505"/>
            </a:xfrm>
            <a:custGeom>
              <a:avLst/>
              <a:gdLst>
                <a:gd name="connsiteX0" fmla="*/ 0 w 1711813"/>
                <a:gd name="connsiteY0" fmla="*/ 0 h 1500505"/>
                <a:gd name="connsiteX1" fmla="*/ 1711813 w 1711813"/>
                <a:gd name="connsiteY1" fmla="*/ 0 h 1500505"/>
                <a:gd name="connsiteX2" fmla="*/ 1711813 w 1711813"/>
                <a:gd name="connsiteY2" fmla="*/ 1500505 h 1500505"/>
                <a:gd name="connsiteX3" fmla="*/ 0 w 1711813"/>
                <a:gd name="connsiteY3" fmla="*/ 1500505 h 1500505"/>
                <a:gd name="connsiteX4" fmla="*/ 0 w 1711813"/>
                <a:gd name="connsiteY4" fmla="*/ 0 h 1500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1813" h="1500505">
                  <a:moveTo>
                    <a:pt x="0" y="0"/>
                  </a:moveTo>
                  <a:lnTo>
                    <a:pt x="1711813" y="0"/>
                  </a:lnTo>
                  <a:lnTo>
                    <a:pt x="1711813" y="1500505"/>
                  </a:lnTo>
                  <a:lnTo>
                    <a:pt x="0" y="150050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500" tIns="190500" rIns="190500" bIns="190500" numCol="1" spcCol="1270" anchor="t" anchorCtr="0">
              <a:noAutofit/>
            </a:bodyPr>
            <a:lstStyle/>
            <a:p>
              <a:pPr lvl="0" algn="l" defTabSz="22225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ko-KR" altLang="en-US" sz="5000" kern="1200"/>
            </a:p>
          </p:txBody>
        </p:sp>
        <p:sp>
          <p:nvSpPr>
            <p:cNvPr id="7" name="Isosceles Triangle 6"/>
            <p:cNvSpPr/>
            <p:nvPr/>
          </p:nvSpPr>
          <p:spPr>
            <a:xfrm>
              <a:off x="2946521" y="1728046"/>
              <a:ext cx="322983" cy="322983"/>
            </a:xfrm>
            <a:prstGeom prst="triangle">
              <a:avLst>
                <a:gd name="adj" fmla="val 10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L-Shape 7"/>
            <p:cNvSpPr/>
            <p:nvPr/>
          </p:nvSpPr>
          <p:spPr>
            <a:xfrm rot="5400000">
              <a:off x="3809576" y="1349828"/>
              <a:ext cx="1310353" cy="2099073"/>
            </a:xfrm>
            <a:prstGeom prst="corner">
              <a:avLst>
                <a:gd name="adj1" fmla="val 16120"/>
                <a:gd name="adj2" fmla="val 1611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>
            <a:xfrm>
              <a:off x="3810138" y="1915610"/>
              <a:ext cx="1711813" cy="1500505"/>
            </a:xfrm>
            <a:custGeom>
              <a:avLst/>
              <a:gdLst>
                <a:gd name="connsiteX0" fmla="*/ 0 w 1711813"/>
                <a:gd name="connsiteY0" fmla="*/ 0 h 1500505"/>
                <a:gd name="connsiteX1" fmla="*/ 1711813 w 1711813"/>
                <a:gd name="connsiteY1" fmla="*/ 0 h 1500505"/>
                <a:gd name="connsiteX2" fmla="*/ 1711813 w 1711813"/>
                <a:gd name="connsiteY2" fmla="*/ 1500505 h 1500505"/>
                <a:gd name="connsiteX3" fmla="*/ 0 w 1711813"/>
                <a:gd name="connsiteY3" fmla="*/ 1500505 h 1500505"/>
                <a:gd name="connsiteX4" fmla="*/ 0 w 1711813"/>
                <a:gd name="connsiteY4" fmla="*/ 0 h 1500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1813" h="1500505">
                  <a:moveTo>
                    <a:pt x="0" y="0"/>
                  </a:moveTo>
                  <a:lnTo>
                    <a:pt x="1711813" y="0"/>
                  </a:lnTo>
                  <a:lnTo>
                    <a:pt x="1711813" y="1500505"/>
                  </a:lnTo>
                  <a:lnTo>
                    <a:pt x="0" y="150050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500" tIns="190500" rIns="190500" bIns="190500" numCol="1" spcCol="1270" anchor="t" anchorCtr="0">
              <a:noAutofit/>
            </a:bodyPr>
            <a:lstStyle/>
            <a:p>
              <a:pPr lvl="0" algn="l" defTabSz="22225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ko-KR" altLang="en-US" sz="5000" kern="1200"/>
            </a:p>
          </p:txBody>
        </p:sp>
        <p:sp>
          <p:nvSpPr>
            <p:cNvPr id="10" name="Isosceles Triangle 9"/>
            <p:cNvSpPr/>
            <p:nvPr/>
          </p:nvSpPr>
          <p:spPr>
            <a:xfrm>
              <a:off x="5191306" y="1209490"/>
              <a:ext cx="322983" cy="322983"/>
            </a:xfrm>
            <a:prstGeom prst="triangle">
              <a:avLst>
                <a:gd name="adj" fmla="val 10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L-Shape 10"/>
            <p:cNvSpPr/>
            <p:nvPr/>
          </p:nvSpPr>
          <p:spPr>
            <a:xfrm rot="5400000">
              <a:off x="6054360" y="848073"/>
              <a:ext cx="1310355" cy="2099073"/>
            </a:xfrm>
            <a:prstGeom prst="corner">
              <a:avLst>
                <a:gd name="adj1" fmla="val 16120"/>
                <a:gd name="adj2" fmla="val 1611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5905732" y="1397053"/>
              <a:ext cx="1711813" cy="1500505"/>
            </a:xfrm>
            <a:custGeom>
              <a:avLst/>
              <a:gdLst>
                <a:gd name="connsiteX0" fmla="*/ 0 w 1711813"/>
                <a:gd name="connsiteY0" fmla="*/ 0 h 1500505"/>
                <a:gd name="connsiteX1" fmla="*/ 1711813 w 1711813"/>
                <a:gd name="connsiteY1" fmla="*/ 0 h 1500505"/>
                <a:gd name="connsiteX2" fmla="*/ 1711813 w 1711813"/>
                <a:gd name="connsiteY2" fmla="*/ 1500505 h 1500505"/>
                <a:gd name="connsiteX3" fmla="*/ 0 w 1711813"/>
                <a:gd name="connsiteY3" fmla="*/ 1500505 h 1500505"/>
                <a:gd name="connsiteX4" fmla="*/ 0 w 1711813"/>
                <a:gd name="connsiteY4" fmla="*/ 0 h 1500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1813" h="1500505">
                  <a:moveTo>
                    <a:pt x="0" y="0"/>
                  </a:moveTo>
                  <a:lnTo>
                    <a:pt x="1711813" y="0"/>
                  </a:lnTo>
                  <a:lnTo>
                    <a:pt x="1711813" y="1500505"/>
                  </a:lnTo>
                  <a:lnTo>
                    <a:pt x="0" y="150050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500" tIns="190500" rIns="190500" bIns="190500" numCol="1" spcCol="1270" anchor="t" anchorCtr="0">
              <a:noAutofit/>
            </a:bodyPr>
            <a:lstStyle/>
            <a:p>
              <a:pPr lvl="0" algn="l" defTabSz="22225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ko-KR" altLang="en-US" sz="5000" kern="1200"/>
            </a:p>
          </p:txBody>
        </p:sp>
        <p:sp>
          <p:nvSpPr>
            <p:cNvPr id="13" name="Isosceles Triangle 12"/>
            <p:cNvSpPr/>
            <p:nvPr/>
          </p:nvSpPr>
          <p:spPr>
            <a:xfrm>
              <a:off x="7436091" y="741341"/>
              <a:ext cx="322983" cy="322983"/>
            </a:xfrm>
            <a:prstGeom prst="triangle">
              <a:avLst>
                <a:gd name="adj" fmla="val 10000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L-Shape 13"/>
            <p:cNvSpPr/>
            <p:nvPr/>
          </p:nvSpPr>
          <p:spPr>
            <a:xfrm rot="5400000">
              <a:off x="8299143" y="346317"/>
              <a:ext cx="1310354" cy="2099073"/>
            </a:xfrm>
            <a:prstGeom prst="corner">
              <a:avLst>
                <a:gd name="adj1" fmla="val 16120"/>
                <a:gd name="adj2" fmla="val 161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19" name="TextBox 18"/>
          <p:cNvSpPr txBox="1"/>
          <p:nvPr/>
        </p:nvSpPr>
        <p:spPr>
          <a:xfrm>
            <a:off x="537233" y="2619506"/>
            <a:ext cx="193086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981075"/>
            <a:r>
              <a:rPr lang="ru-RU" altLang="ko-KR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находить и извлекать информацию из </a:t>
            </a:r>
            <a:r>
              <a:rPr lang="ru-RU" altLang="ko-KR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текста, представленную </a:t>
            </a:r>
            <a:r>
              <a:rPr lang="ru-RU" altLang="ko-KR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явном виде,	</a:t>
            </a:r>
            <a:r>
              <a:rPr lang="ru-RU" altLang="ko-KR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основании</a:t>
            </a:r>
            <a:r>
              <a:rPr lang="ru-RU" altLang="ko-KR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текста строить простые и</a:t>
            </a:r>
          </a:p>
          <a:p>
            <a:pPr algn="just"/>
            <a:r>
              <a:rPr lang="ru-RU" altLang="ko-KR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altLang="ko-KR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епосредственные суждения, пересказывать текст, определять главную мысль теста.</a:t>
            </a:r>
            <a:endParaRPr lang="ru-RU" altLang="ko-KR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2546" y="2093981"/>
            <a:ext cx="1460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1-4 классы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700884" y="2204716"/>
            <a:ext cx="1871116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ko-KR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отвечать вопросы по тексту, поставленные в прямой или косвенной форме, на основании текста формулировать простые и сложные суждения, устанавливать связи, не высказанные напрямую автором, и интерпретировать их, соотнося с общей идеей </a:t>
            </a:r>
            <a:r>
              <a:rPr lang="ru-RU" altLang="ko-KR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текста.</a:t>
            </a:r>
            <a:endParaRPr lang="ko-KR" altLang="en-US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796662" y="1731880"/>
            <a:ext cx="1764109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ko-KR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составить плана прочитанного текста и воспроизвести по нему текст, интерпретировать, оценивать информацию и соотносить ее с собственным читательским </a:t>
            </a:r>
            <a:r>
              <a:rPr lang="ru-RU" altLang="ko-KR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опытом.</a:t>
            </a:r>
            <a:endParaRPr lang="ko-KR" altLang="en-US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650938" y="1065730"/>
            <a:ext cx="1460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7-8 классы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884906" y="1268480"/>
            <a:ext cx="200757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ko-KR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умения конспектировать и тезисами излагать информацию из текста, реконструировать авторский замысел, опираясь </a:t>
            </a:r>
            <a:r>
              <a:rPr lang="ru-RU" altLang="ko-KR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информацию, данную </a:t>
            </a:r>
            <a:r>
              <a:rPr lang="ru-RU" altLang="ko-KR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тексте, и формальные элементы текста, применять новую теоретическую информацию в других учебных ситуациях.</a:t>
            </a:r>
          </a:p>
          <a:p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955341" y="756460"/>
            <a:ext cx="1460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9-11 классы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684427" y="1637203"/>
            <a:ext cx="1460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5-6 классы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20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23728" y="267494"/>
            <a:ext cx="5040560" cy="38884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1043608" y="1131590"/>
            <a:ext cx="7632848" cy="3024336"/>
          </a:xfrm>
        </p:spPr>
        <p:txBody>
          <a:bodyPr/>
          <a:lstStyle/>
          <a:p>
            <a:pPr marL="457200" indent="-457200" algn="just">
              <a:buAutoNum type="arabicPeriod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Обучающимся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предлагаются слова, к которым они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должны подобрать слова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рифму: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spcBef>
                <a:spcPts val="0"/>
              </a:spcBef>
              <a:buFont typeface="Times New Roman" panose="02020603050405020304" pitchFamily="18" charset="0"/>
              <a:buChar char="⁕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карта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парта,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spcBef>
                <a:spcPts val="0"/>
              </a:spcBef>
              <a:buFont typeface="Times New Roman" panose="02020603050405020304" pitchFamily="18" charset="0"/>
              <a:buChar char="⁕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читать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считать – писать,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spcBef>
                <a:spcPts val="0"/>
              </a:spcBef>
              <a:buFont typeface="Times New Roman" panose="02020603050405020304" pitchFamily="18" charset="0"/>
              <a:buChar char="⁕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дружить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не тужить и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др.</a:t>
            </a:r>
          </a:p>
          <a:p>
            <a:pPr marL="457200" indent="-457200" algn="l">
              <a:buFont typeface="+mj-lt"/>
              <a:buAutoNum type="arabicPeriod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Дается задание написать небольшое стихотворение на          свободную тему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тему. </a:t>
            </a:r>
            <a:endParaRPr lang="ko-KR" alt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2699792" y="339502"/>
            <a:ext cx="3888432" cy="792088"/>
          </a:xfrm>
        </p:spPr>
        <p:txBody>
          <a:bodyPr/>
          <a:lstStyle/>
          <a:p>
            <a:pPr lvl="0">
              <a:spcBef>
                <a:spcPts val="0"/>
              </a:spcBef>
            </a:pPr>
            <a:r>
              <a:rPr lang="ru-RU" altLang="ko-K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 «Рифма»</a:t>
            </a:r>
          </a:p>
          <a:p>
            <a:pPr lvl="0">
              <a:spcBef>
                <a:spcPts val="0"/>
              </a:spcBef>
            </a:pPr>
            <a:r>
              <a:rPr lang="ru-RU" altLang="ko-K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altLang="ko-K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ля обучающихся 5-6 классов</a:t>
            </a:r>
            <a:endParaRPr lang="en-US" altLang="ko-KR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09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23728" y="267494"/>
            <a:ext cx="5040560" cy="38884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1043608" y="1059582"/>
            <a:ext cx="7776864" cy="3369006"/>
          </a:xfrm>
        </p:spPr>
        <p:txBody>
          <a:bodyPr/>
          <a:lstStyle/>
          <a:p>
            <a:pPr algn="just"/>
            <a:r>
              <a:rPr lang="ru-RU" altLang="ko-KR" sz="20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Фонограмма </a:t>
            </a:r>
            <a:r>
              <a:rPr lang="ru-RU" altLang="ko-KR" sz="20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сочинение, в котором действительность выступает в </a:t>
            </a:r>
            <a:r>
              <a:rPr lang="ru-RU" altLang="ko-KR" sz="20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сверхъестестественном</a:t>
            </a:r>
            <a:r>
              <a:rPr lang="ru-RU" altLang="ko-KR" sz="20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нереальном </a:t>
            </a:r>
            <a:r>
              <a:rPr lang="ru-RU" altLang="ko-KR" sz="20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виде. </a:t>
            </a:r>
          </a:p>
          <a:p>
            <a:pPr algn="just"/>
            <a:r>
              <a:rPr lang="ru-RU" altLang="ko-KR" sz="20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altLang="ko-KR" sz="20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Рецензирование </a:t>
            </a:r>
            <a:r>
              <a:rPr lang="ru-RU" altLang="ko-KR" sz="20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стилистическая правка сочинений, проведенная с учениками, позволяет исправить ошибки. </a:t>
            </a:r>
            <a:endParaRPr lang="ru-RU" altLang="ko-KR" sz="20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ko-KR" sz="20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Тематика </a:t>
            </a:r>
            <a:r>
              <a:rPr lang="ru-RU" altLang="ko-KR" sz="20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может быть разной. Например: </a:t>
            </a:r>
            <a:endParaRPr lang="ru-RU" altLang="ko-KR" sz="20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Times New Roman" panose="02020603050405020304" pitchFamily="18" charset="0"/>
              <a:buChar char="⁕"/>
            </a:pPr>
            <a:r>
              <a:rPr lang="ru-RU" altLang="ko-KR" sz="2000" b="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altLang="ko-KR" sz="2000" b="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было бы, если бы я увидел/а, что книга плачет</a:t>
            </a:r>
            <a:r>
              <a:rPr lang="ru-RU" altLang="ko-KR" sz="2000" b="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»?</a:t>
            </a:r>
          </a:p>
          <a:p>
            <a:pPr marL="342900" indent="-342900" algn="just">
              <a:buFont typeface="Times New Roman" panose="02020603050405020304" pitchFamily="18" charset="0"/>
              <a:buChar char="⁕"/>
            </a:pPr>
            <a:r>
              <a:rPr lang="ru-RU" altLang="ko-KR" sz="2000" b="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altLang="ko-KR" sz="2000" b="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было бы, если бы ручка умела подсказывать</a:t>
            </a:r>
            <a:r>
              <a:rPr lang="ru-RU" altLang="ko-KR" sz="2000" b="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?»</a:t>
            </a:r>
          </a:p>
          <a:p>
            <a:pPr marL="342900" indent="-342900" algn="just">
              <a:buFont typeface="Times New Roman" panose="02020603050405020304" pitchFamily="18" charset="0"/>
              <a:buChar char="⁕"/>
            </a:pPr>
            <a:r>
              <a:rPr lang="ru-RU" altLang="ko-KR" sz="2000" b="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altLang="ko-KR" sz="2000" b="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Ах уж этот шестой урок</a:t>
            </a:r>
            <a:r>
              <a:rPr lang="ru-RU" altLang="ko-KR" sz="2000" b="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342900" indent="-342900" algn="just">
              <a:buFont typeface="Times New Roman" panose="02020603050405020304" pitchFamily="18" charset="0"/>
              <a:buChar char="⁕"/>
            </a:pPr>
            <a:r>
              <a:rPr lang="ru-RU" altLang="ko-KR" sz="2000" b="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altLang="ko-KR" sz="2000" b="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бы школьная парта умела </a:t>
            </a:r>
            <a:r>
              <a:rPr lang="ru-RU" altLang="ko-KR" sz="2000" b="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рассказывать» </a:t>
            </a:r>
            <a:r>
              <a:rPr lang="ru-RU" altLang="ko-KR" sz="20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altLang="ko-KR" sz="20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другие.</a:t>
            </a:r>
            <a:endParaRPr lang="ko-KR" altLang="en-US" sz="20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2699792" y="339502"/>
            <a:ext cx="3888432" cy="792088"/>
          </a:xfrm>
        </p:spPr>
        <p:txBody>
          <a:bodyPr/>
          <a:lstStyle/>
          <a:p>
            <a:pPr lvl="0">
              <a:spcBef>
                <a:spcPts val="0"/>
              </a:spcBef>
            </a:pPr>
            <a:r>
              <a:rPr lang="ru-RU" altLang="ko-K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 фонограмм</a:t>
            </a:r>
            <a:endParaRPr lang="en-US" altLang="ko-KR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14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23728" y="267494"/>
            <a:ext cx="5040560" cy="38884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899592" y="2499742"/>
            <a:ext cx="7056784" cy="576064"/>
          </a:xfrm>
        </p:spPr>
        <p:txBody>
          <a:bodyPr/>
          <a:lstStyle/>
          <a:p>
            <a:pPr algn="just"/>
            <a:r>
              <a:rPr lang="ru-RU" altLang="ko-KR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Задание: </a:t>
            </a:r>
            <a:r>
              <a:rPr lang="ru-RU" altLang="ko-KR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Прочитайте описание картины – морского пейзажа. Вставьте </a:t>
            </a:r>
            <a:r>
              <a:rPr lang="ru-RU" altLang="ko-KR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месте </a:t>
            </a:r>
            <a:r>
              <a:rPr lang="ru-RU" altLang="ko-KR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пропусков подходящие слова.</a:t>
            </a:r>
          </a:p>
          <a:p>
            <a:pPr algn="just"/>
            <a:r>
              <a:rPr lang="ru-RU" altLang="ko-KR" sz="16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Картина ___________________ почти напротив двери, невысоко от пола, </a:t>
            </a:r>
            <a:r>
              <a:rPr lang="ru-RU" altLang="ko-KR" sz="16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и______________ </a:t>
            </a:r>
            <a:r>
              <a:rPr lang="ru-RU" altLang="ko-KR" sz="16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узкое окно,________________________ коричневыми </a:t>
            </a:r>
            <a:r>
              <a:rPr lang="ru-RU" altLang="ko-KR" sz="16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лаковыми карнизами</a:t>
            </a:r>
            <a:r>
              <a:rPr lang="ru-RU" altLang="ko-KR" sz="16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На картине был ___________________________ бесконечно </a:t>
            </a:r>
            <a:r>
              <a:rPr lang="ru-RU" altLang="ko-KR" sz="16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высокими скалами </a:t>
            </a:r>
            <a:r>
              <a:rPr lang="ru-RU" altLang="ko-KR" sz="16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пролив. Среди скал ___________________________ птичья стая, а </a:t>
            </a:r>
            <a:r>
              <a:rPr lang="ru-RU" altLang="ko-KR" sz="16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______________________ </a:t>
            </a:r>
            <a:r>
              <a:rPr lang="ru-RU" altLang="ko-KR" sz="16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воде ________________________ корабль с </a:t>
            </a:r>
            <a:r>
              <a:rPr lang="ru-RU" altLang="ko-KR" sz="16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темными, наполовину </a:t>
            </a:r>
            <a:r>
              <a:rPr lang="ru-RU" altLang="ko-KR" sz="16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убранными парусами. Вода была ___________________________, но </a:t>
            </a:r>
            <a:r>
              <a:rPr lang="ru-RU" altLang="ko-KR" sz="16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кормы </a:t>
            </a:r>
            <a:r>
              <a:rPr lang="ru-RU" altLang="ko-KR" sz="16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расширяясь, змеистый след, и в нем </a:t>
            </a:r>
            <a:r>
              <a:rPr lang="ru-RU" altLang="ko-KR" sz="16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 отражение </a:t>
            </a:r>
            <a:r>
              <a:rPr lang="ru-RU" altLang="ko-KR" sz="16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 кормового фонарика.</a:t>
            </a:r>
          </a:p>
          <a:p>
            <a:pPr algn="just"/>
            <a:r>
              <a:rPr lang="ru-RU" altLang="ko-KR" sz="16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Сверху из-за скал _________________________ плоский луч, а впереди – </a:t>
            </a:r>
            <a:r>
              <a:rPr lang="ru-RU" altLang="ko-KR" sz="16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свету </a:t>
            </a:r>
            <a:r>
              <a:rPr lang="ru-RU" altLang="ko-KR" sz="16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камнях и ________________________ на воде </a:t>
            </a:r>
            <a:r>
              <a:rPr lang="ru-RU" altLang="ko-KR" sz="16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_______________________________ </a:t>
            </a:r>
            <a:r>
              <a:rPr lang="ru-RU" altLang="ko-KR" sz="16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солнечная щель, выход </a:t>
            </a:r>
            <a:r>
              <a:rPr lang="ru-RU" altLang="ko-KR" sz="16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___________________________ </a:t>
            </a:r>
            <a:r>
              <a:rPr lang="ru-RU" altLang="ko-KR" sz="16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коридора.</a:t>
            </a:r>
          </a:p>
          <a:p>
            <a:pPr algn="r"/>
            <a:r>
              <a:rPr lang="ru-RU" altLang="ko-KR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altLang="ko-KR" sz="14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В.П.Крапивин</a:t>
            </a:r>
            <a:r>
              <a:rPr lang="ru-RU" altLang="ko-KR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«Журавлёнок и молнии»)</a:t>
            </a:r>
            <a:endParaRPr lang="ko-KR" altLang="en-US" sz="1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0" y="483518"/>
            <a:ext cx="9144000" cy="28803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altLang="ko-K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 «Рисуем словами»</a:t>
            </a:r>
          </a:p>
          <a:p>
            <a:pPr lvl="0">
              <a:spcBef>
                <a:spcPts val="0"/>
              </a:spcBef>
            </a:pPr>
            <a:endParaRPr lang="en-US" altLang="ko-KR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74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267494"/>
            <a:ext cx="8424936" cy="38884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323528" y="1491630"/>
            <a:ext cx="8568952" cy="2664296"/>
          </a:xfrm>
        </p:spPr>
        <p:txBody>
          <a:bodyPr/>
          <a:lstStyle/>
          <a:p>
            <a:pPr algn="just"/>
            <a:r>
              <a:rPr lang="ru-RU" altLang="ko-KR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Задание: </a:t>
            </a:r>
            <a:r>
              <a:rPr lang="ru-RU" altLang="ko-KR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слово по его лексическому значению и записать </a:t>
            </a:r>
            <a:r>
              <a:rPr lang="ru-RU" altLang="ko-KR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слово</a:t>
            </a:r>
            <a:r>
              <a:rPr lang="ru-RU" altLang="ko-KR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altLang="ko-KR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урока: « Правописание слов с удвоенными согласными ».</a:t>
            </a:r>
          </a:p>
          <a:p>
            <a:pPr marL="285750" indent="-285750" algn="just">
              <a:buFont typeface="Times New Roman" panose="02020603050405020304" pitchFamily="18" charset="0"/>
              <a:buChar char="⁕"/>
            </a:pPr>
            <a:r>
              <a:rPr lang="ru-RU" altLang="ko-KR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 на льду на коньках в </a:t>
            </a:r>
            <a:r>
              <a:rPr lang="ru-RU" altLang="ko-KR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небольшой мяч </a:t>
            </a:r>
            <a:r>
              <a:rPr lang="ru-RU" altLang="ko-KR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шайбу</a:t>
            </a:r>
            <a:r>
              <a:rPr lang="ru-RU" altLang="ko-KR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___________________________________________________________________________</a:t>
            </a:r>
          </a:p>
          <a:p>
            <a:pPr marL="285750" indent="-285750" algn="just">
              <a:buFont typeface="Times New Roman" panose="02020603050405020304" pitchFamily="18" charset="0"/>
              <a:buChar char="⁕"/>
            </a:pPr>
            <a:r>
              <a:rPr lang="ru-RU" altLang="ko-KR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«Место</a:t>
            </a:r>
            <a:r>
              <a:rPr lang="ru-RU" altLang="ko-KR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где продают билеты</a:t>
            </a:r>
            <a:r>
              <a:rPr lang="ru-RU" altLang="ko-KR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_________________________________________________</a:t>
            </a:r>
          </a:p>
          <a:p>
            <a:pPr marL="285750" indent="-285750" algn="just">
              <a:buFont typeface="Times New Roman" panose="02020603050405020304" pitchFamily="18" charset="0"/>
              <a:buChar char="⁕"/>
            </a:pPr>
            <a:r>
              <a:rPr lang="ru-RU" altLang="ko-KR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altLang="ko-KR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Дорога с рядами деревьев по сторонам</a:t>
            </a:r>
            <a:r>
              <a:rPr lang="ru-RU" altLang="ko-KR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_______________________________________</a:t>
            </a:r>
          </a:p>
          <a:p>
            <a:pPr marL="285750" indent="-285750" algn="just">
              <a:buFont typeface="Times New Roman" panose="02020603050405020304" pitchFamily="18" charset="0"/>
              <a:buChar char="⁕"/>
            </a:pPr>
            <a:r>
              <a:rPr lang="ru-RU" altLang="ko-KR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«Заболевание</a:t>
            </a:r>
            <a:r>
              <a:rPr lang="ru-RU" altLang="ko-KR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которым часто болеют дети и взрослые</a:t>
            </a:r>
            <a:r>
              <a:rPr lang="ru-RU" altLang="ko-KR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___________________________________________________________________________</a:t>
            </a:r>
          </a:p>
          <a:p>
            <a:pPr marL="285750" indent="-285750" algn="just">
              <a:buFont typeface="Times New Roman" panose="02020603050405020304" pitchFamily="18" charset="0"/>
              <a:buChar char="⁕"/>
            </a:pPr>
            <a:r>
              <a:rPr lang="ru-RU" altLang="ko-KR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«Укрепленная </a:t>
            </a:r>
            <a:r>
              <a:rPr lang="ru-RU" altLang="ko-KR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платформа, проходящая параллельно </a:t>
            </a:r>
            <a:r>
              <a:rPr lang="ru-RU" altLang="ko-KR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железнодорожным путям</a:t>
            </a:r>
            <a:r>
              <a:rPr lang="ru-RU" altLang="ko-KR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предназначенная для посадки и высадки пассажиров поездов</a:t>
            </a:r>
            <a:r>
              <a:rPr lang="ru-RU" altLang="ko-KR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»___________________________________________________________________</a:t>
            </a:r>
          </a:p>
          <a:p>
            <a:pPr marL="285750" indent="-285750" algn="just">
              <a:buFont typeface="Times New Roman" panose="02020603050405020304" pitchFamily="18" charset="0"/>
              <a:buChar char="⁕"/>
            </a:pPr>
            <a:r>
              <a:rPr lang="ru-RU" altLang="ko-KR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altLang="ko-KR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Искусственный водоем, сооружаемый для плавания, декоративных целей</a:t>
            </a:r>
            <a:r>
              <a:rPr lang="ru-RU" altLang="ko-KR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»_____________________________________________________________________</a:t>
            </a:r>
            <a:endParaRPr lang="ko-KR" altLang="en-US" sz="17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0" y="483518"/>
            <a:ext cx="9144000" cy="28803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altLang="ko-K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 </a:t>
            </a:r>
            <a:r>
              <a:rPr lang="ru-RU" altLang="ko-K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«Диктант значений»</a:t>
            </a:r>
            <a:endParaRPr lang="ru-RU" altLang="ko-KR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</a:pPr>
            <a:endParaRPr lang="en-US" altLang="ko-KR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024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ver and End Slide Master">
  <a:themeElements>
    <a:clrScheme name="ALLPPT-COLOR-A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8B2A3"/>
      </a:accent1>
      <a:accent2>
        <a:srgbClr val="A4B4EA"/>
      </a:accent2>
      <a:accent3>
        <a:srgbClr val="98DFBB"/>
      </a:accent3>
      <a:accent4>
        <a:srgbClr val="9AD3E9"/>
      </a:accent4>
      <a:accent5>
        <a:srgbClr val="576868"/>
      </a:accent5>
      <a:accent6>
        <a:srgbClr val="CBCBCB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s Slide Master">
  <a:themeElements>
    <a:clrScheme name="ALLPPT-COLOR-A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8B2A3"/>
      </a:accent1>
      <a:accent2>
        <a:srgbClr val="A4B4EA"/>
      </a:accent2>
      <a:accent3>
        <a:srgbClr val="9AD3E9"/>
      </a:accent3>
      <a:accent4>
        <a:srgbClr val="98DFBB"/>
      </a:accent4>
      <a:accent5>
        <a:srgbClr val="CBCBCB"/>
      </a:accent5>
      <a:accent6>
        <a:srgbClr val="576868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9AD3E9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Section Break Slide Master">
  <a:themeElements>
    <a:clrScheme name="ALLPPT-COLOR-A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8B2A3"/>
      </a:accent1>
      <a:accent2>
        <a:srgbClr val="A4B4EA"/>
      </a:accent2>
      <a:accent3>
        <a:srgbClr val="9AD3E9"/>
      </a:accent3>
      <a:accent4>
        <a:srgbClr val="98DFBB"/>
      </a:accent4>
      <a:accent5>
        <a:srgbClr val="CBCBCB"/>
      </a:accent5>
      <a:accent6>
        <a:srgbClr val="576868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2525</TotalTime>
  <Words>756</Words>
  <Application>Microsoft Office PowerPoint</Application>
  <PresentationFormat>Экран (16:9)</PresentationFormat>
  <Paragraphs>94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맑은 고딕</vt:lpstr>
      <vt:lpstr>Arial</vt:lpstr>
      <vt:lpstr>Arial Unicode MS</vt:lpstr>
      <vt:lpstr>Times New Roman</vt:lpstr>
      <vt:lpstr>Wingdings</vt:lpstr>
      <vt:lpstr>Cover and End Slide Master</vt:lpstr>
      <vt:lpstr>Contents Slide Master</vt:lpstr>
      <vt:lpstr>Section Break Slide Master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Наталия</cp:lastModifiedBy>
  <cp:revision>92</cp:revision>
  <dcterms:created xsi:type="dcterms:W3CDTF">2016-12-05T23:26:54Z</dcterms:created>
  <dcterms:modified xsi:type="dcterms:W3CDTF">2021-11-02T05:50:25Z</dcterms:modified>
</cp:coreProperties>
</file>