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89" r:id="rId2"/>
    <p:sldId id="257" r:id="rId3"/>
    <p:sldId id="286" r:id="rId4"/>
    <p:sldId id="292" r:id="rId5"/>
    <p:sldId id="258" r:id="rId6"/>
    <p:sldId id="302" r:id="rId7"/>
    <p:sldId id="301" r:id="rId8"/>
    <p:sldId id="259" r:id="rId9"/>
    <p:sldId id="294" r:id="rId10"/>
    <p:sldId id="274" r:id="rId11"/>
    <p:sldId id="296" r:id="rId12"/>
    <p:sldId id="297" r:id="rId13"/>
    <p:sldId id="295" r:id="rId14"/>
    <p:sldId id="299" r:id="rId15"/>
    <p:sldId id="300" r:id="rId16"/>
    <p:sldId id="291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Bahnschrift Light Condensed" panose="020B0502040204020203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A663-D787-49C9-B33B-086627D5B811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7F8B133C-8AA8-4618-A3C9-D8BB741E94A4}">
      <dgm:prSet phldrT="[Texto]" custT="1"/>
      <dgm:spPr/>
      <dgm:t>
        <a:bodyPr/>
        <a:lstStyle/>
        <a:p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ФИНАНСОВАЯ СИСТЕМА ЭКВАДОР</a:t>
          </a:r>
          <a:r>
            <a:rPr lang="es-EC" sz="105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gm:t>
    </dgm:pt>
    <dgm:pt modelId="{B3C0DAF5-6D9D-4835-A259-B9FA29E6494A}" type="parTrans" cxnId="{FFE745A4-98F6-4C97-8D83-F5F856E5A25D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CC6F9-0646-4B87-9ACE-48C8139BFD63}" type="sibTrans" cxnId="{FFE745A4-98F6-4C97-8D83-F5F856E5A25D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FC1ED-51E1-4C5F-A79C-CDD9A2C374FE}">
      <dgm:prSet custT="1"/>
      <dgm:spPr/>
      <dgm:t>
        <a:bodyPr/>
        <a:lstStyle/>
        <a:p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Частный сектор</a:t>
          </a:r>
          <a:endParaRPr lang="es-EC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A5E14-3903-4417-8C2A-B8565DB3A8AF}" type="parTrans" cxnId="{65AB8570-0586-4C13-9DA1-8E68ABD120B1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4954C-3968-4B62-A74B-72A9C8338175}" type="sibTrans" cxnId="{65AB8570-0586-4C13-9DA1-8E68ABD120B1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6FA9F-C96C-4808-A95E-70463AF2F8D1}">
      <dgm:prSet phldrT="[Texto]" custT="1"/>
      <dgm:spPr/>
      <dgm:t>
        <a:bodyPr/>
        <a:lstStyle/>
        <a:p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Государственный сектор</a:t>
          </a:r>
        </a:p>
      </dgm:t>
    </dgm:pt>
    <dgm:pt modelId="{F0229CC2-29A3-4267-A799-301CFE3B2494}" type="sibTrans" cxnId="{9C1F3531-57CA-4639-B117-474E9C4B9F8F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713F6-1138-400E-9142-789FE8531560}" type="parTrans" cxnId="{9C1F3531-57CA-4639-B117-474E9C4B9F8F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54991-DAD1-4226-8CDE-E0839F51B289}">
      <dgm:prSet phldrT="[Texto]" custT="1"/>
      <dgm:spPr/>
      <dgm:t>
        <a:bodyPr/>
        <a:lstStyle/>
        <a:p>
          <a:r>
            <a:rPr lang="ru-RU" sz="1050" b="1" dirty="0">
              <a:latin typeface="Arial" panose="020B0604020202020204" pitchFamily="34" charset="0"/>
              <a:cs typeface="Arial" panose="020B0604020202020204" pitchFamily="34" charset="0"/>
            </a:rPr>
            <a:t>Сектор «народной» экономики</a:t>
          </a:r>
          <a:endParaRPr lang="es-EC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AE598-3264-461A-9470-13B29198C736}" type="sibTrans" cxnId="{BA2546F4-4B9C-4227-B911-D70CC665C467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79802-BFCA-4C73-8A0C-8B1D46B8CBE0}" type="parTrans" cxnId="{BA2546F4-4B9C-4227-B911-D70CC665C467}">
      <dgm:prSet/>
      <dgm:spPr/>
      <dgm:t>
        <a:bodyPr/>
        <a:lstStyle/>
        <a:p>
          <a:endParaRPr lang="es-EC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D41BB-F7A8-4FD7-9F25-E32928F79342}" type="pres">
      <dgm:prSet presAssocID="{0DD8A663-D787-49C9-B33B-086627D5B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C388FE-2968-49BB-B25F-529B7CC07D7A}" type="pres">
      <dgm:prSet presAssocID="{7F8B133C-8AA8-4618-A3C9-D8BB741E94A4}" presName="hierRoot1" presStyleCnt="0">
        <dgm:presLayoutVars>
          <dgm:hierBranch val="init"/>
        </dgm:presLayoutVars>
      </dgm:prSet>
      <dgm:spPr/>
    </dgm:pt>
    <dgm:pt modelId="{19B09786-5DD6-4181-AB78-8519264EC339}" type="pres">
      <dgm:prSet presAssocID="{7F8B133C-8AA8-4618-A3C9-D8BB741E94A4}" presName="rootComposite1" presStyleCnt="0"/>
      <dgm:spPr/>
    </dgm:pt>
    <dgm:pt modelId="{3336BB09-1B7E-4C11-B77E-A1A12BF8E795}" type="pres">
      <dgm:prSet presAssocID="{7F8B133C-8AA8-4618-A3C9-D8BB741E94A4}" presName="rootText1" presStyleLbl="node0" presStyleIdx="0" presStyleCnt="1" custScaleX="227518">
        <dgm:presLayoutVars>
          <dgm:chPref val="3"/>
        </dgm:presLayoutVars>
      </dgm:prSet>
      <dgm:spPr/>
    </dgm:pt>
    <dgm:pt modelId="{BF5B348A-EFD5-4892-BE01-C8B88CFE6C27}" type="pres">
      <dgm:prSet presAssocID="{7F8B133C-8AA8-4618-A3C9-D8BB741E94A4}" presName="rootConnector1" presStyleLbl="node1" presStyleIdx="0" presStyleCnt="0"/>
      <dgm:spPr/>
    </dgm:pt>
    <dgm:pt modelId="{EB8665E2-460A-4FAE-ACEA-798485830651}" type="pres">
      <dgm:prSet presAssocID="{7F8B133C-8AA8-4618-A3C9-D8BB741E94A4}" presName="hierChild2" presStyleCnt="0"/>
      <dgm:spPr/>
    </dgm:pt>
    <dgm:pt modelId="{4AA1EEA1-EAE0-4508-9C05-E0A98DF67C9B}" type="pres">
      <dgm:prSet presAssocID="{904713F6-1138-400E-9142-789FE8531560}" presName="Name37" presStyleLbl="parChTrans1D2" presStyleIdx="0" presStyleCnt="3"/>
      <dgm:spPr/>
    </dgm:pt>
    <dgm:pt modelId="{8BEBB916-DFA4-45A3-962B-7B141544DDF0}" type="pres">
      <dgm:prSet presAssocID="{B946FA9F-C96C-4808-A95E-70463AF2F8D1}" presName="hierRoot2" presStyleCnt="0">
        <dgm:presLayoutVars>
          <dgm:hierBranch val="init"/>
        </dgm:presLayoutVars>
      </dgm:prSet>
      <dgm:spPr/>
    </dgm:pt>
    <dgm:pt modelId="{78C3948E-B8ED-4598-A6B6-12BED3B24BAA}" type="pres">
      <dgm:prSet presAssocID="{B946FA9F-C96C-4808-A95E-70463AF2F8D1}" presName="rootComposite" presStyleCnt="0"/>
      <dgm:spPr/>
    </dgm:pt>
    <dgm:pt modelId="{BF4B5907-4642-4B9E-B235-5073D1ED39A6}" type="pres">
      <dgm:prSet presAssocID="{B946FA9F-C96C-4808-A95E-70463AF2F8D1}" presName="rootText" presStyleLbl="node2" presStyleIdx="0" presStyleCnt="3" custScaleX="139744" custLinFactX="-60310" custLinFactNeighborX="-100000" custLinFactNeighborY="90">
        <dgm:presLayoutVars>
          <dgm:chPref val="3"/>
        </dgm:presLayoutVars>
      </dgm:prSet>
      <dgm:spPr/>
    </dgm:pt>
    <dgm:pt modelId="{781C136E-0394-452F-A2D1-3F14360FB28F}" type="pres">
      <dgm:prSet presAssocID="{B946FA9F-C96C-4808-A95E-70463AF2F8D1}" presName="rootConnector" presStyleLbl="node2" presStyleIdx="0" presStyleCnt="3"/>
      <dgm:spPr/>
    </dgm:pt>
    <dgm:pt modelId="{DD7F195C-EA23-4255-8183-2AF0118C0988}" type="pres">
      <dgm:prSet presAssocID="{B946FA9F-C96C-4808-A95E-70463AF2F8D1}" presName="hierChild4" presStyleCnt="0"/>
      <dgm:spPr/>
    </dgm:pt>
    <dgm:pt modelId="{1474A1F1-177D-482A-970A-CF7BA022D5EA}" type="pres">
      <dgm:prSet presAssocID="{B946FA9F-C96C-4808-A95E-70463AF2F8D1}" presName="hierChild5" presStyleCnt="0"/>
      <dgm:spPr/>
    </dgm:pt>
    <dgm:pt modelId="{8EFB4266-80F0-4B3B-A5FB-7091F10435DA}" type="pres">
      <dgm:prSet presAssocID="{B0FA5E14-3903-4417-8C2A-B8565DB3A8AF}" presName="Name37" presStyleLbl="parChTrans1D2" presStyleIdx="1" presStyleCnt="3"/>
      <dgm:spPr/>
    </dgm:pt>
    <dgm:pt modelId="{A9A27EA3-B58E-40D9-B8EE-D8B2790CA4C4}" type="pres">
      <dgm:prSet presAssocID="{5A7FC1ED-51E1-4C5F-A79C-CDD9A2C374FE}" presName="hierRoot2" presStyleCnt="0">
        <dgm:presLayoutVars>
          <dgm:hierBranch val="init"/>
        </dgm:presLayoutVars>
      </dgm:prSet>
      <dgm:spPr/>
    </dgm:pt>
    <dgm:pt modelId="{E650B8F7-7643-47F5-82AD-3595FF419B1C}" type="pres">
      <dgm:prSet presAssocID="{5A7FC1ED-51E1-4C5F-A79C-CDD9A2C374FE}" presName="rootComposite" presStyleCnt="0"/>
      <dgm:spPr/>
    </dgm:pt>
    <dgm:pt modelId="{E7A90BE4-E57B-4722-AE46-D4AD32D1D475}" type="pres">
      <dgm:prSet presAssocID="{5A7FC1ED-51E1-4C5F-A79C-CDD9A2C374FE}" presName="rootText" presStyleLbl="node2" presStyleIdx="1" presStyleCnt="3" custScaleX="124229" custLinFactNeighborX="9791" custLinFactNeighborY="90">
        <dgm:presLayoutVars>
          <dgm:chPref val="3"/>
        </dgm:presLayoutVars>
      </dgm:prSet>
      <dgm:spPr/>
    </dgm:pt>
    <dgm:pt modelId="{8497A946-B92F-480E-9FB2-0A8E9D81BE8D}" type="pres">
      <dgm:prSet presAssocID="{5A7FC1ED-51E1-4C5F-A79C-CDD9A2C374FE}" presName="rootConnector" presStyleLbl="node2" presStyleIdx="1" presStyleCnt="3"/>
      <dgm:spPr/>
    </dgm:pt>
    <dgm:pt modelId="{7F92EA41-110C-4CCF-8DDE-7CD28C2017B1}" type="pres">
      <dgm:prSet presAssocID="{5A7FC1ED-51E1-4C5F-A79C-CDD9A2C374FE}" presName="hierChild4" presStyleCnt="0"/>
      <dgm:spPr/>
    </dgm:pt>
    <dgm:pt modelId="{179845A5-09E7-42AF-8DEC-8F30A2A1BFC9}" type="pres">
      <dgm:prSet presAssocID="{5A7FC1ED-51E1-4C5F-A79C-CDD9A2C374FE}" presName="hierChild5" presStyleCnt="0"/>
      <dgm:spPr/>
    </dgm:pt>
    <dgm:pt modelId="{5F768EBE-ADFC-4F49-925B-8DBFD871CCAD}" type="pres">
      <dgm:prSet presAssocID="{20179802-BFCA-4C73-8A0C-8B1D46B8CBE0}" presName="Name37" presStyleLbl="parChTrans1D2" presStyleIdx="2" presStyleCnt="3"/>
      <dgm:spPr/>
    </dgm:pt>
    <dgm:pt modelId="{3ED4C437-B368-479F-BD3D-863DE7D09837}" type="pres">
      <dgm:prSet presAssocID="{5EC54991-DAD1-4226-8CDE-E0839F51B289}" presName="hierRoot2" presStyleCnt="0">
        <dgm:presLayoutVars>
          <dgm:hierBranch val="init"/>
        </dgm:presLayoutVars>
      </dgm:prSet>
      <dgm:spPr/>
    </dgm:pt>
    <dgm:pt modelId="{33F43FEF-7CC4-46C0-9022-87ADE33831D1}" type="pres">
      <dgm:prSet presAssocID="{5EC54991-DAD1-4226-8CDE-E0839F51B289}" presName="rootComposite" presStyleCnt="0"/>
      <dgm:spPr/>
    </dgm:pt>
    <dgm:pt modelId="{5FE0FB08-CFF0-4264-A80B-F9622EE5012F}" type="pres">
      <dgm:prSet presAssocID="{5EC54991-DAD1-4226-8CDE-E0839F51B289}" presName="rootText" presStyleLbl="node2" presStyleIdx="2" presStyleCnt="3" custScaleX="160691" custLinFactX="83819" custLinFactNeighborX="100000" custLinFactNeighborY="90">
        <dgm:presLayoutVars>
          <dgm:chPref val="3"/>
        </dgm:presLayoutVars>
      </dgm:prSet>
      <dgm:spPr/>
    </dgm:pt>
    <dgm:pt modelId="{8DA32128-92CE-49B8-A2A9-121401880D88}" type="pres">
      <dgm:prSet presAssocID="{5EC54991-DAD1-4226-8CDE-E0839F51B289}" presName="rootConnector" presStyleLbl="node2" presStyleIdx="2" presStyleCnt="3"/>
      <dgm:spPr/>
    </dgm:pt>
    <dgm:pt modelId="{789C8930-F4EF-4D8E-82DB-00485FAFED6C}" type="pres">
      <dgm:prSet presAssocID="{5EC54991-DAD1-4226-8CDE-E0839F51B289}" presName="hierChild4" presStyleCnt="0"/>
      <dgm:spPr/>
    </dgm:pt>
    <dgm:pt modelId="{4B72E8FE-7BF8-4500-9B83-1C1A510F7BDD}" type="pres">
      <dgm:prSet presAssocID="{5EC54991-DAD1-4226-8CDE-E0839F51B289}" presName="hierChild5" presStyleCnt="0"/>
      <dgm:spPr/>
    </dgm:pt>
    <dgm:pt modelId="{2FAE243C-9156-4476-BB7A-FF5F65CAB3C4}" type="pres">
      <dgm:prSet presAssocID="{7F8B133C-8AA8-4618-A3C9-D8BB741E94A4}" presName="hierChild3" presStyleCnt="0"/>
      <dgm:spPr/>
    </dgm:pt>
  </dgm:ptLst>
  <dgm:cxnLst>
    <dgm:cxn modelId="{A2E89802-AD6D-4AD6-9586-0FB129F53EF1}" type="presOf" srcId="{904713F6-1138-400E-9142-789FE8531560}" destId="{4AA1EEA1-EAE0-4508-9C05-E0A98DF67C9B}" srcOrd="0" destOrd="0" presId="urn:microsoft.com/office/officeart/2005/8/layout/orgChart1"/>
    <dgm:cxn modelId="{C685830F-12CD-4C08-93F4-FA43D8A6760D}" type="presOf" srcId="{B946FA9F-C96C-4808-A95E-70463AF2F8D1}" destId="{781C136E-0394-452F-A2D1-3F14360FB28F}" srcOrd="1" destOrd="0" presId="urn:microsoft.com/office/officeart/2005/8/layout/orgChart1"/>
    <dgm:cxn modelId="{CF772826-5545-43E1-81EF-859213B8E027}" type="presOf" srcId="{5A7FC1ED-51E1-4C5F-A79C-CDD9A2C374FE}" destId="{8497A946-B92F-480E-9FB2-0A8E9D81BE8D}" srcOrd="1" destOrd="0" presId="urn:microsoft.com/office/officeart/2005/8/layout/orgChart1"/>
    <dgm:cxn modelId="{9C1F3531-57CA-4639-B117-474E9C4B9F8F}" srcId="{7F8B133C-8AA8-4618-A3C9-D8BB741E94A4}" destId="{B946FA9F-C96C-4808-A95E-70463AF2F8D1}" srcOrd="0" destOrd="0" parTransId="{904713F6-1138-400E-9142-789FE8531560}" sibTransId="{F0229CC2-29A3-4267-A799-301CFE3B2494}"/>
    <dgm:cxn modelId="{6965793B-0BED-4236-B482-1C8CCBD39B03}" type="presOf" srcId="{7F8B133C-8AA8-4618-A3C9-D8BB741E94A4}" destId="{BF5B348A-EFD5-4892-BE01-C8B88CFE6C27}" srcOrd="1" destOrd="0" presId="urn:microsoft.com/office/officeart/2005/8/layout/orgChart1"/>
    <dgm:cxn modelId="{3A273F42-00E2-4A10-B540-76194972FFA3}" type="presOf" srcId="{B0FA5E14-3903-4417-8C2A-B8565DB3A8AF}" destId="{8EFB4266-80F0-4B3B-A5FB-7091F10435DA}" srcOrd="0" destOrd="0" presId="urn:microsoft.com/office/officeart/2005/8/layout/orgChart1"/>
    <dgm:cxn modelId="{0B4ED84A-2E7E-4612-853A-7D78A4FE86F5}" type="presOf" srcId="{5EC54991-DAD1-4226-8CDE-E0839F51B289}" destId="{5FE0FB08-CFF0-4264-A80B-F9622EE5012F}" srcOrd="0" destOrd="0" presId="urn:microsoft.com/office/officeart/2005/8/layout/orgChart1"/>
    <dgm:cxn modelId="{65AB8570-0586-4C13-9DA1-8E68ABD120B1}" srcId="{7F8B133C-8AA8-4618-A3C9-D8BB741E94A4}" destId="{5A7FC1ED-51E1-4C5F-A79C-CDD9A2C374FE}" srcOrd="1" destOrd="0" parTransId="{B0FA5E14-3903-4417-8C2A-B8565DB3A8AF}" sibTransId="{B854954C-3968-4B62-A74B-72A9C8338175}"/>
    <dgm:cxn modelId="{A0022C8F-CA4F-47EE-A656-012AD67D2287}" type="presOf" srcId="{B946FA9F-C96C-4808-A95E-70463AF2F8D1}" destId="{BF4B5907-4642-4B9E-B235-5073D1ED39A6}" srcOrd="0" destOrd="0" presId="urn:microsoft.com/office/officeart/2005/8/layout/orgChart1"/>
    <dgm:cxn modelId="{93910D93-C173-4A2C-BAAE-BC47A9C42810}" type="presOf" srcId="{20179802-BFCA-4C73-8A0C-8B1D46B8CBE0}" destId="{5F768EBE-ADFC-4F49-925B-8DBFD871CCAD}" srcOrd="0" destOrd="0" presId="urn:microsoft.com/office/officeart/2005/8/layout/orgChart1"/>
    <dgm:cxn modelId="{FFE745A4-98F6-4C97-8D83-F5F856E5A25D}" srcId="{0DD8A663-D787-49C9-B33B-086627D5B811}" destId="{7F8B133C-8AA8-4618-A3C9-D8BB741E94A4}" srcOrd="0" destOrd="0" parTransId="{B3C0DAF5-6D9D-4835-A259-B9FA29E6494A}" sibTransId="{DF8CC6F9-0646-4B87-9ACE-48C8139BFD63}"/>
    <dgm:cxn modelId="{836488A4-2C9B-4362-BCA2-2280E6D7F1B8}" type="presOf" srcId="{5EC54991-DAD1-4226-8CDE-E0839F51B289}" destId="{8DA32128-92CE-49B8-A2A9-121401880D88}" srcOrd="1" destOrd="0" presId="urn:microsoft.com/office/officeart/2005/8/layout/orgChart1"/>
    <dgm:cxn modelId="{B9F4D7A9-3CB9-4A08-8775-2630F9B20A65}" type="presOf" srcId="{0DD8A663-D787-49C9-B33B-086627D5B811}" destId="{5BFD41BB-F7A8-4FD7-9F25-E32928F79342}" srcOrd="0" destOrd="0" presId="urn:microsoft.com/office/officeart/2005/8/layout/orgChart1"/>
    <dgm:cxn modelId="{2A5FF2A9-4DE6-46D6-81DD-5426461F0BD3}" type="presOf" srcId="{5A7FC1ED-51E1-4C5F-A79C-CDD9A2C374FE}" destId="{E7A90BE4-E57B-4722-AE46-D4AD32D1D475}" srcOrd="0" destOrd="0" presId="urn:microsoft.com/office/officeart/2005/8/layout/orgChart1"/>
    <dgm:cxn modelId="{BF9A88E8-3214-4B07-B475-BE48D812708F}" type="presOf" srcId="{7F8B133C-8AA8-4618-A3C9-D8BB741E94A4}" destId="{3336BB09-1B7E-4C11-B77E-A1A12BF8E795}" srcOrd="0" destOrd="0" presId="urn:microsoft.com/office/officeart/2005/8/layout/orgChart1"/>
    <dgm:cxn modelId="{BA2546F4-4B9C-4227-B911-D70CC665C467}" srcId="{7F8B133C-8AA8-4618-A3C9-D8BB741E94A4}" destId="{5EC54991-DAD1-4226-8CDE-E0839F51B289}" srcOrd="2" destOrd="0" parTransId="{20179802-BFCA-4C73-8A0C-8B1D46B8CBE0}" sibTransId="{E72AE598-3264-461A-9470-13B29198C736}"/>
    <dgm:cxn modelId="{B27A1942-33F7-41F9-A8A0-6A39D3BC918A}" type="presParOf" srcId="{5BFD41BB-F7A8-4FD7-9F25-E32928F79342}" destId="{A4C388FE-2968-49BB-B25F-529B7CC07D7A}" srcOrd="0" destOrd="0" presId="urn:microsoft.com/office/officeart/2005/8/layout/orgChart1"/>
    <dgm:cxn modelId="{210456A9-316E-47DA-BB13-7D532DAB6EC1}" type="presParOf" srcId="{A4C388FE-2968-49BB-B25F-529B7CC07D7A}" destId="{19B09786-5DD6-4181-AB78-8519264EC339}" srcOrd="0" destOrd="0" presId="urn:microsoft.com/office/officeart/2005/8/layout/orgChart1"/>
    <dgm:cxn modelId="{28FCB62D-6440-4FDD-AD92-CF9163A6E84B}" type="presParOf" srcId="{19B09786-5DD6-4181-AB78-8519264EC339}" destId="{3336BB09-1B7E-4C11-B77E-A1A12BF8E795}" srcOrd="0" destOrd="0" presId="urn:microsoft.com/office/officeart/2005/8/layout/orgChart1"/>
    <dgm:cxn modelId="{EDCE1578-F807-4781-902F-0715552FA50A}" type="presParOf" srcId="{19B09786-5DD6-4181-AB78-8519264EC339}" destId="{BF5B348A-EFD5-4892-BE01-C8B88CFE6C27}" srcOrd="1" destOrd="0" presId="urn:microsoft.com/office/officeart/2005/8/layout/orgChart1"/>
    <dgm:cxn modelId="{75A98678-6D2D-42D8-A694-6BA5C05A5B24}" type="presParOf" srcId="{A4C388FE-2968-49BB-B25F-529B7CC07D7A}" destId="{EB8665E2-460A-4FAE-ACEA-798485830651}" srcOrd="1" destOrd="0" presId="urn:microsoft.com/office/officeart/2005/8/layout/orgChart1"/>
    <dgm:cxn modelId="{195AEC4A-AC97-43AF-BB84-9B1C19AF5E66}" type="presParOf" srcId="{EB8665E2-460A-4FAE-ACEA-798485830651}" destId="{4AA1EEA1-EAE0-4508-9C05-E0A98DF67C9B}" srcOrd="0" destOrd="0" presId="urn:microsoft.com/office/officeart/2005/8/layout/orgChart1"/>
    <dgm:cxn modelId="{64F3AFD8-F8D7-43D9-9F1D-5B82A72C2674}" type="presParOf" srcId="{EB8665E2-460A-4FAE-ACEA-798485830651}" destId="{8BEBB916-DFA4-45A3-962B-7B141544DDF0}" srcOrd="1" destOrd="0" presId="urn:microsoft.com/office/officeart/2005/8/layout/orgChart1"/>
    <dgm:cxn modelId="{3E576AA2-BE29-4AAB-BBF3-FAA61BF58885}" type="presParOf" srcId="{8BEBB916-DFA4-45A3-962B-7B141544DDF0}" destId="{78C3948E-B8ED-4598-A6B6-12BED3B24BAA}" srcOrd="0" destOrd="0" presId="urn:microsoft.com/office/officeart/2005/8/layout/orgChart1"/>
    <dgm:cxn modelId="{F4C9053E-D254-41FD-8293-6F10BC02830E}" type="presParOf" srcId="{78C3948E-B8ED-4598-A6B6-12BED3B24BAA}" destId="{BF4B5907-4642-4B9E-B235-5073D1ED39A6}" srcOrd="0" destOrd="0" presId="urn:microsoft.com/office/officeart/2005/8/layout/orgChart1"/>
    <dgm:cxn modelId="{9D8FB352-8F97-41FF-9899-B7D700B189EF}" type="presParOf" srcId="{78C3948E-B8ED-4598-A6B6-12BED3B24BAA}" destId="{781C136E-0394-452F-A2D1-3F14360FB28F}" srcOrd="1" destOrd="0" presId="urn:microsoft.com/office/officeart/2005/8/layout/orgChart1"/>
    <dgm:cxn modelId="{7CAE06AF-1953-4A06-BA2C-C441DFE0F926}" type="presParOf" srcId="{8BEBB916-DFA4-45A3-962B-7B141544DDF0}" destId="{DD7F195C-EA23-4255-8183-2AF0118C0988}" srcOrd="1" destOrd="0" presId="urn:microsoft.com/office/officeart/2005/8/layout/orgChart1"/>
    <dgm:cxn modelId="{7C6EF22D-5447-459D-A8D9-7C7872B9E7C9}" type="presParOf" srcId="{8BEBB916-DFA4-45A3-962B-7B141544DDF0}" destId="{1474A1F1-177D-482A-970A-CF7BA022D5EA}" srcOrd="2" destOrd="0" presId="urn:microsoft.com/office/officeart/2005/8/layout/orgChart1"/>
    <dgm:cxn modelId="{4BFC2695-50E1-4F11-BD8E-17D2F7633DC1}" type="presParOf" srcId="{EB8665E2-460A-4FAE-ACEA-798485830651}" destId="{8EFB4266-80F0-4B3B-A5FB-7091F10435DA}" srcOrd="2" destOrd="0" presId="urn:microsoft.com/office/officeart/2005/8/layout/orgChart1"/>
    <dgm:cxn modelId="{E43E71DF-6E02-4B6B-8795-6F7DAD08AC42}" type="presParOf" srcId="{EB8665E2-460A-4FAE-ACEA-798485830651}" destId="{A9A27EA3-B58E-40D9-B8EE-D8B2790CA4C4}" srcOrd="3" destOrd="0" presId="urn:microsoft.com/office/officeart/2005/8/layout/orgChart1"/>
    <dgm:cxn modelId="{80063C0A-6AA8-4BCC-A1D0-49E2CEB2CBB4}" type="presParOf" srcId="{A9A27EA3-B58E-40D9-B8EE-D8B2790CA4C4}" destId="{E650B8F7-7643-47F5-82AD-3595FF419B1C}" srcOrd="0" destOrd="0" presId="urn:microsoft.com/office/officeart/2005/8/layout/orgChart1"/>
    <dgm:cxn modelId="{EB1FC753-EF47-4749-8812-1327133BD121}" type="presParOf" srcId="{E650B8F7-7643-47F5-82AD-3595FF419B1C}" destId="{E7A90BE4-E57B-4722-AE46-D4AD32D1D475}" srcOrd="0" destOrd="0" presId="urn:microsoft.com/office/officeart/2005/8/layout/orgChart1"/>
    <dgm:cxn modelId="{678D123B-8818-4912-ACBD-246236EC687A}" type="presParOf" srcId="{E650B8F7-7643-47F5-82AD-3595FF419B1C}" destId="{8497A946-B92F-480E-9FB2-0A8E9D81BE8D}" srcOrd="1" destOrd="0" presId="urn:microsoft.com/office/officeart/2005/8/layout/orgChart1"/>
    <dgm:cxn modelId="{556CF67A-7329-4D1D-8BE9-8A7EC98863E0}" type="presParOf" srcId="{A9A27EA3-B58E-40D9-B8EE-D8B2790CA4C4}" destId="{7F92EA41-110C-4CCF-8DDE-7CD28C2017B1}" srcOrd="1" destOrd="0" presId="urn:microsoft.com/office/officeart/2005/8/layout/orgChart1"/>
    <dgm:cxn modelId="{B897CEC7-D70F-46D9-8102-1318D4CC5DFA}" type="presParOf" srcId="{A9A27EA3-B58E-40D9-B8EE-D8B2790CA4C4}" destId="{179845A5-09E7-42AF-8DEC-8F30A2A1BFC9}" srcOrd="2" destOrd="0" presId="urn:microsoft.com/office/officeart/2005/8/layout/orgChart1"/>
    <dgm:cxn modelId="{981D1EFB-8410-4FA6-A370-1A82CE9413A9}" type="presParOf" srcId="{EB8665E2-460A-4FAE-ACEA-798485830651}" destId="{5F768EBE-ADFC-4F49-925B-8DBFD871CCAD}" srcOrd="4" destOrd="0" presId="urn:microsoft.com/office/officeart/2005/8/layout/orgChart1"/>
    <dgm:cxn modelId="{9E3FFDC1-E652-4867-A907-4A1CBC906B3C}" type="presParOf" srcId="{EB8665E2-460A-4FAE-ACEA-798485830651}" destId="{3ED4C437-B368-479F-BD3D-863DE7D09837}" srcOrd="5" destOrd="0" presId="urn:microsoft.com/office/officeart/2005/8/layout/orgChart1"/>
    <dgm:cxn modelId="{FF0916D3-6570-433C-9056-534897DC304F}" type="presParOf" srcId="{3ED4C437-B368-479F-BD3D-863DE7D09837}" destId="{33F43FEF-7CC4-46C0-9022-87ADE33831D1}" srcOrd="0" destOrd="0" presId="urn:microsoft.com/office/officeart/2005/8/layout/orgChart1"/>
    <dgm:cxn modelId="{85E9ADB3-FBE8-487F-896D-7EFCB5A8D30B}" type="presParOf" srcId="{33F43FEF-7CC4-46C0-9022-87ADE33831D1}" destId="{5FE0FB08-CFF0-4264-A80B-F9622EE5012F}" srcOrd="0" destOrd="0" presId="urn:microsoft.com/office/officeart/2005/8/layout/orgChart1"/>
    <dgm:cxn modelId="{C061864F-3FDA-4E37-8835-4337D2CFEE82}" type="presParOf" srcId="{33F43FEF-7CC4-46C0-9022-87ADE33831D1}" destId="{8DA32128-92CE-49B8-A2A9-121401880D88}" srcOrd="1" destOrd="0" presId="urn:microsoft.com/office/officeart/2005/8/layout/orgChart1"/>
    <dgm:cxn modelId="{7C49E758-F034-4FDC-9683-953A10834608}" type="presParOf" srcId="{3ED4C437-B368-479F-BD3D-863DE7D09837}" destId="{789C8930-F4EF-4D8E-82DB-00485FAFED6C}" srcOrd="1" destOrd="0" presId="urn:microsoft.com/office/officeart/2005/8/layout/orgChart1"/>
    <dgm:cxn modelId="{8146399C-5E68-4F32-B4DE-CCB02F6A70DE}" type="presParOf" srcId="{3ED4C437-B368-479F-BD3D-863DE7D09837}" destId="{4B72E8FE-7BF8-4500-9B83-1C1A510F7BDD}" srcOrd="2" destOrd="0" presId="urn:microsoft.com/office/officeart/2005/8/layout/orgChart1"/>
    <dgm:cxn modelId="{110E8F2D-E481-4D4A-9242-3548D2E51C64}" type="presParOf" srcId="{A4C388FE-2968-49BB-B25F-529B7CC07D7A}" destId="{2FAE243C-9156-4476-BB7A-FF5F65CAB3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24470-8CD4-485C-9B9C-0089D5A71CF3}" type="doc">
      <dgm:prSet loTypeId="urn:microsoft.com/office/officeart/2005/8/layout/vList3" loCatId="list" qsTypeId="urn:microsoft.com/office/officeart/2005/8/quickstyle/simple3" qsCatId="simple" csTypeId="urn:microsoft.com/office/officeart/2005/8/colors/accent3_1" csCatId="accent3" phldr="1"/>
      <dgm:spPr/>
    </dgm:pt>
    <dgm:pt modelId="{6F210283-66CE-4DDD-94ED-FC8D5930AB27}">
      <dgm:prSet phldrT="[Texto]"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Центральный Банк Эквадора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BF3A4-BFCB-442C-8E91-8CB913ACECC5}" type="parTrans" cxnId="{F3CC04B7-36AD-450E-A0C4-8A260651B4F6}">
      <dgm:prSet/>
      <dgm:spPr/>
      <dgm:t>
        <a:bodyPr/>
        <a:lstStyle/>
        <a:p>
          <a:pPr algn="l"/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B8B99-E1C5-4158-995A-6148FF4C45D8}" type="sibTrans" cxnId="{F3CC04B7-36AD-450E-A0C4-8A260651B4F6}">
      <dgm:prSet/>
      <dgm:spPr/>
      <dgm:t>
        <a:bodyPr/>
        <a:lstStyle/>
        <a:p>
          <a:pPr algn="l"/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D9D70-D9F6-4B08-8FF3-6A2CC272377C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Эквадорский Банк Развития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D32BA-1544-48B8-9830-0EF206F6CF2E}" type="parTrans" cxnId="{1E78FAFC-9CC0-4919-89E6-E324D82409F5}">
      <dgm:prSet/>
      <dgm:spPr/>
      <dgm:t>
        <a:bodyPr/>
        <a:lstStyle/>
        <a:p>
          <a:pPr algn="l"/>
          <a:endParaRPr lang="ru-RU" sz="1000"/>
        </a:p>
      </dgm:t>
    </dgm:pt>
    <dgm:pt modelId="{CF2E0268-E916-4099-8A88-391DA139D429}" type="sibTrans" cxnId="{1E78FAFC-9CC0-4919-89E6-E324D82409F5}">
      <dgm:prSet/>
      <dgm:spPr/>
      <dgm:t>
        <a:bodyPr/>
        <a:lstStyle/>
        <a:p>
          <a:pPr algn="l"/>
          <a:endParaRPr lang="ru-RU" sz="1000"/>
        </a:p>
      </dgm:t>
    </dgm:pt>
    <dgm:pt modelId="{643CE3CC-E5DB-4D0F-BE73-3C111D431CED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Национальная Финансовая Корпорация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B3AA3-394D-400D-BE6F-EF70D0BBAD09}" type="parTrans" cxnId="{2F2E743B-EE06-41A1-B356-23847ABD5269}">
      <dgm:prSet/>
      <dgm:spPr/>
      <dgm:t>
        <a:bodyPr/>
        <a:lstStyle/>
        <a:p>
          <a:pPr algn="l"/>
          <a:endParaRPr lang="ru-RU" sz="1000"/>
        </a:p>
      </dgm:t>
    </dgm:pt>
    <dgm:pt modelId="{929F194A-7DA8-4965-AE82-6780D35BD953}" type="sibTrans" cxnId="{2F2E743B-EE06-41A1-B356-23847ABD5269}">
      <dgm:prSet/>
      <dgm:spPr/>
      <dgm:t>
        <a:bodyPr/>
        <a:lstStyle/>
        <a:p>
          <a:pPr algn="l"/>
          <a:endParaRPr lang="ru-RU" sz="1000"/>
        </a:p>
      </dgm:t>
    </dgm:pt>
    <dgm:pt modelId="{8083B7A5-A87F-443B-A3DA-CB5E23D34BAB}">
      <dgm:prSet custT="1"/>
      <dgm:spPr/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Банк Эквадора</a:t>
          </a:r>
        </a:p>
      </dgm:t>
    </dgm:pt>
    <dgm:pt modelId="{52C6F84B-6303-4F10-864B-A4CF1ECC5F0D}" type="parTrans" cxnId="{5DA22CFB-D569-4793-AADF-36CEF4868142}">
      <dgm:prSet/>
      <dgm:spPr/>
      <dgm:t>
        <a:bodyPr/>
        <a:lstStyle/>
        <a:p>
          <a:pPr algn="l"/>
          <a:endParaRPr lang="ru-RU" sz="1000"/>
        </a:p>
      </dgm:t>
    </dgm:pt>
    <dgm:pt modelId="{0137B368-26AF-48BE-B1CD-073EE384DB28}" type="sibTrans" cxnId="{5DA22CFB-D569-4793-AADF-36CEF4868142}">
      <dgm:prSet/>
      <dgm:spPr/>
      <dgm:t>
        <a:bodyPr/>
        <a:lstStyle/>
        <a:p>
          <a:pPr algn="l"/>
          <a:endParaRPr lang="ru-RU" sz="1000"/>
        </a:p>
      </dgm:t>
    </dgm:pt>
    <dgm:pt modelId="{DC731B94-6E4C-4697-9C2D-B7448E59F52A}">
      <dgm:prSet custT="1"/>
      <dgm:spPr/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Государственные финансовые посредники</a:t>
          </a:r>
        </a:p>
      </dgm:t>
    </dgm:pt>
    <dgm:pt modelId="{5E941E7D-1809-4DE4-9B9B-CBA76EF17088}" type="parTrans" cxnId="{EA1535C7-A0FB-4155-9EE2-DA06709EF77C}">
      <dgm:prSet/>
      <dgm:spPr/>
      <dgm:t>
        <a:bodyPr/>
        <a:lstStyle/>
        <a:p>
          <a:pPr algn="l"/>
          <a:endParaRPr lang="ru-RU" sz="1000"/>
        </a:p>
      </dgm:t>
    </dgm:pt>
    <dgm:pt modelId="{9E74CAF5-A8B9-4B63-AE07-E1BAE1B6DC0E}" type="sibTrans" cxnId="{EA1535C7-A0FB-4155-9EE2-DA06709EF77C}">
      <dgm:prSet/>
      <dgm:spPr/>
      <dgm:t>
        <a:bodyPr/>
        <a:lstStyle/>
        <a:p>
          <a:pPr algn="l"/>
          <a:endParaRPr lang="ru-RU" sz="1000"/>
        </a:p>
      </dgm:t>
    </dgm:pt>
    <dgm:pt modelId="{3DFE3970-8FE4-49CA-8AB5-22CCEB1850D3}">
      <dgm:prSet custT="1"/>
      <dgm:spPr/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Эквадорский Жилищный Банк</a:t>
          </a:r>
        </a:p>
      </dgm:t>
    </dgm:pt>
    <dgm:pt modelId="{BE1C4D35-88B8-456F-B43B-5B784A545BD4}" type="parTrans" cxnId="{167836FC-6389-4209-B107-755C0672AAC6}">
      <dgm:prSet/>
      <dgm:spPr/>
      <dgm:t>
        <a:bodyPr/>
        <a:lstStyle/>
        <a:p>
          <a:pPr algn="l"/>
          <a:endParaRPr lang="ru-RU" sz="1000"/>
        </a:p>
      </dgm:t>
    </dgm:pt>
    <dgm:pt modelId="{8DB6812C-7CD1-4885-92B3-E86E9E84E76D}" type="sibTrans" cxnId="{167836FC-6389-4209-B107-755C0672AAC6}">
      <dgm:prSet/>
      <dgm:spPr/>
      <dgm:t>
        <a:bodyPr/>
        <a:lstStyle/>
        <a:p>
          <a:pPr algn="l"/>
          <a:endParaRPr lang="ru-RU" sz="1000"/>
        </a:p>
      </dgm:t>
    </dgm:pt>
    <dgm:pt modelId="{E5083D02-16D6-4C1F-938F-97059EB67381}" type="pres">
      <dgm:prSet presAssocID="{81524470-8CD4-485C-9B9C-0089D5A71CF3}" presName="linearFlow" presStyleCnt="0">
        <dgm:presLayoutVars>
          <dgm:dir/>
          <dgm:resizeHandles val="exact"/>
        </dgm:presLayoutVars>
      </dgm:prSet>
      <dgm:spPr/>
    </dgm:pt>
    <dgm:pt modelId="{43B36486-9049-4580-97B2-1F8BA5A4BDAB}" type="pres">
      <dgm:prSet presAssocID="{6F210283-66CE-4DDD-94ED-FC8D5930AB27}" presName="composite" presStyleCnt="0"/>
      <dgm:spPr/>
    </dgm:pt>
    <dgm:pt modelId="{4F2126D3-5BB4-4EAF-BCBF-1909EDFA6F4C}" type="pres">
      <dgm:prSet presAssocID="{6F210283-66CE-4DDD-94ED-FC8D5930AB27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613F4D-11A2-4E73-998B-FCF0BD725305}" type="pres">
      <dgm:prSet presAssocID="{6F210283-66CE-4DDD-94ED-FC8D5930AB27}" presName="txShp" presStyleLbl="node1" presStyleIdx="0" presStyleCnt="6">
        <dgm:presLayoutVars>
          <dgm:bulletEnabled val="1"/>
        </dgm:presLayoutVars>
      </dgm:prSet>
      <dgm:spPr/>
    </dgm:pt>
    <dgm:pt modelId="{89556147-982D-4E43-9B0E-1FABB46C1101}" type="pres">
      <dgm:prSet presAssocID="{B1CB8B99-E1C5-4158-995A-6148FF4C45D8}" presName="spacing" presStyleCnt="0"/>
      <dgm:spPr/>
    </dgm:pt>
    <dgm:pt modelId="{D0EE81D3-30F1-471C-B9F6-15B5BDC49AD9}" type="pres">
      <dgm:prSet presAssocID="{4E4D9D70-D9F6-4B08-8FF3-6A2CC272377C}" presName="composite" presStyleCnt="0"/>
      <dgm:spPr/>
    </dgm:pt>
    <dgm:pt modelId="{E843E2A9-FE80-4F14-A90F-E9BF4EC8E351}" type="pres">
      <dgm:prSet presAssocID="{4E4D9D70-D9F6-4B08-8FF3-6A2CC272377C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E60422-89F1-4467-AF8A-DE496585BBC1}" type="pres">
      <dgm:prSet presAssocID="{4E4D9D70-D9F6-4B08-8FF3-6A2CC272377C}" presName="txShp" presStyleLbl="node1" presStyleIdx="1" presStyleCnt="6">
        <dgm:presLayoutVars>
          <dgm:bulletEnabled val="1"/>
        </dgm:presLayoutVars>
      </dgm:prSet>
      <dgm:spPr/>
    </dgm:pt>
    <dgm:pt modelId="{3EB8A29F-11C9-4DC3-AF69-EE29B347F7C0}" type="pres">
      <dgm:prSet presAssocID="{CF2E0268-E916-4099-8A88-391DA139D429}" presName="spacing" presStyleCnt="0"/>
      <dgm:spPr/>
    </dgm:pt>
    <dgm:pt modelId="{9EFCB2BB-3CEA-443A-B482-3C37713FC20A}" type="pres">
      <dgm:prSet presAssocID="{643CE3CC-E5DB-4D0F-BE73-3C111D431CED}" presName="composite" presStyleCnt="0"/>
      <dgm:spPr/>
    </dgm:pt>
    <dgm:pt modelId="{17A97BA0-6648-4949-A73C-CABE99D12581}" type="pres">
      <dgm:prSet presAssocID="{643CE3CC-E5DB-4D0F-BE73-3C111D431CED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69747D3-B8D6-4DD6-B213-C5CA745E9C9A}" type="pres">
      <dgm:prSet presAssocID="{643CE3CC-E5DB-4D0F-BE73-3C111D431CED}" presName="txShp" presStyleLbl="node1" presStyleIdx="2" presStyleCnt="6">
        <dgm:presLayoutVars>
          <dgm:bulletEnabled val="1"/>
        </dgm:presLayoutVars>
      </dgm:prSet>
      <dgm:spPr/>
    </dgm:pt>
    <dgm:pt modelId="{348E64C8-0620-4710-A5A6-782E5CB56423}" type="pres">
      <dgm:prSet presAssocID="{929F194A-7DA8-4965-AE82-6780D35BD953}" presName="spacing" presStyleCnt="0"/>
      <dgm:spPr/>
    </dgm:pt>
    <dgm:pt modelId="{F29B4046-E725-42CB-A1FB-C84113E8F481}" type="pres">
      <dgm:prSet presAssocID="{8083B7A5-A87F-443B-A3DA-CB5E23D34BAB}" presName="composite" presStyleCnt="0"/>
      <dgm:spPr/>
    </dgm:pt>
    <dgm:pt modelId="{F8645E9F-1E6B-4E0A-9931-BD55DBE32B7C}" type="pres">
      <dgm:prSet presAssocID="{8083B7A5-A87F-443B-A3DA-CB5E23D34BA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5DE098C-11C0-4E18-A85E-7EA8CFBD66F8}" type="pres">
      <dgm:prSet presAssocID="{8083B7A5-A87F-443B-A3DA-CB5E23D34BAB}" presName="txShp" presStyleLbl="node1" presStyleIdx="3" presStyleCnt="6">
        <dgm:presLayoutVars>
          <dgm:bulletEnabled val="1"/>
        </dgm:presLayoutVars>
      </dgm:prSet>
      <dgm:spPr/>
    </dgm:pt>
    <dgm:pt modelId="{70073F4D-0F18-41EF-AC43-A56668DB7675}" type="pres">
      <dgm:prSet presAssocID="{0137B368-26AF-48BE-B1CD-073EE384DB28}" presName="spacing" presStyleCnt="0"/>
      <dgm:spPr/>
    </dgm:pt>
    <dgm:pt modelId="{095A9E12-42E4-444D-9C78-1DE0769CF627}" type="pres">
      <dgm:prSet presAssocID="{DC731B94-6E4C-4697-9C2D-B7448E59F52A}" presName="composite" presStyleCnt="0"/>
      <dgm:spPr/>
    </dgm:pt>
    <dgm:pt modelId="{651374AA-2855-45A3-9A5A-4E8990A2A607}" type="pres">
      <dgm:prSet presAssocID="{DC731B94-6E4C-4697-9C2D-B7448E59F52A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E763D12-92B7-4F05-AFE2-CEB3910CBB8F}" type="pres">
      <dgm:prSet presAssocID="{DC731B94-6E4C-4697-9C2D-B7448E59F52A}" presName="txShp" presStyleLbl="node1" presStyleIdx="4" presStyleCnt="6">
        <dgm:presLayoutVars>
          <dgm:bulletEnabled val="1"/>
        </dgm:presLayoutVars>
      </dgm:prSet>
      <dgm:spPr/>
    </dgm:pt>
    <dgm:pt modelId="{776253D4-5EB2-455A-B308-9F7AA1DCB878}" type="pres">
      <dgm:prSet presAssocID="{9E74CAF5-A8B9-4B63-AE07-E1BAE1B6DC0E}" presName="spacing" presStyleCnt="0"/>
      <dgm:spPr/>
    </dgm:pt>
    <dgm:pt modelId="{BD9C5D10-04DF-46ED-B07F-E946B7D804AC}" type="pres">
      <dgm:prSet presAssocID="{3DFE3970-8FE4-49CA-8AB5-22CCEB1850D3}" presName="composite" presStyleCnt="0"/>
      <dgm:spPr/>
    </dgm:pt>
    <dgm:pt modelId="{6FC40257-0A37-472D-9DEF-54AB12FC8953}" type="pres">
      <dgm:prSet presAssocID="{3DFE3970-8FE4-49CA-8AB5-22CCEB1850D3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973D551-F97A-4747-AEC2-B867AA7CA92D}" type="pres">
      <dgm:prSet presAssocID="{3DFE3970-8FE4-49CA-8AB5-22CCEB1850D3}" presName="txShp" presStyleLbl="node1" presStyleIdx="5" presStyleCnt="6" custLinFactNeighborX="164" custLinFactNeighborY="30566">
        <dgm:presLayoutVars>
          <dgm:bulletEnabled val="1"/>
        </dgm:presLayoutVars>
      </dgm:prSet>
      <dgm:spPr/>
    </dgm:pt>
  </dgm:ptLst>
  <dgm:cxnLst>
    <dgm:cxn modelId="{DCCD0131-27E3-4AEF-A1BF-0EA81DC74CC3}" type="presOf" srcId="{81524470-8CD4-485C-9B9C-0089D5A71CF3}" destId="{E5083D02-16D6-4C1F-938F-97059EB67381}" srcOrd="0" destOrd="0" presId="urn:microsoft.com/office/officeart/2005/8/layout/vList3"/>
    <dgm:cxn modelId="{1C91E135-9290-4ABC-B623-A8236CEA2F6F}" type="presOf" srcId="{643CE3CC-E5DB-4D0F-BE73-3C111D431CED}" destId="{069747D3-B8D6-4DD6-B213-C5CA745E9C9A}" srcOrd="0" destOrd="0" presId="urn:microsoft.com/office/officeart/2005/8/layout/vList3"/>
    <dgm:cxn modelId="{2F2E743B-EE06-41A1-B356-23847ABD5269}" srcId="{81524470-8CD4-485C-9B9C-0089D5A71CF3}" destId="{643CE3CC-E5DB-4D0F-BE73-3C111D431CED}" srcOrd="2" destOrd="0" parTransId="{F39B3AA3-394D-400D-BE6F-EF70D0BBAD09}" sibTransId="{929F194A-7DA8-4965-AE82-6780D35BD953}"/>
    <dgm:cxn modelId="{7C3F0C3F-32C4-4FC3-A9AE-B787247FBBA8}" type="presOf" srcId="{6F210283-66CE-4DDD-94ED-FC8D5930AB27}" destId="{64613F4D-11A2-4E73-998B-FCF0BD725305}" srcOrd="0" destOrd="0" presId="urn:microsoft.com/office/officeart/2005/8/layout/vList3"/>
    <dgm:cxn modelId="{B2BD6486-7C88-4134-8386-C1D5AD6AE231}" type="presOf" srcId="{4E4D9D70-D9F6-4B08-8FF3-6A2CC272377C}" destId="{19E60422-89F1-4467-AF8A-DE496585BBC1}" srcOrd="0" destOrd="0" presId="urn:microsoft.com/office/officeart/2005/8/layout/vList3"/>
    <dgm:cxn modelId="{1209E0A0-2E7B-47EC-BBC2-E52F2803EDFE}" type="presOf" srcId="{3DFE3970-8FE4-49CA-8AB5-22CCEB1850D3}" destId="{5973D551-F97A-4747-AEC2-B867AA7CA92D}" srcOrd="0" destOrd="0" presId="urn:microsoft.com/office/officeart/2005/8/layout/vList3"/>
    <dgm:cxn modelId="{F3CC04B7-36AD-450E-A0C4-8A260651B4F6}" srcId="{81524470-8CD4-485C-9B9C-0089D5A71CF3}" destId="{6F210283-66CE-4DDD-94ED-FC8D5930AB27}" srcOrd="0" destOrd="0" parTransId="{105BF3A4-BFCB-442C-8E91-8CB913ACECC5}" sibTransId="{B1CB8B99-E1C5-4158-995A-6148FF4C45D8}"/>
    <dgm:cxn modelId="{EA1535C7-A0FB-4155-9EE2-DA06709EF77C}" srcId="{81524470-8CD4-485C-9B9C-0089D5A71CF3}" destId="{DC731B94-6E4C-4697-9C2D-B7448E59F52A}" srcOrd="4" destOrd="0" parTransId="{5E941E7D-1809-4DE4-9B9B-CBA76EF17088}" sibTransId="{9E74CAF5-A8B9-4B63-AE07-E1BAE1B6DC0E}"/>
    <dgm:cxn modelId="{6DE868EA-CBF7-488C-ADE4-B7BE790F7B02}" type="presOf" srcId="{DC731B94-6E4C-4697-9C2D-B7448E59F52A}" destId="{BE763D12-92B7-4F05-AFE2-CEB3910CBB8F}" srcOrd="0" destOrd="0" presId="urn:microsoft.com/office/officeart/2005/8/layout/vList3"/>
    <dgm:cxn modelId="{22FD0FEC-5A32-41A5-BE02-C056F463B662}" type="presOf" srcId="{8083B7A5-A87F-443B-A3DA-CB5E23D34BAB}" destId="{B5DE098C-11C0-4E18-A85E-7EA8CFBD66F8}" srcOrd="0" destOrd="0" presId="urn:microsoft.com/office/officeart/2005/8/layout/vList3"/>
    <dgm:cxn modelId="{5DA22CFB-D569-4793-AADF-36CEF4868142}" srcId="{81524470-8CD4-485C-9B9C-0089D5A71CF3}" destId="{8083B7A5-A87F-443B-A3DA-CB5E23D34BAB}" srcOrd="3" destOrd="0" parTransId="{52C6F84B-6303-4F10-864B-A4CF1ECC5F0D}" sibTransId="{0137B368-26AF-48BE-B1CD-073EE384DB28}"/>
    <dgm:cxn modelId="{167836FC-6389-4209-B107-755C0672AAC6}" srcId="{81524470-8CD4-485C-9B9C-0089D5A71CF3}" destId="{3DFE3970-8FE4-49CA-8AB5-22CCEB1850D3}" srcOrd="5" destOrd="0" parTransId="{BE1C4D35-88B8-456F-B43B-5B784A545BD4}" sibTransId="{8DB6812C-7CD1-4885-92B3-E86E9E84E76D}"/>
    <dgm:cxn modelId="{1E78FAFC-9CC0-4919-89E6-E324D82409F5}" srcId="{81524470-8CD4-485C-9B9C-0089D5A71CF3}" destId="{4E4D9D70-D9F6-4B08-8FF3-6A2CC272377C}" srcOrd="1" destOrd="0" parTransId="{55DD32BA-1544-48B8-9830-0EF206F6CF2E}" sibTransId="{CF2E0268-E916-4099-8A88-391DA139D429}"/>
    <dgm:cxn modelId="{5716C36D-489A-4183-A8EE-B71356C6C763}" type="presParOf" srcId="{E5083D02-16D6-4C1F-938F-97059EB67381}" destId="{43B36486-9049-4580-97B2-1F8BA5A4BDAB}" srcOrd="0" destOrd="0" presId="urn:microsoft.com/office/officeart/2005/8/layout/vList3"/>
    <dgm:cxn modelId="{D8F47FF4-B3E1-439F-850A-9876A2B5F78A}" type="presParOf" srcId="{43B36486-9049-4580-97B2-1F8BA5A4BDAB}" destId="{4F2126D3-5BB4-4EAF-BCBF-1909EDFA6F4C}" srcOrd="0" destOrd="0" presId="urn:microsoft.com/office/officeart/2005/8/layout/vList3"/>
    <dgm:cxn modelId="{FC08A423-A915-49D0-B07B-311A5AB1B128}" type="presParOf" srcId="{43B36486-9049-4580-97B2-1F8BA5A4BDAB}" destId="{64613F4D-11A2-4E73-998B-FCF0BD725305}" srcOrd="1" destOrd="0" presId="urn:microsoft.com/office/officeart/2005/8/layout/vList3"/>
    <dgm:cxn modelId="{80EA289A-D291-4544-91A4-BE4DF9192EFA}" type="presParOf" srcId="{E5083D02-16D6-4C1F-938F-97059EB67381}" destId="{89556147-982D-4E43-9B0E-1FABB46C1101}" srcOrd="1" destOrd="0" presId="urn:microsoft.com/office/officeart/2005/8/layout/vList3"/>
    <dgm:cxn modelId="{B16845D5-5B3E-41DC-896B-56CA593043FA}" type="presParOf" srcId="{E5083D02-16D6-4C1F-938F-97059EB67381}" destId="{D0EE81D3-30F1-471C-B9F6-15B5BDC49AD9}" srcOrd="2" destOrd="0" presId="urn:microsoft.com/office/officeart/2005/8/layout/vList3"/>
    <dgm:cxn modelId="{DE8D7D00-86A0-480F-9DEF-0F1B80E7ED04}" type="presParOf" srcId="{D0EE81D3-30F1-471C-B9F6-15B5BDC49AD9}" destId="{E843E2A9-FE80-4F14-A90F-E9BF4EC8E351}" srcOrd="0" destOrd="0" presId="urn:microsoft.com/office/officeart/2005/8/layout/vList3"/>
    <dgm:cxn modelId="{8F43ACCE-8BE8-4D4A-B450-0D3251761658}" type="presParOf" srcId="{D0EE81D3-30F1-471C-B9F6-15B5BDC49AD9}" destId="{19E60422-89F1-4467-AF8A-DE496585BBC1}" srcOrd="1" destOrd="0" presId="urn:microsoft.com/office/officeart/2005/8/layout/vList3"/>
    <dgm:cxn modelId="{E38B9C48-22C4-4226-AD59-2BA6DF7CA870}" type="presParOf" srcId="{E5083D02-16D6-4C1F-938F-97059EB67381}" destId="{3EB8A29F-11C9-4DC3-AF69-EE29B347F7C0}" srcOrd="3" destOrd="0" presId="urn:microsoft.com/office/officeart/2005/8/layout/vList3"/>
    <dgm:cxn modelId="{57D3E68A-1DA8-4A02-B7EB-BC21920FCBA5}" type="presParOf" srcId="{E5083D02-16D6-4C1F-938F-97059EB67381}" destId="{9EFCB2BB-3CEA-443A-B482-3C37713FC20A}" srcOrd="4" destOrd="0" presId="urn:microsoft.com/office/officeart/2005/8/layout/vList3"/>
    <dgm:cxn modelId="{DC8D4C98-DCC1-40EF-A4E6-D070A92143C3}" type="presParOf" srcId="{9EFCB2BB-3CEA-443A-B482-3C37713FC20A}" destId="{17A97BA0-6648-4949-A73C-CABE99D12581}" srcOrd="0" destOrd="0" presId="urn:microsoft.com/office/officeart/2005/8/layout/vList3"/>
    <dgm:cxn modelId="{11ABCAD9-96A1-4886-80B7-618302D03A2E}" type="presParOf" srcId="{9EFCB2BB-3CEA-443A-B482-3C37713FC20A}" destId="{069747D3-B8D6-4DD6-B213-C5CA745E9C9A}" srcOrd="1" destOrd="0" presId="urn:microsoft.com/office/officeart/2005/8/layout/vList3"/>
    <dgm:cxn modelId="{B9C87C00-9E33-4DEE-8FC4-27ABFE271FE9}" type="presParOf" srcId="{E5083D02-16D6-4C1F-938F-97059EB67381}" destId="{348E64C8-0620-4710-A5A6-782E5CB56423}" srcOrd="5" destOrd="0" presId="urn:microsoft.com/office/officeart/2005/8/layout/vList3"/>
    <dgm:cxn modelId="{50AA07FF-272D-4374-B6C3-9EAA9623A23E}" type="presParOf" srcId="{E5083D02-16D6-4C1F-938F-97059EB67381}" destId="{F29B4046-E725-42CB-A1FB-C84113E8F481}" srcOrd="6" destOrd="0" presId="urn:microsoft.com/office/officeart/2005/8/layout/vList3"/>
    <dgm:cxn modelId="{14ADFF7F-FD93-4AC1-99B9-1345341F7C3A}" type="presParOf" srcId="{F29B4046-E725-42CB-A1FB-C84113E8F481}" destId="{F8645E9F-1E6B-4E0A-9931-BD55DBE32B7C}" srcOrd="0" destOrd="0" presId="urn:microsoft.com/office/officeart/2005/8/layout/vList3"/>
    <dgm:cxn modelId="{B7E67B30-2CC9-49C5-999E-9562E2212683}" type="presParOf" srcId="{F29B4046-E725-42CB-A1FB-C84113E8F481}" destId="{B5DE098C-11C0-4E18-A85E-7EA8CFBD66F8}" srcOrd="1" destOrd="0" presId="urn:microsoft.com/office/officeart/2005/8/layout/vList3"/>
    <dgm:cxn modelId="{AFA87FA6-828B-4C88-992C-26B73EFEB6D0}" type="presParOf" srcId="{E5083D02-16D6-4C1F-938F-97059EB67381}" destId="{70073F4D-0F18-41EF-AC43-A56668DB7675}" srcOrd="7" destOrd="0" presId="urn:microsoft.com/office/officeart/2005/8/layout/vList3"/>
    <dgm:cxn modelId="{9BDF6B5D-908C-46DE-A7DC-FF8D5F622481}" type="presParOf" srcId="{E5083D02-16D6-4C1F-938F-97059EB67381}" destId="{095A9E12-42E4-444D-9C78-1DE0769CF627}" srcOrd="8" destOrd="0" presId="urn:microsoft.com/office/officeart/2005/8/layout/vList3"/>
    <dgm:cxn modelId="{E2046678-BB5A-481A-9EF4-5A183268CD65}" type="presParOf" srcId="{095A9E12-42E4-444D-9C78-1DE0769CF627}" destId="{651374AA-2855-45A3-9A5A-4E8990A2A607}" srcOrd="0" destOrd="0" presId="urn:microsoft.com/office/officeart/2005/8/layout/vList3"/>
    <dgm:cxn modelId="{A248ECED-4425-406E-ABB2-EEF23AE2D05C}" type="presParOf" srcId="{095A9E12-42E4-444D-9C78-1DE0769CF627}" destId="{BE763D12-92B7-4F05-AFE2-CEB3910CBB8F}" srcOrd="1" destOrd="0" presId="urn:microsoft.com/office/officeart/2005/8/layout/vList3"/>
    <dgm:cxn modelId="{71C862D2-8261-4FA3-9A4E-6D06CBF74B49}" type="presParOf" srcId="{E5083D02-16D6-4C1F-938F-97059EB67381}" destId="{776253D4-5EB2-455A-B308-9F7AA1DCB878}" srcOrd="9" destOrd="0" presId="urn:microsoft.com/office/officeart/2005/8/layout/vList3"/>
    <dgm:cxn modelId="{97AA4CF3-0A18-4E2E-AFA4-91CE06AE8738}" type="presParOf" srcId="{E5083D02-16D6-4C1F-938F-97059EB67381}" destId="{BD9C5D10-04DF-46ED-B07F-E946B7D804AC}" srcOrd="10" destOrd="0" presId="urn:microsoft.com/office/officeart/2005/8/layout/vList3"/>
    <dgm:cxn modelId="{FC58AAFD-610E-4562-A400-99E8FA7A69E8}" type="presParOf" srcId="{BD9C5D10-04DF-46ED-B07F-E946B7D804AC}" destId="{6FC40257-0A37-472D-9DEF-54AB12FC8953}" srcOrd="0" destOrd="0" presId="urn:microsoft.com/office/officeart/2005/8/layout/vList3"/>
    <dgm:cxn modelId="{EB159036-FD19-45B9-AF6A-DA997C03292B}" type="presParOf" srcId="{BD9C5D10-04DF-46ED-B07F-E946B7D804AC}" destId="{5973D551-F97A-4747-AEC2-B867AA7CA9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24470-8CD4-485C-9B9C-0089D5A71CF3}" type="doc">
      <dgm:prSet loTypeId="urn:microsoft.com/office/officeart/2005/8/layout/vList3" loCatId="list" qsTypeId="urn:microsoft.com/office/officeart/2005/8/quickstyle/simple3" qsCatId="simple" csTypeId="urn:microsoft.com/office/officeart/2005/8/colors/accent2_1" csCatId="accent2" phldr="1"/>
      <dgm:spPr/>
    </dgm:pt>
    <dgm:pt modelId="{6F210283-66CE-4DDD-94ED-FC8D5930AB27}">
      <dgm:prSet phldrT="[Texto]"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Частные Банки</a:t>
          </a:r>
          <a:endParaRPr lang="es-EC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BF3A4-BFCB-442C-8E91-8CB913ACECC5}" type="parTrans" cxnId="{F3CC04B7-36AD-450E-A0C4-8A260651B4F6}">
      <dgm:prSet/>
      <dgm:spPr/>
      <dgm:t>
        <a:bodyPr/>
        <a:lstStyle/>
        <a:p>
          <a:pPr algn="l"/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B8B99-E1C5-4158-995A-6148FF4C45D8}" type="sibTrans" cxnId="{F3CC04B7-36AD-450E-A0C4-8A260651B4F6}">
      <dgm:prSet/>
      <dgm:spPr/>
      <dgm:t>
        <a:bodyPr/>
        <a:lstStyle/>
        <a:p>
          <a:pPr algn="l"/>
          <a:endParaRPr lang="es-EC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2F5DF-8BA5-499D-951D-AC37DC8B8A83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Финансовые Ассоциации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C7A6-35F8-4882-9894-9AB39036CBBA}" type="parTrans" cxnId="{291D64AA-95A5-4F88-ADBF-75E427617D05}">
      <dgm:prSet/>
      <dgm:spPr/>
      <dgm:t>
        <a:bodyPr/>
        <a:lstStyle/>
        <a:p>
          <a:pPr algn="l"/>
          <a:endParaRPr lang="ru-RU" sz="1000"/>
        </a:p>
      </dgm:t>
    </dgm:pt>
    <dgm:pt modelId="{440A4B9F-BD83-49E7-86F3-707632F92F80}" type="sibTrans" cxnId="{291D64AA-95A5-4F88-ADBF-75E427617D05}">
      <dgm:prSet/>
      <dgm:spPr/>
      <dgm:t>
        <a:bodyPr/>
        <a:lstStyle/>
        <a:p>
          <a:pPr algn="l"/>
          <a:endParaRPr lang="ru-RU" sz="1000"/>
        </a:p>
      </dgm:t>
    </dgm:pt>
    <dgm:pt modelId="{E6AA1109-8DC5-4FCC-98ED-8E9D66411668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Финансовые Компании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33864-4763-4B18-A337-C7717A471865}" type="parTrans" cxnId="{9EC5C603-F67A-4587-9656-5D07C6FCBAC9}">
      <dgm:prSet/>
      <dgm:spPr/>
      <dgm:t>
        <a:bodyPr/>
        <a:lstStyle/>
        <a:p>
          <a:pPr algn="l"/>
          <a:endParaRPr lang="ru-RU" sz="1000"/>
        </a:p>
      </dgm:t>
    </dgm:pt>
    <dgm:pt modelId="{DB3F187C-1D3E-4CC9-8715-110747A83F68}" type="sibTrans" cxnId="{9EC5C603-F67A-4587-9656-5D07C6FCBAC9}">
      <dgm:prSet/>
      <dgm:spPr/>
      <dgm:t>
        <a:bodyPr/>
        <a:lstStyle/>
        <a:p>
          <a:pPr algn="l"/>
          <a:endParaRPr lang="ru-RU" sz="1000"/>
        </a:p>
      </dgm:t>
    </dgm:pt>
    <dgm:pt modelId="{56EF338C-1EF9-44E4-B0D5-C068AD6F6B23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Мутуалисты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86F03-DDEC-4C89-9CA1-C374EE51ECAC}" type="parTrans" cxnId="{7959D7EC-2139-4FB6-A936-17D2A778D8DD}">
      <dgm:prSet/>
      <dgm:spPr/>
      <dgm:t>
        <a:bodyPr/>
        <a:lstStyle/>
        <a:p>
          <a:pPr algn="l"/>
          <a:endParaRPr lang="ru-RU" sz="1000"/>
        </a:p>
      </dgm:t>
    </dgm:pt>
    <dgm:pt modelId="{F7557DA6-5912-425D-90AA-05F750F482EB}" type="sibTrans" cxnId="{7959D7EC-2139-4FB6-A936-17D2A778D8DD}">
      <dgm:prSet/>
      <dgm:spPr/>
      <dgm:t>
        <a:bodyPr/>
        <a:lstStyle/>
        <a:p>
          <a:pPr algn="l"/>
          <a:endParaRPr lang="ru-RU" sz="1000"/>
        </a:p>
      </dgm:t>
    </dgm:pt>
    <dgm:pt modelId="{1103DCB2-4D9D-4477-BF04-74073FC2B466}">
      <dgm:prSet custT="1"/>
      <dgm:spPr/>
      <dgm:t>
        <a:bodyPr/>
        <a:lstStyle/>
        <a:p>
          <a:pPr algn="l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Вспомогательные Услуги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947D1-7C8A-4B7C-821D-A8745F810D72}" type="parTrans" cxnId="{73B04E5A-26A1-4DFF-A1CC-E313E65DA834}">
      <dgm:prSet/>
      <dgm:spPr/>
      <dgm:t>
        <a:bodyPr/>
        <a:lstStyle/>
        <a:p>
          <a:pPr algn="l"/>
          <a:endParaRPr lang="ru-RU" sz="1000"/>
        </a:p>
      </dgm:t>
    </dgm:pt>
    <dgm:pt modelId="{7AC76D2E-4DA2-4A6E-A372-39D1413E591C}" type="sibTrans" cxnId="{73B04E5A-26A1-4DFF-A1CC-E313E65DA834}">
      <dgm:prSet/>
      <dgm:spPr/>
      <dgm:t>
        <a:bodyPr/>
        <a:lstStyle/>
        <a:p>
          <a:pPr algn="l"/>
          <a:endParaRPr lang="ru-RU" sz="1000"/>
        </a:p>
      </dgm:t>
    </dgm:pt>
    <dgm:pt modelId="{AD964495-0F0C-433A-AC3E-A2B2F15CA8D3}">
      <dgm:prSet custT="1"/>
      <dgm:spPr/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Корпорации реального сектора</a:t>
          </a:r>
        </a:p>
      </dgm:t>
    </dgm:pt>
    <dgm:pt modelId="{C366D317-C299-4167-903B-75FBE8B6DDB2}" type="parTrans" cxnId="{2AAA7007-82E3-46F1-AA12-39FC643AEAB0}">
      <dgm:prSet/>
      <dgm:spPr/>
      <dgm:t>
        <a:bodyPr/>
        <a:lstStyle/>
        <a:p>
          <a:pPr algn="l"/>
          <a:endParaRPr lang="ru-RU" sz="1000"/>
        </a:p>
      </dgm:t>
    </dgm:pt>
    <dgm:pt modelId="{9D22F9C5-639B-4EFF-8C0C-92C78FDCE92F}" type="sibTrans" cxnId="{2AAA7007-82E3-46F1-AA12-39FC643AEAB0}">
      <dgm:prSet/>
      <dgm:spPr/>
      <dgm:t>
        <a:bodyPr/>
        <a:lstStyle/>
        <a:p>
          <a:pPr algn="l"/>
          <a:endParaRPr lang="ru-RU" sz="1000"/>
        </a:p>
      </dgm:t>
    </dgm:pt>
    <dgm:pt modelId="{E5083D02-16D6-4C1F-938F-97059EB67381}" type="pres">
      <dgm:prSet presAssocID="{81524470-8CD4-485C-9B9C-0089D5A71CF3}" presName="linearFlow" presStyleCnt="0">
        <dgm:presLayoutVars>
          <dgm:dir/>
          <dgm:resizeHandles val="exact"/>
        </dgm:presLayoutVars>
      </dgm:prSet>
      <dgm:spPr/>
    </dgm:pt>
    <dgm:pt modelId="{43B36486-9049-4580-97B2-1F8BA5A4BDAB}" type="pres">
      <dgm:prSet presAssocID="{6F210283-66CE-4DDD-94ED-FC8D5930AB27}" presName="composite" presStyleCnt="0"/>
      <dgm:spPr/>
    </dgm:pt>
    <dgm:pt modelId="{4F2126D3-5BB4-4EAF-BCBF-1909EDFA6F4C}" type="pres">
      <dgm:prSet presAssocID="{6F210283-66CE-4DDD-94ED-FC8D5930AB27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613F4D-11A2-4E73-998B-FCF0BD725305}" type="pres">
      <dgm:prSet presAssocID="{6F210283-66CE-4DDD-94ED-FC8D5930AB27}" presName="txShp" presStyleLbl="node1" presStyleIdx="0" presStyleCnt="6">
        <dgm:presLayoutVars>
          <dgm:bulletEnabled val="1"/>
        </dgm:presLayoutVars>
      </dgm:prSet>
      <dgm:spPr/>
    </dgm:pt>
    <dgm:pt modelId="{89556147-982D-4E43-9B0E-1FABB46C1101}" type="pres">
      <dgm:prSet presAssocID="{B1CB8B99-E1C5-4158-995A-6148FF4C45D8}" presName="spacing" presStyleCnt="0"/>
      <dgm:spPr/>
    </dgm:pt>
    <dgm:pt modelId="{530E149C-D30E-47B6-AD96-233B0C4E08F7}" type="pres">
      <dgm:prSet presAssocID="{85C2F5DF-8BA5-499D-951D-AC37DC8B8A83}" presName="composite" presStyleCnt="0"/>
      <dgm:spPr/>
    </dgm:pt>
    <dgm:pt modelId="{8DA1BDF4-B51E-456E-BC4C-7B21E5E4C09A}" type="pres">
      <dgm:prSet presAssocID="{85C2F5DF-8BA5-499D-951D-AC37DC8B8A8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02D7FF-8DD7-46AA-8E3F-49D2CB337BF8}" type="pres">
      <dgm:prSet presAssocID="{85C2F5DF-8BA5-499D-951D-AC37DC8B8A83}" presName="txShp" presStyleLbl="node1" presStyleIdx="1" presStyleCnt="6">
        <dgm:presLayoutVars>
          <dgm:bulletEnabled val="1"/>
        </dgm:presLayoutVars>
      </dgm:prSet>
      <dgm:spPr/>
    </dgm:pt>
    <dgm:pt modelId="{CA6DF517-F337-4C1C-BF7A-854045469829}" type="pres">
      <dgm:prSet presAssocID="{440A4B9F-BD83-49E7-86F3-707632F92F80}" presName="spacing" presStyleCnt="0"/>
      <dgm:spPr/>
    </dgm:pt>
    <dgm:pt modelId="{3525868D-80EC-4FD2-9560-0E9E00021A02}" type="pres">
      <dgm:prSet presAssocID="{E6AA1109-8DC5-4FCC-98ED-8E9D66411668}" presName="composite" presStyleCnt="0"/>
      <dgm:spPr/>
    </dgm:pt>
    <dgm:pt modelId="{031FBB7D-AF00-4CC8-8855-5B50C0E917F2}" type="pres">
      <dgm:prSet presAssocID="{E6AA1109-8DC5-4FCC-98ED-8E9D66411668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6911F03-A216-43F4-8AA0-E7AA4E2EFCEB}" type="pres">
      <dgm:prSet presAssocID="{E6AA1109-8DC5-4FCC-98ED-8E9D66411668}" presName="txShp" presStyleLbl="node1" presStyleIdx="2" presStyleCnt="6">
        <dgm:presLayoutVars>
          <dgm:bulletEnabled val="1"/>
        </dgm:presLayoutVars>
      </dgm:prSet>
      <dgm:spPr/>
    </dgm:pt>
    <dgm:pt modelId="{2FA422D4-16B1-436A-9DAD-3D58EBD724B9}" type="pres">
      <dgm:prSet presAssocID="{DB3F187C-1D3E-4CC9-8715-110747A83F68}" presName="spacing" presStyleCnt="0"/>
      <dgm:spPr/>
    </dgm:pt>
    <dgm:pt modelId="{DBCB6387-B6B2-4EE3-95A2-9FEB53B34C1F}" type="pres">
      <dgm:prSet presAssocID="{56EF338C-1EF9-44E4-B0D5-C068AD6F6B23}" presName="composite" presStyleCnt="0"/>
      <dgm:spPr/>
    </dgm:pt>
    <dgm:pt modelId="{C80D5342-A1BC-49B8-A003-E72DFE6675F6}" type="pres">
      <dgm:prSet presAssocID="{56EF338C-1EF9-44E4-B0D5-C068AD6F6B23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85C7D1E-FF6F-4C44-855E-2259C767552E}" type="pres">
      <dgm:prSet presAssocID="{56EF338C-1EF9-44E4-B0D5-C068AD6F6B23}" presName="txShp" presStyleLbl="node1" presStyleIdx="3" presStyleCnt="6">
        <dgm:presLayoutVars>
          <dgm:bulletEnabled val="1"/>
        </dgm:presLayoutVars>
      </dgm:prSet>
      <dgm:spPr/>
    </dgm:pt>
    <dgm:pt modelId="{5C46A8D5-6D8A-45CA-BA98-A06B1B4E6B07}" type="pres">
      <dgm:prSet presAssocID="{F7557DA6-5912-425D-90AA-05F750F482EB}" presName="spacing" presStyleCnt="0"/>
      <dgm:spPr/>
    </dgm:pt>
    <dgm:pt modelId="{BA1579DA-4A4A-4D72-B03D-020B1F121D5F}" type="pres">
      <dgm:prSet presAssocID="{1103DCB2-4D9D-4477-BF04-74073FC2B466}" presName="composite" presStyleCnt="0"/>
      <dgm:spPr/>
    </dgm:pt>
    <dgm:pt modelId="{BD20EE64-E223-4B57-834E-B058D50428FC}" type="pres">
      <dgm:prSet presAssocID="{1103DCB2-4D9D-4477-BF04-74073FC2B466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2E0C261-B693-4A99-834C-FA5E03401049}" type="pres">
      <dgm:prSet presAssocID="{1103DCB2-4D9D-4477-BF04-74073FC2B466}" presName="txShp" presStyleLbl="node1" presStyleIdx="4" presStyleCnt="6">
        <dgm:presLayoutVars>
          <dgm:bulletEnabled val="1"/>
        </dgm:presLayoutVars>
      </dgm:prSet>
      <dgm:spPr/>
    </dgm:pt>
    <dgm:pt modelId="{EF8459C6-2349-450C-9FDB-389587CD14A9}" type="pres">
      <dgm:prSet presAssocID="{7AC76D2E-4DA2-4A6E-A372-39D1413E591C}" presName="spacing" presStyleCnt="0"/>
      <dgm:spPr/>
    </dgm:pt>
    <dgm:pt modelId="{187BB8DD-0A75-4B44-B261-AA5A590FED87}" type="pres">
      <dgm:prSet presAssocID="{AD964495-0F0C-433A-AC3E-A2B2F15CA8D3}" presName="composite" presStyleCnt="0"/>
      <dgm:spPr/>
    </dgm:pt>
    <dgm:pt modelId="{AE37EDAD-F208-4168-82D3-DDFEB7343CEA}" type="pres">
      <dgm:prSet presAssocID="{AD964495-0F0C-433A-AC3E-A2B2F15CA8D3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CDC906C-1C4B-4C7F-9909-F1B9302E7F54}" type="pres">
      <dgm:prSet presAssocID="{AD964495-0F0C-433A-AC3E-A2B2F15CA8D3}" presName="txShp" presStyleLbl="node1" presStyleIdx="5" presStyleCnt="6">
        <dgm:presLayoutVars>
          <dgm:bulletEnabled val="1"/>
        </dgm:presLayoutVars>
      </dgm:prSet>
      <dgm:spPr/>
    </dgm:pt>
  </dgm:ptLst>
  <dgm:cxnLst>
    <dgm:cxn modelId="{9EC5C603-F67A-4587-9656-5D07C6FCBAC9}" srcId="{81524470-8CD4-485C-9B9C-0089D5A71CF3}" destId="{E6AA1109-8DC5-4FCC-98ED-8E9D66411668}" srcOrd="2" destOrd="0" parTransId="{ACC33864-4763-4B18-A337-C7717A471865}" sibTransId="{DB3F187C-1D3E-4CC9-8715-110747A83F68}"/>
    <dgm:cxn modelId="{2AAA7007-82E3-46F1-AA12-39FC643AEAB0}" srcId="{81524470-8CD4-485C-9B9C-0089D5A71CF3}" destId="{AD964495-0F0C-433A-AC3E-A2B2F15CA8D3}" srcOrd="5" destOrd="0" parTransId="{C366D317-C299-4167-903B-75FBE8B6DDB2}" sibTransId="{9D22F9C5-639B-4EFF-8C0C-92C78FDCE92F}"/>
    <dgm:cxn modelId="{ACE64619-83F1-4BB5-90BA-6347B84CC541}" type="presOf" srcId="{AD964495-0F0C-433A-AC3E-A2B2F15CA8D3}" destId="{9CDC906C-1C4B-4C7F-9909-F1B9302E7F54}" srcOrd="0" destOrd="0" presId="urn:microsoft.com/office/officeart/2005/8/layout/vList3"/>
    <dgm:cxn modelId="{73B04E5A-26A1-4DFF-A1CC-E313E65DA834}" srcId="{81524470-8CD4-485C-9B9C-0089D5A71CF3}" destId="{1103DCB2-4D9D-4477-BF04-74073FC2B466}" srcOrd="4" destOrd="0" parTransId="{F8C947D1-7C8A-4B7C-821D-A8745F810D72}" sibTransId="{7AC76D2E-4DA2-4A6E-A372-39D1413E591C}"/>
    <dgm:cxn modelId="{D2CB3D82-34FD-4AE9-B02C-7CA31B06B464}" type="presOf" srcId="{6F210283-66CE-4DDD-94ED-FC8D5930AB27}" destId="{64613F4D-11A2-4E73-998B-FCF0BD725305}" srcOrd="0" destOrd="0" presId="urn:microsoft.com/office/officeart/2005/8/layout/vList3"/>
    <dgm:cxn modelId="{B87B799B-FD48-4ACB-B29F-9D20113A450A}" type="presOf" srcId="{85C2F5DF-8BA5-499D-951D-AC37DC8B8A83}" destId="{6102D7FF-8DD7-46AA-8E3F-49D2CB337BF8}" srcOrd="0" destOrd="0" presId="urn:microsoft.com/office/officeart/2005/8/layout/vList3"/>
    <dgm:cxn modelId="{291D64AA-95A5-4F88-ADBF-75E427617D05}" srcId="{81524470-8CD4-485C-9B9C-0089D5A71CF3}" destId="{85C2F5DF-8BA5-499D-951D-AC37DC8B8A83}" srcOrd="1" destOrd="0" parTransId="{76C5C7A6-35F8-4882-9894-9AB39036CBBA}" sibTransId="{440A4B9F-BD83-49E7-86F3-707632F92F80}"/>
    <dgm:cxn modelId="{DAC37EAF-6843-469C-A915-D7B9A637878F}" type="presOf" srcId="{1103DCB2-4D9D-4477-BF04-74073FC2B466}" destId="{D2E0C261-B693-4A99-834C-FA5E03401049}" srcOrd="0" destOrd="0" presId="urn:microsoft.com/office/officeart/2005/8/layout/vList3"/>
    <dgm:cxn modelId="{F3CC04B7-36AD-450E-A0C4-8A260651B4F6}" srcId="{81524470-8CD4-485C-9B9C-0089D5A71CF3}" destId="{6F210283-66CE-4DDD-94ED-FC8D5930AB27}" srcOrd="0" destOrd="0" parTransId="{105BF3A4-BFCB-442C-8E91-8CB913ACECC5}" sibTransId="{B1CB8B99-E1C5-4158-995A-6148FF4C45D8}"/>
    <dgm:cxn modelId="{4040DEB7-E09A-4FAE-AA2D-99054C058D6E}" type="presOf" srcId="{E6AA1109-8DC5-4FCC-98ED-8E9D66411668}" destId="{36911F03-A216-43F4-8AA0-E7AA4E2EFCEB}" srcOrd="0" destOrd="0" presId="urn:microsoft.com/office/officeart/2005/8/layout/vList3"/>
    <dgm:cxn modelId="{9AC8B1E5-3099-47CC-9044-C69D6064C67C}" type="presOf" srcId="{56EF338C-1EF9-44E4-B0D5-C068AD6F6B23}" destId="{285C7D1E-FF6F-4C44-855E-2259C767552E}" srcOrd="0" destOrd="0" presId="urn:microsoft.com/office/officeart/2005/8/layout/vList3"/>
    <dgm:cxn modelId="{7959D7EC-2139-4FB6-A936-17D2A778D8DD}" srcId="{81524470-8CD4-485C-9B9C-0089D5A71CF3}" destId="{56EF338C-1EF9-44E4-B0D5-C068AD6F6B23}" srcOrd="3" destOrd="0" parTransId="{B4486F03-DDEC-4C89-9CA1-C374EE51ECAC}" sibTransId="{F7557DA6-5912-425D-90AA-05F750F482EB}"/>
    <dgm:cxn modelId="{FE8DB3F3-FA3D-4A94-8788-AAD2B9252578}" type="presOf" srcId="{81524470-8CD4-485C-9B9C-0089D5A71CF3}" destId="{E5083D02-16D6-4C1F-938F-97059EB67381}" srcOrd="0" destOrd="0" presId="urn:microsoft.com/office/officeart/2005/8/layout/vList3"/>
    <dgm:cxn modelId="{443CE7B2-88F0-49C9-B7FB-D55B0D9FCD80}" type="presParOf" srcId="{E5083D02-16D6-4C1F-938F-97059EB67381}" destId="{43B36486-9049-4580-97B2-1F8BA5A4BDAB}" srcOrd="0" destOrd="0" presId="urn:microsoft.com/office/officeart/2005/8/layout/vList3"/>
    <dgm:cxn modelId="{99AC334D-0500-4197-9FBC-B9EB0A50F611}" type="presParOf" srcId="{43B36486-9049-4580-97B2-1F8BA5A4BDAB}" destId="{4F2126D3-5BB4-4EAF-BCBF-1909EDFA6F4C}" srcOrd="0" destOrd="0" presId="urn:microsoft.com/office/officeart/2005/8/layout/vList3"/>
    <dgm:cxn modelId="{45BFE49B-11CE-47A2-8F85-7802D2DD62B5}" type="presParOf" srcId="{43B36486-9049-4580-97B2-1F8BA5A4BDAB}" destId="{64613F4D-11A2-4E73-998B-FCF0BD725305}" srcOrd="1" destOrd="0" presId="urn:microsoft.com/office/officeart/2005/8/layout/vList3"/>
    <dgm:cxn modelId="{8AD19224-D419-4073-8C18-5BD6369B2721}" type="presParOf" srcId="{E5083D02-16D6-4C1F-938F-97059EB67381}" destId="{89556147-982D-4E43-9B0E-1FABB46C1101}" srcOrd="1" destOrd="0" presId="urn:microsoft.com/office/officeart/2005/8/layout/vList3"/>
    <dgm:cxn modelId="{821F560B-9FD4-4C45-8907-E0B342A9E9B6}" type="presParOf" srcId="{E5083D02-16D6-4C1F-938F-97059EB67381}" destId="{530E149C-D30E-47B6-AD96-233B0C4E08F7}" srcOrd="2" destOrd="0" presId="urn:microsoft.com/office/officeart/2005/8/layout/vList3"/>
    <dgm:cxn modelId="{312E4D23-5901-4C12-8744-C9656286DDF3}" type="presParOf" srcId="{530E149C-D30E-47B6-AD96-233B0C4E08F7}" destId="{8DA1BDF4-B51E-456E-BC4C-7B21E5E4C09A}" srcOrd="0" destOrd="0" presId="urn:microsoft.com/office/officeart/2005/8/layout/vList3"/>
    <dgm:cxn modelId="{8FEBF767-9EFF-4FC3-B4C7-BB1CBB616BE9}" type="presParOf" srcId="{530E149C-D30E-47B6-AD96-233B0C4E08F7}" destId="{6102D7FF-8DD7-46AA-8E3F-49D2CB337BF8}" srcOrd="1" destOrd="0" presId="urn:microsoft.com/office/officeart/2005/8/layout/vList3"/>
    <dgm:cxn modelId="{6B4AC966-C85B-4F76-BD29-F9CF19BFCE6C}" type="presParOf" srcId="{E5083D02-16D6-4C1F-938F-97059EB67381}" destId="{CA6DF517-F337-4C1C-BF7A-854045469829}" srcOrd="3" destOrd="0" presId="urn:microsoft.com/office/officeart/2005/8/layout/vList3"/>
    <dgm:cxn modelId="{F9A2072D-AF66-4CCB-9F20-EA15F7D29D23}" type="presParOf" srcId="{E5083D02-16D6-4C1F-938F-97059EB67381}" destId="{3525868D-80EC-4FD2-9560-0E9E00021A02}" srcOrd="4" destOrd="0" presId="urn:microsoft.com/office/officeart/2005/8/layout/vList3"/>
    <dgm:cxn modelId="{70E5CC55-835C-4737-BE37-AEE3BDD4B779}" type="presParOf" srcId="{3525868D-80EC-4FD2-9560-0E9E00021A02}" destId="{031FBB7D-AF00-4CC8-8855-5B50C0E917F2}" srcOrd="0" destOrd="0" presId="urn:microsoft.com/office/officeart/2005/8/layout/vList3"/>
    <dgm:cxn modelId="{54FE1056-5A34-4DBD-8712-1FC51619A67F}" type="presParOf" srcId="{3525868D-80EC-4FD2-9560-0E9E00021A02}" destId="{36911F03-A216-43F4-8AA0-E7AA4E2EFCEB}" srcOrd="1" destOrd="0" presId="urn:microsoft.com/office/officeart/2005/8/layout/vList3"/>
    <dgm:cxn modelId="{EFC24994-8F03-4621-92A1-E210CB0811B3}" type="presParOf" srcId="{E5083D02-16D6-4C1F-938F-97059EB67381}" destId="{2FA422D4-16B1-436A-9DAD-3D58EBD724B9}" srcOrd="5" destOrd="0" presId="urn:microsoft.com/office/officeart/2005/8/layout/vList3"/>
    <dgm:cxn modelId="{6FB3FD4B-2E4B-4D58-BB3C-B8B9655B8CA1}" type="presParOf" srcId="{E5083D02-16D6-4C1F-938F-97059EB67381}" destId="{DBCB6387-B6B2-4EE3-95A2-9FEB53B34C1F}" srcOrd="6" destOrd="0" presId="urn:microsoft.com/office/officeart/2005/8/layout/vList3"/>
    <dgm:cxn modelId="{7FF53535-71F9-414C-AF2B-646884287AC4}" type="presParOf" srcId="{DBCB6387-B6B2-4EE3-95A2-9FEB53B34C1F}" destId="{C80D5342-A1BC-49B8-A003-E72DFE6675F6}" srcOrd="0" destOrd="0" presId="urn:microsoft.com/office/officeart/2005/8/layout/vList3"/>
    <dgm:cxn modelId="{6BAD08C1-D743-4BDC-8172-07EC6D4EE0D8}" type="presParOf" srcId="{DBCB6387-B6B2-4EE3-95A2-9FEB53B34C1F}" destId="{285C7D1E-FF6F-4C44-855E-2259C767552E}" srcOrd="1" destOrd="0" presId="urn:microsoft.com/office/officeart/2005/8/layout/vList3"/>
    <dgm:cxn modelId="{082EA23C-F253-4614-B1D5-696E52A84F0E}" type="presParOf" srcId="{E5083D02-16D6-4C1F-938F-97059EB67381}" destId="{5C46A8D5-6D8A-45CA-BA98-A06B1B4E6B07}" srcOrd="7" destOrd="0" presId="urn:microsoft.com/office/officeart/2005/8/layout/vList3"/>
    <dgm:cxn modelId="{58E570CE-961B-4871-A2C8-DC551F0FC076}" type="presParOf" srcId="{E5083D02-16D6-4C1F-938F-97059EB67381}" destId="{BA1579DA-4A4A-4D72-B03D-020B1F121D5F}" srcOrd="8" destOrd="0" presId="urn:microsoft.com/office/officeart/2005/8/layout/vList3"/>
    <dgm:cxn modelId="{AB85F8FB-5904-46AA-AD11-F68DCFF332A9}" type="presParOf" srcId="{BA1579DA-4A4A-4D72-B03D-020B1F121D5F}" destId="{BD20EE64-E223-4B57-834E-B058D50428FC}" srcOrd="0" destOrd="0" presId="urn:microsoft.com/office/officeart/2005/8/layout/vList3"/>
    <dgm:cxn modelId="{15B4C317-F3BB-4487-B724-FD2CCBA2303C}" type="presParOf" srcId="{BA1579DA-4A4A-4D72-B03D-020B1F121D5F}" destId="{D2E0C261-B693-4A99-834C-FA5E03401049}" srcOrd="1" destOrd="0" presId="urn:microsoft.com/office/officeart/2005/8/layout/vList3"/>
    <dgm:cxn modelId="{08E23212-5201-4F7B-AE52-4F0780C411B3}" type="presParOf" srcId="{E5083D02-16D6-4C1F-938F-97059EB67381}" destId="{EF8459C6-2349-450C-9FDB-389587CD14A9}" srcOrd="9" destOrd="0" presId="urn:microsoft.com/office/officeart/2005/8/layout/vList3"/>
    <dgm:cxn modelId="{B4411BD6-A0A0-4DF8-8E6D-FD909324FFAE}" type="presParOf" srcId="{E5083D02-16D6-4C1F-938F-97059EB67381}" destId="{187BB8DD-0A75-4B44-B261-AA5A590FED87}" srcOrd="10" destOrd="0" presId="urn:microsoft.com/office/officeart/2005/8/layout/vList3"/>
    <dgm:cxn modelId="{F2CAA294-292F-43A7-9402-EE07CD8251E2}" type="presParOf" srcId="{187BB8DD-0A75-4B44-B261-AA5A590FED87}" destId="{AE37EDAD-F208-4168-82D3-DDFEB7343CEA}" srcOrd="0" destOrd="0" presId="urn:microsoft.com/office/officeart/2005/8/layout/vList3"/>
    <dgm:cxn modelId="{50B6DF79-4A1F-44A6-A67D-69B4D83E6CB4}" type="presParOf" srcId="{187BB8DD-0A75-4B44-B261-AA5A590FED87}" destId="{9CDC906C-1C4B-4C7F-9909-F1B9302E7F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24470-8CD4-485C-9B9C-0089D5A71CF3}" type="doc">
      <dgm:prSet loTypeId="urn:microsoft.com/office/officeart/2005/8/layout/vList3" loCatId="list" qsTypeId="urn:microsoft.com/office/officeart/2005/8/quickstyle/simple3" qsCatId="simple" csTypeId="urn:microsoft.com/office/officeart/2005/8/colors/accent2_1" csCatId="accent2" phldr="1"/>
      <dgm:spPr/>
    </dgm:pt>
    <dgm:pt modelId="{6F210283-66CE-4DDD-94ED-FC8D5930AB27}">
      <dgm:prSet phldrT="[Texto]"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Сберегательная кредитная ассоциация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BF3A4-BFCB-442C-8E91-8CB913ACECC5}" type="parTrans" cxnId="{F3CC04B7-36AD-450E-A0C4-8A260651B4F6}">
      <dgm:prSet/>
      <dgm:spPr/>
      <dgm:t>
        <a:bodyPr/>
        <a:lstStyle/>
        <a:p>
          <a:pPr algn="l"/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B8B99-E1C5-4158-995A-6148FF4C45D8}" type="sibTrans" cxnId="{F3CC04B7-36AD-450E-A0C4-8A260651B4F6}">
      <dgm:prSet/>
      <dgm:spPr/>
      <dgm:t>
        <a:bodyPr/>
        <a:lstStyle/>
        <a:p>
          <a:pPr algn="l"/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AFBA7-E688-4981-9447-FFC7F7F64CBB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Центральные кредитные «ящики»</a:t>
          </a:r>
        </a:p>
      </dgm:t>
    </dgm:pt>
    <dgm:pt modelId="{1C42450B-83A7-4E39-ADA9-EF27191AFD85}" type="parTrans" cxnId="{9617002D-7BB8-419C-B7B3-6166B11D0622}">
      <dgm:prSet/>
      <dgm:spPr/>
      <dgm:t>
        <a:bodyPr/>
        <a:lstStyle/>
        <a:p>
          <a:pPr algn="l"/>
          <a:endParaRPr lang="ru-RU" sz="900"/>
        </a:p>
      </dgm:t>
    </dgm:pt>
    <dgm:pt modelId="{2466DF6A-46BD-46DD-B75E-E8BA4A92E2C9}" type="sibTrans" cxnId="{9617002D-7BB8-419C-B7B3-6166B11D0622}">
      <dgm:prSet/>
      <dgm:spPr/>
      <dgm:t>
        <a:bodyPr/>
        <a:lstStyle/>
        <a:p>
          <a:pPr algn="l"/>
          <a:endParaRPr lang="ru-RU" sz="900"/>
        </a:p>
      </dgm:t>
    </dgm:pt>
    <dgm:pt modelId="{3090B6AD-B630-4BD4-AB39-64911F7DAF67}">
      <dgm:prSet custT="1"/>
      <dgm:spPr/>
      <dgm:t>
        <a:bodyPr/>
        <a:lstStyle/>
        <a:p>
          <a:pPr algn="l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Общественные финансовые организации</a:t>
          </a:r>
        </a:p>
      </dgm:t>
    </dgm:pt>
    <dgm:pt modelId="{4E7ACEED-EDF0-4343-BEA9-B2B7381FF14D}" type="parTrans" cxnId="{29722879-B17C-4974-84AA-C67D61E22BB2}">
      <dgm:prSet/>
      <dgm:spPr/>
      <dgm:t>
        <a:bodyPr/>
        <a:lstStyle/>
        <a:p>
          <a:pPr algn="l"/>
          <a:endParaRPr lang="ru-RU" sz="900"/>
        </a:p>
      </dgm:t>
    </dgm:pt>
    <dgm:pt modelId="{D10D2EEE-93BA-4453-983E-4EE66EAA15A9}" type="sibTrans" cxnId="{29722879-B17C-4974-84AA-C67D61E22BB2}">
      <dgm:prSet/>
      <dgm:spPr/>
      <dgm:t>
        <a:bodyPr/>
        <a:lstStyle/>
        <a:p>
          <a:pPr algn="l"/>
          <a:endParaRPr lang="ru-RU" sz="900"/>
        </a:p>
      </dgm:t>
    </dgm:pt>
    <dgm:pt modelId="{D7F50536-DF32-4C62-85BC-31E2129B1662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Общественные банки</a:t>
          </a:r>
        </a:p>
      </dgm:t>
    </dgm:pt>
    <dgm:pt modelId="{A8AA0205-374B-4915-939B-7514B5CCAE0E}" type="parTrans" cxnId="{AEF35ACF-AC60-4300-A7B8-0891F80FF5FF}">
      <dgm:prSet/>
      <dgm:spPr/>
      <dgm:t>
        <a:bodyPr/>
        <a:lstStyle/>
        <a:p>
          <a:pPr algn="l"/>
          <a:endParaRPr lang="ru-RU" sz="900"/>
        </a:p>
      </dgm:t>
    </dgm:pt>
    <dgm:pt modelId="{842BA4F5-40FC-413B-8052-81DFA9114D80}" type="sibTrans" cxnId="{AEF35ACF-AC60-4300-A7B8-0891F80FF5FF}">
      <dgm:prSet/>
      <dgm:spPr/>
      <dgm:t>
        <a:bodyPr/>
        <a:lstStyle/>
        <a:p>
          <a:pPr algn="l"/>
          <a:endParaRPr lang="ru-RU" sz="900"/>
        </a:p>
      </dgm:t>
    </dgm:pt>
    <dgm:pt modelId="{BDD18515-1EF7-4244-89D3-681B77FE7324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Сберегательные кассы</a:t>
          </a:r>
        </a:p>
      </dgm:t>
    </dgm:pt>
    <dgm:pt modelId="{9D30BA6A-6D4A-4239-B35B-B625C793645A}" type="parTrans" cxnId="{73E559A4-E20F-44CF-BCA2-FAD19378FD88}">
      <dgm:prSet/>
      <dgm:spPr/>
      <dgm:t>
        <a:bodyPr/>
        <a:lstStyle/>
        <a:p>
          <a:pPr algn="l"/>
          <a:endParaRPr lang="ru-RU" sz="900"/>
        </a:p>
      </dgm:t>
    </dgm:pt>
    <dgm:pt modelId="{7F5B8182-C78D-4165-A5FE-7E76D056B01B}" type="sibTrans" cxnId="{73E559A4-E20F-44CF-BCA2-FAD19378FD88}">
      <dgm:prSet/>
      <dgm:spPr/>
      <dgm:t>
        <a:bodyPr/>
        <a:lstStyle/>
        <a:p>
          <a:pPr algn="l"/>
          <a:endParaRPr lang="ru-RU" sz="900"/>
        </a:p>
      </dgm:t>
    </dgm:pt>
    <dgm:pt modelId="{E5083D02-16D6-4C1F-938F-97059EB67381}" type="pres">
      <dgm:prSet presAssocID="{81524470-8CD4-485C-9B9C-0089D5A71CF3}" presName="linearFlow" presStyleCnt="0">
        <dgm:presLayoutVars>
          <dgm:dir/>
          <dgm:resizeHandles val="exact"/>
        </dgm:presLayoutVars>
      </dgm:prSet>
      <dgm:spPr/>
    </dgm:pt>
    <dgm:pt modelId="{43B36486-9049-4580-97B2-1F8BA5A4BDAB}" type="pres">
      <dgm:prSet presAssocID="{6F210283-66CE-4DDD-94ED-FC8D5930AB27}" presName="composite" presStyleCnt="0"/>
      <dgm:spPr/>
    </dgm:pt>
    <dgm:pt modelId="{4F2126D3-5BB4-4EAF-BCBF-1909EDFA6F4C}" type="pres">
      <dgm:prSet presAssocID="{6F210283-66CE-4DDD-94ED-FC8D5930AB27}" presName="imgShp" presStyleLbl="fgImgPlace1" presStyleIdx="0" presStyleCnt="5" custLinFactX="-100000" custLinFactNeighborX="-120191" custLinFactNeighborY="201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613F4D-11A2-4E73-998B-FCF0BD725305}" type="pres">
      <dgm:prSet presAssocID="{6F210283-66CE-4DDD-94ED-FC8D5930AB27}" presName="txShp" presStyleLbl="node1" presStyleIdx="0" presStyleCnt="5" custScaleX="120664" custScaleY="124769">
        <dgm:presLayoutVars>
          <dgm:bulletEnabled val="1"/>
        </dgm:presLayoutVars>
      </dgm:prSet>
      <dgm:spPr/>
    </dgm:pt>
    <dgm:pt modelId="{89556147-982D-4E43-9B0E-1FABB46C1101}" type="pres">
      <dgm:prSet presAssocID="{B1CB8B99-E1C5-4158-995A-6148FF4C45D8}" presName="spacing" presStyleCnt="0"/>
      <dgm:spPr/>
    </dgm:pt>
    <dgm:pt modelId="{FABC36E1-A3E0-4D84-8077-64CA25F4E059}" type="pres">
      <dgm:prSet presAssocID="{6DCAFBA7-E688-4981-9447-FFC7F7F64CBB}" presName="composite" presStyleCnt="0"/>
      <dgm:spPr/>
    </dgm:pt>
    <dgm:pt modelId="{F61693F4-DE27-49F3-9096-FF0262180268}" type="pres">
      <dgm:prSet presAssocID="{6DCAFBA7-E688-4981-9447-FFC7F7F64CBB}" presName="imgShp" presStyleLbl="fgImgPlace1" presStyleIdx="1" presStyleCnt="5" custLinFactX="-100000" custLinFactNeighborX="-117583" custLinFactNeighborY="-342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B83D0B-2B09-49ED-9400-5B350EC046E8}" type="pres">
      <dgm:prSet presAssocID="{6DCAFBA7-E688-4981-9447-FFC7F7F64CBB}" presName="txShp" presStyleLbl="node1" presStyleIdx="1" presStyleCnt="5" custScaleX="118858" custScaleY="78336">
        <dgm:presLayoutVars>
          <dgm:bulletEnabled val="1"/>
        </dgm:presLayoutVars>
      </dgm:prSet>
      <dgm:spPr/>
    </dgm:pt>
    <dgm:pt modelId="{7FBD6742-63D4-4D75-9BD1-1AE996C9A867}" type="pres">
      <dgm:prSet presAssocID="{2466DF6A-46BD-46DD-B75E-E8BA4A92E2C9}" presName="spacing" presStyleCnt="0"/>
      <dgm:spPr/>
    </dgm:pt>
    <dgm:pt modelId="{FF2D0AB4-BD58-447A-A4FE-FB3873F41C9C}" type="pres">
      <dgm:prSet presAssocID="{3090B6AD-B630-4BD4-AB39-64911F7DAF67}" presName="composite" presStyleCnt="0"/>
      <dgm:spPr/>
    </dgm:pt>
    <dgm:pt modelId="{49B68099-2139-4305-9236-D3E47DF9470B}" type="pres">
      <dgm:prSet presAssocID="{3090B6AD-B630-4BD4-AB39-64911F7DAF67}" presName="imgShp" presStyleLbl="fgImgPlace1" presStyleIdx="2" presStyleCnt="5" custLinFactX="-100000" custLinFactNeighborX="-117583" custLinFactNeighborY="3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FA7A68-92D6-48E4-B144-146C729C4F2F}" type="pres">
      <dgm:prSet presAssocID="{3090B6AD-B630-4BD4-AB39-64911F7DAF67}" presName="txShp" presStyleLbl="node1" presStyleIdx="2" presStyleCnt="5" custScaleX="123352" custScaleY="69309">
        <dgm:presLayoutVars>
          <dgm:bulletEnabled val="1"/>
        </dgm:presLayoutVars>
      </dgm:prSet>
      <dgm:spPr/>
    </dgm:pt>
    <dgm:pt modelId="{CF77CA4E-136F-44F3-9356-75C49F435045}" type="pres">
      <dgm:prSet presAssocID="{D10D2EEE-93BA-4453-983E-4EE66EAA15A9}" presName="spacing" presStyleCnt="0"/>
      <dgm:spPr/>
    </dgm:pt>
    <dgm:pt modelId="{1EFC7AC2-6A94-4FFE-A041-4F1A3BD17D4A}" type="pres">
      <dgm:prSet presAssocID="{D7F50536-DF32-4C62-85BC-31E2129B1662}" presName="composite" presStyleCnt="0"/>
      <dgm:spPr/>
    </dgm:pt>
    <dgm:pt modelId="{CFBB4A52-F806-4FBF-AC7C-DD3928062B34}" type="pres">
      <dgm:prSet presAssocID="{D7F50536-DF32-4C62-85BC-31E2129B1662}" presName="imgShp" presStyleLbl="fgImgPlace1" presStyleIdx="3" presStyleCnt="5" custLinFactX="-100000" custLinFactNeighborX="-108684" custLinFactNeighborY="-75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8DDDAE9-3EDD-4ADC-B9A4-A1DE65134F38}" type="pres">
      <dgm:prSet presAssocID="{D7F50536-DF32-4C62-85BC-31E2129B1662}" presName="txShp" presStyleLbl="node1" presStyleIdx="3" presStyleCnt="5" custScaleX="117423" custScaleY="95242">
        <dgm:presLayoutVars>
          <dgm:bulletEnabled val="1"/>
        </dgm:presLayoutVars>
      </dgm:prSet>
      <dgm:spPr/>
    </dgm:pt>
    <dgm:pt modelId="{F9FDFF31-5A44-4793-905E-E49103475448}" type="pres">
      <dgm:prSet presAssocID="{842BA4F5-40FC-413B-8052-81DFA9114D80}" presName="spacing" presStyleCnt="0"/>
      <dgm:spPr/>
    </dgm:pt>
    <dgm:pt modelId="{37E44E49-ECEE-420A-A659-3C6532B347FB}" type="pres">
      <dgm:prSet presAssocID="{BDD18515-1EF7-4244-89D3-681B77FE7324}" presName="composite" presStyleCnt="0"/>
      <dgm:spPr/>
    </dgm:pt>
    <dgm:pt modelId="{E64DF620-C2AA-458A-82AD-2FAD5753D470}" type="pres">
      <dgm:prSet presAssocID="{BDD18515-1EF7-4244-89D3-681B77FE7324}" presName="imgShp" presStyleLbl="fgImgPlace1" presStyleIdx="4" presStyleCnt="5" custLinFactX="-100000" custLinFactNeighborX="-108684" custLinFactNeighborY="-1310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41D7E44-1968-4267-889A-B204B00F03DC}" type="pres">
      <dgm:prSet presAssocID="{BDD18515-1EF7-4244-89D3-681B77FE7324}" presName="txShp" presStyleLbl="node1" presStyleIdx="4" presStyleCnt="5" custScaleX="112189" custScaleY="78974">
        <dgm:presLayoutVars>
          <dgm:bulletEnabled val="1"/>
        </dgm:presLayoutVars>
      </dgm:prSet>
      <dgm:spPr/>
    </dgm:pt>
  </dgm:ptLst>
  <dgm:cxnLst>
    <dgm:cxn modelId="{E7DD3924-36E0-47A0-BA24-4C214FBC73D3}" type="presOf" srcId="{6DCAFBA7-E688-4981-9447-FFC7F7F64CBB}" destId="{ABB83D0B-2B09-49ED-9400-5B350EC046E8}" srcOrd="0" destOrd="0" presId="urn:microsoft.com/office/officeart/2005/8/layout/vList3"/>
    <dgm:cxn modelId="{9617002D-7BB8-419C-B7B3-6166B11D0622}" srcId="{81524470-8CD4-485C-9B9C-0089D5A71CF3}" destId="{6DCAFBA7-E688-4981-9447-FFC7F7F64CBB}" srcOrd="1" destOrd="0" parTransId="{1C42450B-83A7-4E39-ADA9-EF27191AFD85}" sibTransId="{2466DF6A-46BD-46DD-B75E-E8BA4A92E2C9}"/>
    <dgm:cxn modelId="{6872742D-9152-4BE2-9B46-65B92889FD84}" type="presOf" srcId="{BDD18515-1EF7-4244-89D3-681B77FE7324}" destId="{841D7E44-1968-4267-889A-B204B00F03DC}" srcOrd="0" destOrd="0" presId="urn:microsoft.com/office/officeart/2005/8/layout/vList3"/>
    <dgm:cxn modelId="{29722879-B17C-4974-84AA-C67D61E22BB2}" srcId="{81524470-8CD4-485C-9B9C-0089D5A71CF3}" destId="{3090B6AD-B630-4BD4-AB39-64911F7DAF67}" srcOrd="2" destOrd="0" parTransId="{4E7ACEED-EDF0-4343-BEA9-B2B7381FF14D}" sibTransId="{D10D2EEE-93BA-4453-983E-4EE66EAA15A9}"/>
    <dgm:cxn modelId="{73E559A4-E20F-44CF-BCA2-FAD19378FD88}" srcId="{81524470-8CD4-485C-9B9C-0089D5A71CF3}" destId="{BDD18515-1EF7-4244-89D3-681B77FE7324}" srcOrd="4" destOrd="0" parTransId="{9D30BA6A-6D4A-4239-B35B-B625C793645A}" sibTransId="{7F5B8182-C78D-4165-A5FE-7E76D056B01B}"/>
    <dgm:cxn modelId="{F3CC04B7-36AD-450E-A0C4-8A260651B4F6}" srcId="{81524470-8CD4-485C-9B9C-0089D5A71CF3}" destId="{6F210283-66CE-4DDD-94ED-FC8D5930AB27}" srcOrd="0" destOrd="0" parTransId="{105BF3A4-BFCB-442C-8E91-8CB913ACECC5}" sibTransId="{B1CB8B99-E1C5-4158-995A-6148FF4C45D8}"/>
    <dgm:cxn modelId="{1CDAB2C0-C773-4B4E-B324-F852A7D74E9C}" type="presOf" srcId="{D7F50536-DF32-4C62-85BC-31E2129B1662}" destId="{A8DDDAE9-3EDD-4ADC-B9A4-A1DE65134F38}" srcOrd="0" destOrd="0" presId="urn:microsoft.com/office/officeart/2005/8/layout/vList3"/>
    <dgm:cxn modelId="{AEF35ACF-AC60-4300-A7B8-0891F80FF5FF}" srcId="{81524470-8CD4-485C-9B9C-0089D5A71CF3}" destId="{D7F50536-DF32-4C62-85BC-31E2129B1662}" srcOrd="3" destOrd="0" parTransId="{A8AA0205-374B-4915-939B-7514B5CCAE0E}" sibTransId="{842BA4F5-40FC-413B-8052-81DFA9114D80}"/>
    <dgm:cxn modelId="{5DB318D0-DAA7-4206-A5A5-D8915178CD57}" type="presOf" srcId="{81524470-8CD4-485C-9B9C-0089D5A71CF3}" destId="{E5083D02-16D6-4C1F-938F-97059EB67381}" srcOrd="0" destOrd="0" presId="urn:microsoft.com/office/officeart/2005/8/layout/vList3"/>
    <dgm:cxn modelId="{CE5DC9D9-7448-4E51-BD9C-89F088AC3919}" type="presOf" srcId="{3090B6AD-B630-4BD4-AB39-64911F7DAF67}" destId="{94FA7A68-92D6-48E4-B144-146C729C4F2F}" srcOrd="0" destOrd="0" presId="urn:microsoft.com/office/officeart/2005/8/layout/vList3"/>
    <dgm:cxn modelId="{4B403AE1-F555-4CB3-A3D3-47D828D776A3}" type="presOf" srcId="{6F210283-66CE-4DDD-94ED-FC8D5930AB27}" destId="{64613F4D-11A2-4E73-998B-FCF0BD725305}" srcOrd="0" destOrd="0" presId="urn:microsoft.com/office/officeart/2005/8/layout/vList3"/>
    <dgm:cxn modelId="{DC6F5791-B194-49EE-8E94-73F3D14CB53B}" type="presParOf" srcId="{E5083D02-16D6-4C1F-938F-97059EB67381}" destId="{43B36486-9049-4580-97B2-1F8BA5A4BDAB}" srcOrd="0" destOrd="0" presId="urn:microsoft.com/office/officeart/2005/8/layout/vList3"/>
    <dgm:cxn modelId="{7A988BED-401F-4F2F-B081-E43826E6E443}" type="presParOf" srcId="{43B36486-9049-4580-97B2-1F8BA5A4BDAB}" destId="{4F2126D3-5BB4-4EAF-BCBF-1909EDFA6F4C}" srcOrd="0" destOrd="0" presId="urn:microsoft.com/office/officeart/2005/8/layout/vList3"/>
    <dgm:cxn modelId="{4E1DA71F-1EBA-4EDC-AEAA-7F164A8FD5E9}" type="presParOf" srcId="{43B36486-9049-4580-97B2-1F8BA5A4BDAB}" destId="{64613F4D-11A2-4E73-998B-FCF0BD725305}" srcOrd="1" destOrd="0" presId="urn:microsoft.com/office/officeart/2005/8/layout/vList3"/>
    <dgm:cxn modelId="{E96133B0-D496-4310-ABBB-DD0CF4D0217F}" type="presParOf" srcId="{E5083D02-16D6-4C1F-938F-97059EB67381}" destId="{89556147-982D-4E43-9B0E-1FABB46C1101}" srcOrd="1" destOrd="0" presId="urn:microsoft.com/office/officeart/2005/8/layout/vList3"/>
    <dgm:cxn modelId="{950C43BB-805E-4D96-AF0C-583902523A3E}" type="presParOf" srcId="{E5083D02-16D6-4C1F-938F-97059EB67381}" destId="{FABC36E1-A3E0-4D84-8077-64CA25F4E059}" srcOrd="2" destOrd="0" presId="urn:microsoft.com/office/officeart/2005/8/layout/vList3"/>
    <dgm:cxn modelId="{FAD1B079-77AF-4923-80FE-8E4374A470CA}" type="presParOf" srcId="{FABC36E1-A3E0-4D84-8077-64CA25F4E059}" destId="{F61693F4-DE27-49F3-9096-FF0262180268}" srcOrd="0" destOrd="0" presId="urn:microsoft.com/office/officeart/2005/8/layout/vList3"/>
    <dgm:cxn modelId="{0823F740-BA0D-457C-8A0D-DF78C06614C9}" type="presParOf" srcId="{FABC36E1-A3E0-4D84-8077-64CA25F4E059}" destId="{ABB83D0B-2B09-49ED-9400-5B350EC046E8}" srcOrd="1" destOrd="0" presId="urn:microsoft.com/office/officeart/2005/8/layout/vList3"/>
    <dgm:cxn modelId="{021B2E88-95FC-43D0-9035-58E7C7C47729}" type="presParOf" srcId="{E5083D02-16D6-4C1F-938F-97059EB67381}" destId="{7FBD6742-63D4-4D75-9BD1-1AE996C9A867}" srcOrd="3" destOrd="0" presId="urn:microsoft.com/office/officeart/2005/8/layout/vList3"/>
    <dgm:cxn modelId="{3437FEA4-440A-4F6B-932E-76D91E058122}" type="presParOf" srcId="{E5083D02-16D6-4C1F-938F-97059EB67381}" destId="{FF2D0AB4-BD58-447A-A4FE-FB3873F41C9C}" srcOrd="4" destOrd="0" presId="urn:microsoft.com/office/officeart/2005/8/layout/vList3"/>
    <dgm:cxn modelId="{38E03086-9225-4568-91DC-03FC59742662}" type="presParOf" srcId="{FF2D0AB4-BD58-447A-A4FE-FB3873F41C9C}" destId="{49B68099-2139-4305-9236-D3E47DF9470B}" srcOrd="0" destOrd="0" presId="urn:microsoft.com/office/officeart/2005/8/layout/vList3"/>
    <dgm:cxn modelId="{24E8F823-613F-4591-8E56-4EDCC410293B}" type="presParOf" srcId="{FF2D0AB4-BD58-447A-A4FE-FB3873F41C9C}" destId="{94FA7A68-92D6-48E4-B144-146C729C4F2F}" srcOrd="1" destOrd="0" presId="urn:microsoft.com/office/officeart/2005/8/layout/vList3"/>
    <dgm:cxn modelId="{25A47E1F-99C6-430F-B7BE-48B65F112CBC}" type="presParOf" srcId="{E5083D02-16D6-4C1F-938F-97059EB67381}" destId="{CF77CA4E-136F-44F3-9356-75C49F435045}" srcOrd="5" destOrd="0" presId="urn:microsoft.com/office/officeart/2005/8/layout/vList3"/>
    <dgm:cxn modelId="{5B8D61E1-414F-4E3B-AF21-91D8BD155B8B}" type="presParOf" srcId="{E5083D02-16D6-4C1F-938F-97059EB67381}" destId="{1EFC7AC2-6A94-4FFE-A041-4F1A3BD17D4A}" srcOrd="6" destOrd="0" presId="urn:microsoft.com/office/officeart/2005/8/layout/vList3"/>
    <dgm:cxn modelId="{93E20129-D965-435A-BA1C-749228563D72}" type="presParOf" srcId="{1EFC7AC2-6A94-4FFE-A041-4F1A3BD17D4A}" destId="{CFBB4A52-F806-4FBF-AC7C-DD3928062B34}" srcOrd="0" destOrd="0" presId="urn:microsoft.com/office/officeart/2005/8/layout/vList3"/>
    <dgm:cxn modelId="{BEDCCF01-01A6-4825-805F-9CF82A9DFE37}" type="presParOf" srcId="{1EFC7AC2-6A94-4FFE-A041-4F1A3BD17D4A}" destId="{A8DDDAE9-3EDD-4ADC-B9A4-A1DE65134F38}" srcOrd="1" destOrd="0" presId="urn:microsoft.com/office/officeart/2005/8/layout/vList3"/>
    <dgm:cxn modelId="{3B74E5A8-C494-4067-BD4A-085024C0F604}" type="presParOf" srcId="{E5083D02-16D6-4C1F-938F-97059EB67381}" destId="{F9FDFF31-5A44-4793-905E-E49103475448}" srcOrd="7" destOrd="0" presId="urn:microsoft.com/office/officeart/2005/8/layout/vList3"/>
    <dgm:cxn modelId="{731E60EF-4413-4117-A1C7-C598951783E4}" type="presParOf" srcId="{E5083D02-16D6-4C1F-938F-97059EB67381}" destId="{37E44E49-ECEE-420A-A659-3C6532B347FB}" srcOrd="8" destOrd="0" presId="urn:microsoft.com/office/officeart/2005/8/layout/vList3"/>
    <dgm:cxn modelId="{EEC17D3A-5CA0-4730-BD18-1C6CB7C14057}" type="presParOf" srcId="{37E44E49-ECEE-420A-A659-3C6532B347FB}" destId="{E64DF620-C2AA-458A-82AD-2FAD5753D470}" srcOrd="0" destOrd="0" presId="urn:microsoft.com/office/officeart/2005/8/layout/vList3"/>
    <dgm:cxn modelId="{5DA18FB6-3984-41B7-82CF-55374D1448AD}" type="presParOf" srcId="{37E44E49-ECEE-420A-A659-3C6532B347FB}" destId="{841D7E44-1968-4267-889A-B204B00F03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24470-8CD4-485C-9B9C-0089D5A71CF3}" type="doc">
      <dgm:prSet loTypeId="urn:microsoft.com/office/officeart/2005/8/layout/vList3" loCatId="list" qsTypeId="urn:microsoft.com/office/officeart/2005/8/quickstyle/simple3" qsCatId="simple" csTypeId="urn:microsoft.com/office/officeart/2005/8/colors/accent1_1" csCatId="accent1" phldr="1"/>
      <dgm:spPr/>
    </dgm:pt>
    <dgm:pt modelId="{6F210283-66CE-4DDD-94ED-FC8D5930AB27}">
      <dgm:prSet phldrT="[Texto]" custT="1"/>
      <dgm:spPr/>
      <dgm:t>
        <a:bodyPr/>
        <a:lstStyle/>
        <a:p>
          <a:pPr algn="l"/>
          <a:r>
            <a:rPr lang="ru-RU" sz="900">
              <a:latin typeface="Arial" panose="020B0604020202020204" pitchFamily="34" charset="0"/>
              <a:cs typeface="Arial" panose="020B0604020202020204" pitchFamily="34" charset="0"/>
            </a:rPr>
            <a:t>Общественный сектор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BF3A4-BFCB-442C-8E91-8CB913ACECC5}" type="parTrans" cxnId="{F3CC04B7-36AD-450E-A0C4-8A260651B4F6}">
      <dgm:prSet/>
      <dgm:spPr/>
      <dgm:t>
        <a:bodyPr/>
        <a:lstStyle/>
        <a:p>
          <a:pPr algn="l"/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B8B99-E1C5-4158-995A-6148FF4C45D8}" type="sibTrans" cxnId="{F3CC04B7-36AD-450E-A0C4-8A260651B4F6}">
      <dgm:prSet/>
      <dgm:spPr/>
      <dgm:t>
        <a:bodyPr/>
        <a:lstStyle/>
        <a:p>
          <a:pPr algn="l"/>
          <a:endParaRPr lang="es-EC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829D0-6CAC-47F7-9D3C-C7E20ED6FE23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Кооперативный сектор</a:t>
          </a:r>
        </a:p>
      </dgm:t>
    </dgm:pt>
    <dgm:pt modelId="{8C983DCE-A504-422F-B0BB-28037198499F}" type="parTrans" cxnId="{ECEB4832-23B5-4FFF-9EC7-517F73D7A7F3}">
      <dgm:prSet/>
      <dgm:spPr/>
      <dgm:t>
        <a:bodyPr/>
        <a:lstStyle/>
        <a:p>
          <a:pPr algn="l"/>
          <a:endParaRPr lang="ru-RU"/>
        </a:p>
      </dgm:t>
    </dgm:pt>
    <dgm:pt modelId="{510E100B-D817-41E2-B010-3440F7644A95}" type="sibTrans" cxnId="{ECEB4832-23B5-4FFF-9EC7-517F73D7A7F3}">
      <dgm:prSet/>
      <dgm:spPr/>
      <dgm:t>
        <a:bodyPr/>
        <a:lstStyle/>
        <a:p>
          <a:pPr algn="l"/>
          <a:endParaRPr lang="ru-RU"/>
        </a:p>
      </dgm:t>
    </dgm:pt>
    <dgm:pt modelId="{B55BBED1-A5C6-4EB3-BDA1-E8533C977AAD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Сектор ассоциаций </a:t>
          </a:r>
        </a:p>
      </dgm:t>
    </dgm:pt>
    <dgm:pt modelId="{1F9DE05C-A8C7-4D21-96BF-53B8388AF006}" type="parTrans" cxnId="{C63E0335-4215-4E1A-9400-7189649E7DB7}">
      <dgm:prSet/>
      <dgm:spPr/>
      <dgm:t>
        <a:bodyPr/>
        <a:lstStyle/>
        <a:p>
          <a:pPr algn="l"/>
          <a:endParaRPr lang="ru-RU"/>
        </a:p>
      </dgm:t>
    </dgm:pt>
    <dgm:pt modelId="{314469D1-1AFD-4F68-9580-762922B07D6B}" type="sibTrans" cxnId="{C63E0335-4215-4E1A-9400-7189649E7DB7}">
      <dgm:prSet/>
      <dgm:spPr/>
      <dgm:t>
        <a:bodyPr/>
        <a:lstStyle/>
        <a:p>
          <a:pPr algn="l"/>
          <a:endParaRPr lang="ru-RU"/>
        </a:p>
      </dgm:t>
    </dgm:pt>
    <dgm:pt modelId="{F13E5735-E26E-454E-A65F-480229BD1FA6}">
      <dgm:prSet custT="1"/>
      <dgm:spPr/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Публичный сектор</a:t>
          </a:r>
        </a:p>
      </dgm:t>
    </dgm:pt>
    <dgm:pt modelId="{DD510568-068A-4750-B372-59B32F07242E}" type="parTrans" cxnId="{D2A8ECDA-FC36-44B4-86EF-6B5AA7733A66}">
      <dgm:prSet/>
      <dgm:spPr/>
      <dgm:t>
        <a:bodyPr/>
        <a:lstStyle/>
        <a:p>
          <a:pPr algn="l"/>
          <a:endParaRPr lang="ru-RU"/>
        </a:p>
      </dgm:t>
    </dgm:pt>
    <dgm:pt modelId="{6A7053E2-B1F8-47F1-B238-B6005494361C}" type="sibTrans" cxnId="{D2A8ECDA-FC36-44B4-86EF-6B5AA7733A66}">
      <dgm:prSet/>
      <dgm:spPr/>
      <dgm:t>
        <a:bodyPr/>
        <a:lstStyle/>
        <a:p>
          <a:pPr algn="l"/>
          <a:endParaRPr lang="ru-RU"/>
        </a:p>
      </dgm:t>
    </dgm:pt>
    <dgm:pt modelId="{E5083D02-16D6-4C1F-938F-97059EB67381}" type="pres">
      <dgm:prSet presAssocID="{81524470-8CD4-485C-9B9C-0089D5A71CF3}" presName="linearFlow" presStyleCnt="0">
        <dgm:presLayoutVars>
          <dgm:dir/>
          <dgm:resizeHandles val="exact"/>
        </dgm:presLayoutVars>
      </dgm:prSet>
      <dgm:spPr/>
    </dgm:pt>
    <dgm:pt modelId="{43B36486-9049-4580-97B2-1F8BA5A4BDAB}" type="pres">
      <dgm:prSet presAssocID="{6F210283-66CE-4DDD-94ED-FC8D5930AB27}" presName="composite" presStyleCnt="0"/>
      <dgm:spPr/>
    </dgm:pt>
    <dgm:pt modelId="{4F2126D3-5BB4-4EAF-BCBF-1909EDFA6F4C}" type="pres">
      <dgm:prSet presAssocID="{6F210283-66CE-4DDD-94ED-FC8D5930AB27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613F4D-11A2-4E73-998B-FCF0BD725305}" type="pres">
      <dgm:prSet presAssocID="{6F210283-66CE-4DDD-94ED-FC8D5930AB27}" presName="txShp" presStyleLbl="node1" presStyleIdx="0" presStyleCnt="4">
        <dgm:presLayoutVars>
          <dgm:bulletEnabled val="1"/>
        </dgm:presLayoutVars>
      </dgm:prSet>
      <dgm:spPr/>
    </dgm:pt>
    <dgm:pt modelId="{89556147-982D-4E43-9B0E-1FABB46C1101}" type="pres">
      <dgm:prSet presAssocID="{B1CB8B99-E1C5-4158-995A-6148FF4C45D8}" presName="spacing" presStyleCnt="0"/>
      <dgm:spPr/>
    </dgm:pt>
    <dgm:pt modelId="{6FA652CC-FDA9-4154-A253-E9E1DE0740E2}" type="pres">
      <dgm:prSet presAssocID="{4BA829D0-6CAC-47F7-9D3C-C7E20ED6FE23}" presName="composite" presStyleCnt="0"/>
      <dgm:spPr/>
    </dgm:pt>
    <dgm:pt modelId="{E4457752-2F43-4924-B5DB-31EA796516AD}" type="pres">
      <dgm:prSet presAssocID="{4BA829D0-6CAC-47F7-9D3C-C7E20ED6FE23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1CD806-84DD-4BAE-B2E4-FE9673EF6524}" type="pres">
      <dgm:prSet presAssocID="{4BA829D0-6CAC-47F7-9D3C-C7E20ED6FE23}" presName="txShp" presStyleLbl="node1" presStyleIdx="1" presStyleCnt="4">
        <dgm:presLayoutVars>
          <dgm:bulletEnabled val="1"/>
        </dgm:presLayoutVars>
      </dgm:prSet>
      <dgm:spPr/>
    </dgm:pt>
    <dgm:pt modelId="{102C9B0E-9CF8-480C-BC8A-44B1E2CDE7CF}" type="pres">
      <dgm:prSet presAssocID="{510E100B-D817-41E2-B010-3440F7644A95}" presName="spacing" presStyleCnt="0"/>
      <dgm:spPr/>
    </dgm:pt>
    <dgm:pt modelId="{5F675E79-8E41-47D6-9FD5-3BD0D5F90D09}" type="pres">
      <dgm:prSet presAssocID="{B55BBED1-A5C6-4EB3-BDA1-E8533C977AAD}" presName="composite" presStyleCnt="0"/>
      <dgm:spPr/>
    </dgm:pt>
    <dgm:pt modelId="{97A31D0D-FCD8-443E-9CD6-A68DE5646BD9}" type="pres">
      <dgm:prSet presAssocID="{B55BBED1-A5C6-4EB3-BDA1-E8533C977AAD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19E167-E217-4E19-9868-CFA9F280A266}" type="pres">
      <dgm:prSet presAssocID="{B55BBED1-A5C6-4EB3-BDA1-E8533C977AAD}" presName="txShp" presStyleLbl="node1" presStyleIdx="2" presStyleCnt="4">
        <dgm:presLayoutVars>
          <dgm:bulletEnabled val="1"/>
        </dgm:presLayoutVars>
      </dgm:prSet>
      <dgm:spPr/>
    </dgm:pt>
    <dgm:pt modelId="{A6533B01-1750-48D2-BC6A-A983D24C4C5D}" type="pres">
      <dgm:prSet presAssocID="{314469D1-1AFD-4F68-9580-762922B07D6B}" presName="spacing" presStyleCnt="0"/>
      <dgm:spPr/>
    </dgm:pt>
    <dgm:pt modelId="{09B787B5-F640-4A6C-9385-68A6D2286058}" type="pres">
      <dgm:prSet presAssocID="{F13E5735-E26E-454E-A65F-480229BD1FA6}" presName="composite" presStyleCnt="0"/>
      <dgm:spPr/>
    </dgm:pt>
    <dgm:pt modelId="{E7EAF54D-7794-40ED-9206-918B223A7ED4}" type="pres">
      <dgm:prSet presAssocID="{F13E5735-E26E-454E-A65F-480229BD1FA6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EF6224-BF7A-45C5-B545-5DA2B55EDC53}" type="pres">
      <dgm:prSet presAssocID="{F13E5735-E26E-454E-A65F-480229BD1FA6}" presName="txShp" presStyleLbl="node1" presStyleIdx="3" presStyleCnt="4">
        <dgm:presLayoutVars>
          <dgm:bulletEnabled val="1"/>
        </dgm:presLayoutVars>
      </dgm:prSet>
      <dgm:spPr/>
    </dgm:pt>
  </dgm:ptLst>
  <dgm:cxnLst>
    <dgm:cxn modelId="{83A14C0A-150A-407F-ACE2-EC59C46063D5}" type="presOf" srcId="{6F210283-66CE-4DDD-94ED-FC8D5930AB27}" destId="{64613F4D-11A2-4E73-998B-FCF0BD725305}" srcOrd="0" destOrd="0" presId="urn:microsoft.com/office/officeart/2005/8/layout/vList3"/>
    <dgm:cxn modelId="{ECEB4832-23B5-4FFF-9EC7-517F73D7A7F3}" srcId="{81524470-8CD4-485C-9B9C-0089D5A71CF3}" destId="{4BA829D0-6CAC-47F7-9D3C-C7E20ED6FE23}" srcOrd="1" destOrd="0" parTransId="{8C983DCE-A504-422F-B0BB-28037198499F}" sibTransId="{510E100B-D817-41E2-B010-3440F7644A95}"/>
    <dgm:cxn modelId="{C63E0335-4215-4E1A-9400-7189649E7DB7}" srcId="{81524470-8CD4-485C-9B9C-0089D5A71CF3}" destId="{B55BBED1-A5C6-4EB3-BDA1-E8533C977AAD}" srcOrd="2" destOrd="0" parTransId="{1F9DE05C-A8C7-4D21-96BF-53B8388AF006}" sibTransId="{314469D1-1AFD-4F68-9580-762922B07D6B}"/>
    <dgm:cxn modelId="{C9A4283B-3A57-46C8-9D42-DAABEEE66AEA}" type="presOf" srcId="{4BA829D0-6CAC-47F7-9D3C-C7E20ED6FE23}" destId="{6D1CD806-84DD-4BAE-B2E4-FE9673EF6524}" srcOrd="0" destOrd="0" presId="urn:microsoft.com/office/officeart/2005/8/layout/vList3"/>
    <dgm:cxn modelId="{B137D763-3EAF-44C5-844E-3BB6A40DB7FF}" type="presOf" srcId="{F13E5735-E26E-454E-A65F-480229BD1FA6}" destId="{F0EF6224-BF7A-45C5-B545-5DA2B55EDC53}" srcOrd="0" destOrd="0" presId="urn:microsoft.com/office/officeart/2005/8/layout/vList3"/>
    <dgm:cxn modelId="{F09C7C8D-C5D7-4C84-893D-5E63D71E6AF7}" type="presOf" srcId="{81524470-8CD4-485C-9B9C-0089D5A71CF3}" destId="{E5083D02-16D6-4C1F-938F-97059EB67381}" srcOrd="0" destOrd="0" presId="urn:microsoft.com/office/officeart/2005/8/layout/vList3"/>
    <dgm:cxn modelId="{F71F97B0-01A9-4E66-9DE6-FC332D7F6A6E}" type="presOf" srcId="{B55BBED1-A5C6-4EB3-BDA1-E8533C977AAD}" destId="{FC19E167-E217-4E19-9868-CFA9F280A266}" srcOrd="0" destOrd="0" presId="urn:microsoft.com/office/officeart/2005/8/layout/vList3"/>
    <dgm:cxn modelId="{F3CC04B7-36AD-450E-A0C4-8A260651B4F6}" srcId="{81524470-8CD4-485C-9B9C-0089D5A71CF3}" destId="{6F210283-66CE-4DDD-94ED-FC8D5930AB27}" srcOrd="0" destOrd="0" parTransId="{105BF3A4-BFCB-442C-8E91-8CB913ACECC5}" sibTransId="{B1CB8B99-E1C5-4158-995A-6148FF4C45D8}"/>
    <dgm:cxn modelId="{D2A8ECDA-FC36-44B4-86EF-6B5AA7733A66}" srcId="{81524470-8CD4-485C-9B9C-0089D5A71CF3}" destId="{F13E5735-E26E-454E-A65F-480229BD1FA6}" srcOrd="3" destOrd="0" parTransId="{DD510568-068A-4750-B372-59B32F07242E}" sibTransId="{6A7053E2-B1F8-47F1-B238-B6005494361C}"/>
    <dgm:cxn modelId="{FBB246EB-4B3E-461A-9570-622456C92BD7}" type="presParOf" srcId="{E5083D02-16D6-4C1F-938F-97059EB67381}" destId="{43B36486-9049-4580-97B2-1F8BA5A4BDAB}" srcOrd="0" destOrd="0" presId="urn:microsoft.com/office/officeart/2005/8/layout/vList3"/>
    <dgm:cxn modelId="{4C5EA0B2-CA62-4911-9B5F-EF70F3BCEEB2}" type="presParOf" srcId="{43B36486-9049-4580-97B2-1F8BA5A4BDAB}" destId="{4F2126D3-5BB4-4EAF-BCBF-1909EDFA6F4C}" srcOrd="0" destOrd="0" presId="urn:microsoft.com/office/officeart/2005/8/layout/vList3"/>
    <dgm:cxn modelId="{367B19F7-9837-49CB-9113-29AEA25F45BA}" type="presParOf" srcId="{43B36486-9049-4580-97B2-1F8BA5A4BDAB}" destId="{64613F4D-11A2-4E73-998B-FCF0BD725305}" srcOrd="1" destOrd="0" presId="urn:microsoft.com/office/officeart/2005/8/layout/vList3"/>
    <dgm:cxn modelId="{FED45A94-7BC0-4668-B71D-4E2BF7FD24F6}" type="presParOf" srcId="{E5083D02-16D6-4C1F-938F-97059EB67381}" destId="{89556147-982D-4E43-9B0E-1FABB46C1101}" srcOrd="1" destOrd="0" presId="urn:microsoft.com/office/officeart/2005/8/layout/vList3"/>
    <dgm:cxn modelId="{2C6AB424-5F7A-4A42-9D2D-129696F90319}" type="presParOf" srcId="{E5083D02-16D6-4C1F-938F-97059EB67381}" destId="{6FA652CC-FDA9-4154-A253-E9E1DE0740E2}" srcOrd="2" destOrd="0" presId="urn:microsoft.com/office/officeart/2005/8/layout/vList3"/>
    <dgm:cxn modelId="{75597E3F-8E6C-4BCC-ABEF-DB8FE8C29FCD}" type="presParOf" srcId="{6FA652CC-FDA9-4154-A253-E9E1DE0740E2}" destId="{E4457752-2F43-4924-B5DB-31EA796516AD}" srcOrd="0" destOrd="0" presId="urn:microsoft.com/office/officeart/2005/8/layout/vList3"/>
    <dgm:cxn modelId="{5339A66F-8220-4B0F-BB75-64E30ABC4BFD}" type="presParOf" srcId="{6FA652CC-FDA9-4154-A253-E9E1DE0740E2}" destId="{6D1CD806-84DD-4BAE-B2E4-FE9673EF6524}" srcOrd="1" destOrd="0" presId="urn:microsoft.com/office/officeart/2005/8/layout/vList3"/>
    <dgm:cxn modelId="{45C08AC7-3BE5-471D-A9B4-68DA5EEDE1F9}" type="presParOf" srcId="{E5083D02-16D6-4C1F-938F-97059EB67381}" destId="{102C9B0E-9CF8-480C-BC8A-44B1E2CDE7CF}" srcOrd="3" destOrd="0" presId="urn:microsoft.com/office/officeart/2005/8/layout/vList3"/>
    <dgm:cxn modelId="{9E19885B-CBBD-4C65-98E1-D5A396F1D5AA}" type="presParOf" srcId="{E5083D02-16D6-4C1F-938F-97059EB67381}" destId="{5F675E79-8E41-47D6-9FD5-3BD0D5F90D09}" srcOrd="4" destOrd="0" presId="urn:microsoft.com/office/officeart/2005/8/layout/vList3"/>
    <dgm:cxn modelId="{3AC75CC7-03FE-4771-A21C-09DB1BCA19C2}" type="presParOf" srcId="{5F675E79-8E41-47D6-9FD5-3BD0D5F90D09}" destId="{97A31D0D-FCD8-443E-9CD6-A68DE5646BD9}" srcOrd="0" destOrd="0" presId="urn:microsoft.com/office/officeart/2005/8/layout/vList3"/>
    <dgm:cxn modelId="{4169F161-CA8E-4BFE-9117-D80B0FE626B1}" type="presParOf" srcId="{5F675E79-8E41-47D6-9FD5-3BD0D5F90D09}" destId="{FC19E167-E217-4E19-9868-CFA9F280A266}" srcOrd="1" destOrd="0" presId="urn:microsoft.com/office/officeart/2005/8/layout/vList3"/>
    <dgm:cxn modelId="{AEDCDBF3-53A8-419D-9AFA-72860F7838A1}" type="presParOf" srcId="{E5083D02-16D6-4C1F-938F-97059EB67381}" destId="{A6533B01-1750-48D2-BC6A-A983D24C4C5D}" srcOrd="5" destOrd="0" presId="urn:microsoft.com/office/officeart/2005/8/layout/vList3"/>
    <dgm:cxn modelId="{BEAB53A8-B175-4F4F-8197-7E0A63A20956}" type="presParOf" srcId="{E5083D02-16D6-4C1F-938F-97059EB67381}" destId="{09B787B5-F640-4A6C-9385-68A6D2286058}" srcOrd="6" destOrd="0" presId="urn:microsoft.com/office/officeart/2005/8/layout/vList3"/>
    <dgm:cxn modelId="{A5DB8FDE-51A0-47C2-812C-6B71A1B98232}" type="presParOf" srcId="{09B787B5-F640-4A6C-9385-68A6D2286058}" destId="{E7EAF54D-7794-40ED-9206-918B223A7ED4}" srcOrd="0" destOrd="0" presId="urn:microsoft.com/office/officeart/2005/8/layout/vList3"/>
    <dgm:cxn modelId="{D7465FF6-6AC3-4E96-A37E-E9D207588F8F}" type="presParOf" srcId="{09B787B5-F640-4A6C-9385-68A6D2286058}" destId="{F0EF6224-BF7A-45C5-B545-5DA2B55EDC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5B937-64A1-4C42-9B89-5439508FA58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F607D05-7A68-4251-9EE3-64C28E867192}">
      <dgm:prSet phldrT="[Text]" custT="1"/>
      <dgm:spPr/>
      <dgm:t>
        <a:bodyPr/>
        <a:lstStyle/>
        <a:p>
          <a:r>
            <a:rPr lang="ru-RU" sz="1200" dirty="0"/>
            <a:t>Эмиссия денег – предоставление национальной экономике ликвидности: банкнот и монет в необходимом количестве, качестве (обеспеченности резервами) и номинале.</a:t>
          </a:r>
        </a:p>
      </dgm:t>
    </dgm:pt>
    <dgm:pt modelId="{DFA7E600-BCA0-40EF-8B87-78EF13B45C7D}" type="parTrans" cxnId="{0E90D532-5984-4106-9A69-8465613D09AA}">
      <dgm:prSet/>
      <dgm:spPr/>
      <dgm:t>
        <a:bodyPr/>
        <a:lstStyle/>
        <a:p>
          <a:endParaRPr lang="ru-RU" sz="1200"/>
        </a:p>
      </dgm:t>
    </dgm:pt>
    <dgm:pt modelId="{1133DDA6-1D3D-4FF3-9CDC-8B950252A281}" type="sibTrans" cxnId="{0E90D532-5984-4106-9A69-8465613D09AA}">
      <dgm:prSet/>
      <dgm:spPr/>
      <dgm:t>
        <a:bodyPr/>
        <a:lstStyle/>
        <a:p>
          <a:endParaRPr lang="ru-RU" sz="1200"/>
        </a:p>
      </dgm:t>
    </dgm:pt>
    <dgm:pt modelId="{8EB6EAAF-4D50-415D-B96A-EDCBBF47DF70}">
      <dgm:prSet phldrT="[Text]" custT="1"/>
      <dgm:spPr/>
      <dgm:t>
        <a:bodyPr/>
        <a:lstStyle/>
        <a:p>
          <a:r>
            <a:rPr lang="ru-RU" sz="1200" dirty="0"/>
            <a:t>Организация денежно-кредитного обращения – осуществление платежей и сборов, которые экономические агенты производят наличными или через частную финансовую систему.</a:t>
          </a:r>
        </a:p>
      </dgm:t>
    </dgm:pt>
    <dgm:pt modelId="{AA89AE4D-C2A0-4C9E-8C0C-4FB99E72C474}" type="parTrans" cxnId="{FAD499E3-DC40-4234-A725-96F32A0AA59C}">
      <dgm:prSet/>
      <dgm:spPr/>
      <dgm:t>
        <a:bodyPr/>
        <a:lstStyle/>
        <a:p>
          <a:endParaRPr lang="ru-RU" sz="1200"/>
        </a:p>
      </dgm:t>
    </dgm:pt>
    <dgm:pt modelId="{1636D259-EB05-448F-B90B-096E66FC9A81}" type="sibTrans" cxnId="{FAD499E3-DC40-4234-A725-96F32A0AA59C}">
      <dgm:prSet/>
      <dgm:spPr/>
      <dgm:t>
        <a:bodyPr/>
        <a:lstStyle/>
        <a:p>
          <a:endParaRPr lang="ru-RU" sz="1200"/>
        </a:p>
      </dgm:t>
    </dgm:pt>
    <dgm:pt modelId="{9D4BC5E2-A324-4325-B48C-09FC7D5D7A9D}">
      <dgm:prSet phldrT="[Text]" custT="1"/>
      <dgm:spPr/>
      <dgm:t>
        <a:bodyPr/>
        <a:lstStyle/>
        <a:p>
          <a:r>
            <a:rPr lang="ru-RU" sz="1200" dirty="0"/>
            <a:t>Контроль и оценка количества денег в национальной экономике и банковских резервов в качестве инструмента регулирования.</a:t>
          </a:r>
        </a:p>
      </dgm:t>
    </dgm:pt>
    <dgm:pt modelId="{73365412-BF06-40CF-ABCF-4B81D6C73DB3}" type="parTrans" cxnId="{AAE123EB-D739-40D2-AD96-DC03CA8E735C}">
      <dgm:prSet/>
      <dgm:spPr/>
      <dgm:t>
        <a:bodyPr/>
        <a:lstStyle/>
        <a:p>
          <a:endParaRPr lang="ru-RU" sz="1200"/>
        </a:p>
      </dgm:t>
    </dgm:pt>
    <dgm:pt modelId="{80FEAB78-5AE6-4A75-A2AE-F1AAD371B05B}" type="sibTrans" cxnId="{AAE123EB-D739-40D2-AD96-DC03CA8E735C}">
      <dgm:prSet/>
      <dgm:spPr/>
      <dgm:t>
        <a:bodyPr/>
        <a:lstStyle/>
        <a:p>
          <a:endParaRPr lang="ru-RU" sz="1200"/>
        </a:p>
      </dgm:t>
    </dgm:pt>
    <dgm:pt modelId="{2625DF91-9E00-43FF-B7A6-8B6FAD9F88AE}">
      <dgm:prSet custT="1"/>
      <dgm:spPr/>
      <dgm:t>
        <a:bodyPr/>
        <a:lstStyle/>
        <a:p>
          <a:r>
            <a:rPr lang="ru-RU" sz="1200" dirty="0"/>
            <a:t>Обеспечение целостности, прозрачности и безопасности государственных монетарных резервов.</a:t>
          </a:r>
        </a:p>
      </dgm:t>
    </dgm:pt>
    <dgm:pt modelId="{C3FE9E06-826C-498A-8494-8B5EDF8A64DD}" type="parTrans" cxnId="{3828BD14-1541-4ADB-B8A1-D21FCA0AAC82}">
      <dgm:prSet/>
      <dgm:spPr/>
      <dgm:t>
        <a:bodyPr/>
        <a:lstStyle/>
        <a:p>
          <a:endParaRPr lang="ru-RU" sz="1200"/>
        </a:p>
      </dgm:t>
    </dgm:pt>
    <dgm:pt modelId="{9DF7087D-3B77-43A7-8C12-85599CBA59C1}" type="sibTrans" cxnId="{3828BD14-1541-4ADB-B8A1-D21FCA0AAC82}">
      <dgm:prSet/>
      <dgm:spPr/>
      <dgm:t>
        <a:bodyPr/>
        <a:lstStyle/>
        <a:p>
          <a:endParaRPr lang="ru-RU" sz="1200"/>
        </a:p>
      </dgm:t>
    </dgm:pt>
    <dgm:pt modelId="{51C0F6E1-F187-4CD1-BFA7-14DD986003BA}">
      <dgm:prSet custT="1"/>
      <dgm:spPr/>
      <dgm:t>
        <a:bodyPr/>
        <a:lstStyle/>
        <a:p>
          <a:r>
            <a:rPr lang="ru-RU" sz="1200" dirty="0"/>
            <a:t>Предоставление населению, частным компаниям и государственным органам информации для принятия финансовых и экономических решений.</a:t>
          </a:r>
        </a:p>
      </dgm:t>
    </dgm:pt>
    <dgm:pt modelId="{0CE192E0-7B9B-47E1-86A4-8647DE2469D8}" type="parTrans" cxnId="{DB6141D2-5382-4BFD-9091-1DCEDBA2EB48}">
      <dgm:prSet/>
      <dgm:spPr/>
      <dgm:t>
        <a:bodyPr/>
        <a:lstStyle/>
        <a:p>
          <a:endParaRPr lang="ru-RU" sz="1200"/>
        </a:p>
      </dgm:t>
    </dgm:pt>
    <dgm:pt modelId="{12F22B44-F8B7-460F-AB04-EA2B0D5956A4}" type="sibTrans" cxnId="{DB6141D2-5382-4BFD-9091-1DCEDBA2EB48}">
      <dgm:prSet/>
      <dgm:spPr/>
      <dgm:t>
        <a:bodyPr/>
        <a:lstStyle/>
        <a:p>
          <a:endParaRPr lang="ru-RU" sz="1200"/>
        </a:p>
      </dgm:t>
    </dgm:pt>
    <dgm:pt modelId="{EED65818-A7AC-4520-B05D-BA0AC97F0B38}" type="pres">
      <dgm:prSet presAssocID="{3EE5B937-64A1-4C42-9B89-5439508FA582}" presName="Name0" presStyleCnt="0">
        <dgm:presLayoutVars>
          <dgm:chMax val="7"/>
          <dgm:chPref val="7"/>
          <dgm:dir/>
        </dgm:presLayoutVars>
      </dgm:prSet>
      <dgm:spPr/>
    </dgm:pt>
    <dgm:pt modelId="{E0AF324B-C34D-4592-BC16-A26BC91EA6B0}" type="pres">
      <dgm:prSet presAssocID="{3EE5B937-64A1-4C42-9B89-5439508FA582}" presName="Name1" presStyleCnt="0"/>
      <dgm:spPr/>
    </dgm:pt>
    <dgm:pt modelId="{266E2E76-EC71-4805-866E-EE268D98B23B}" type="pres">
      <dgm:prSet presAssocID="{3EE5B937-64A1-4C42-9B89-5439508FA582}" presName="cycle" presStyleCnt="0"/>
      <dgm:spPr/>
    </dgm:pt>
    <dgm:pt modelId="{E42632E1-00D6-4785-B8B8-CE2833655348}" type="pres">
      <dgm:prSet presAssocID="{3EE5B937-64A1-4C42-9B89-5439508FA582}" presName="srcNode" presStyleLbl="node1" presStyleIdx="0" presStyleCnt="5"/>
      <dgm:spPr/>
    </dgm:pt>
    <dgm:pt modelId="{1443FC45-211B-4431-B6A4-EF3CCEBE1B54}" type="pres">
      <dgm:prSet presAssocID="{3EE5B937-64A1-4C42-9B89-5439508FA582}" presName="conn" presStyleLbl="parChTrans1D2" presStyleIdx="0" presStyleCnt="1"/>
      <dgm:spPr/>
    </dgm:pt>
    <dgm:pt modelId="{1FE71D0A-70E7-46C0-B8A9-6B059351B2A6}" type="pres">
      <dgm:prSet presAssocID="{3EE5B937-64A1-4C42-9B89-5439508FA582}" presName="extraNode" presStyleLbl="node1" presStyleIdx="0" presStyleCnt="5"/>
      <dgm:spPr/>
    </dgm:pt>
    <dgm:pt modelId="{24512C54-6A93-420B-B261-A951AC713813}" type="pres">
      <dgm:prSet presAssocID="{3EE5B937-64A1-4C42-9B89-5439508FA582}" presName="dstNode" presStyleLbl="node1" presStyleIdx="0" presStyleCnt="5"/>
      <dgm:spPr/>
    </dgm:pt>
    <dgm:pt modelId="{895D76E1-C764-43B7-9CDF-BECD1D8A1274}" type="pres">
      <dgm:prSet presAssocID="{0F607D05-7A68-4251-9EE3-64C28E867192}" presName="text_1" presStyleLbl="node1" presStyleIdx="0" presStyleCnt="5">
        <dgm:presLayoutVars>
          <dgm:bulletEnabled val="1"/>
        </dgm:presLayoutVars>
      </dgm:prSet>
      <dgm:spPr/>
    </dgm:pt>
    <dgm:pt modelId="{BE837187-C77C-463B-BDD5-CF77CBC29E60}" type="pres">
      <dgm:prSet presAssocID="{0F607D05-7A68-4251-9EE3-64C28E867192}" presName="accent_1" presStyleCnt="0"/>
      <dgm:spPr/>
    </dgm:pt>
    <dgm:pt modelId="{EC67AC8E-2BC2-48BD-B4A2-FFFD44DC9B88}" type="pres">
      <dgm:prSet presAssocID="{0F607D05-7A68-4251-9EE3-64C28E867192}" presName="accentRepeatNode" presStyleLbl="solidFgAcc1" presStyleIdx="0" presStyleCnt="5"/>
      <dgm:spPr/>
    </dgm:pt>
    <dgm:pt modelId="{5D9F6783-F31B-4B1D-84D4-26B3C614E8B8}" type="pres">
      <dgm:prSet presAssocID="{8EB6EAAF-4D50-415D-B96A-EDCBBF47DF70}" presName="text_2" presStyleLbl="node1" presStyleIdx="1" presStyleCnt="5">
        <dgm:presLayoutVars>
          <dgm:bulletEnabled val="1"/>
        </dgm:presLayoutVars>
      </dgm:prSet>
      <dgm:spPr/>
    </dgm:pt>
    <dgm:pt modelId="{9BED37FB-2C9E-4F7E-A9CD-A5FDEBA949C1}" type="pres">
      <dgm:prSet presAssocID="{8EB6EAAF-4D50-415D-B96A-EDCBBF47DF70}" presName="accent_2" presStyleCnt="0"/>
      <dgm:spPr/>
    </dgm:pt>
    <dgm:pt modelId="{463C3187-07D0-4E19-A573-863918DFCDAC}" type="pres">
      <dgm:prSet presAssocID="{8EB6EAAF-4D50-415D-B96A-EDCBBF47DF70}" presName="accentRepeatNode" presStyleLbl="solidFgAcc1" presStyleIdx="1" presStyleCnt="5"/>
      <dgm:spPr/>
    </dgm:pt>
    <dgm:pt modelId="{3047C3C2-A186-49CA-9A37-B27CFA8C9575}" type="pres">
      <dgm:prSet presAssocID="{9D4BC5E2-A324-4325-B48C-09FC7D5D7A9D}" presName="text_3" presStyleLbl="node1" presStyleIdx="2" presStyleCnt="5">
        <dgm:presLayoutVars>
          <dgm:bulletEnabled val="1"/>
        </dgm:presLayoutVars>
      </dgm:prSet>
      <dgm:spPr/>
    </dgm:pt>
    <dgm:pt modelId="{DEE7A12B-9505-4172-BF8E-605A70A567A9}" type="pres">
      <dgm:prSet presAssocID="{9D4BC5E2-A324-4325-B48C-09FC7D5D7A9D}" presName="accent_3" presStyleCnt="0"/>
      <dgm:spPr/>
    </dgm:pt>
    <dgm:pt modelId="{409940D2-1E4F-4D5D-831D-41C7BB91E345}" type="pres">
      <dgm:prSet presAssocID="{9D4BC5E2-A324-4325-B48C-09FC7D5D7A9D}" presName="accentRepeatNode" presStyleLbl="solidFgAcc1" presStyleIdx="2" presStyleCnt="5"/>
      <dgm:spPr/>
    </dgm:pt>
    <dgm:pt modelId="{534A03F0-9327-4F8D-AAB4-EDE4D1E64390}" type="pres">
      <dgm:prSet presAssocID="{2625DF91-9E00-43FF-B7A6-8B6FAD9F88AE}" presName="text_4" presStyleLbl="node1" presStyleIdx="3" presStyleCnt="5">
        <dgm:presLayoutVars>
          <dgm:bulletEnabled val="1"/>
        </dgm:presLayoutVars>
      </dgm:prSet>
      <dgm:spPr/>
    </dgm:pt>
    <dgm:pt modelId="{E4C39E67-5591-47A5-A567-2DF623338E7A}" type="pres">
      <dgm:prSet presAssocID="{2625DF91-9E00-43FF-B7A6-8B6FAD9F88AE}" presName="accent_4" presStyleCnt="0"/>
      <dgm:spPr/>
    </dgm:pt>
    <dgm:pt modelId="{20E2364C-E0A7-40C7-96FD-B29317284AF5}" type="pres">
      <dgm:prSet presAssocID="{2625DF91-9E00-43FF-B7A6-8B6FAD9F88AE}" presName="accentRepeatNode" presStyleLbl="solidFgAcc1" presStyleIdx="3" presStyleCnt="5"/>
      <dgm:spPr/>
    </dgm:pt>
    <dgm:pt modelId="{36734DAA-473E-41BA-9EC8-35009E7206EF}" type="pres">
      <dgm:prSet presAssocID="{51C0F6E1-F187-4CD1-BFA7-14DD986003BA}" presName="text_5" presStyleLbl="node1" presStyleIdx="4" presStyleCnt="5">
        <dgm:presLayoutVars>
          <dgm:bulletEnabled val="1"/>
        </dgm:presLayoutVars>
      </dgm:prSet>
      <dgm:spPr/>
    </dgm:pt>
    <dgm:pt modelId="{514FE326-93E5-4979-BD00-766FC8C18B43}" type="pres">
      <dgm:prSet presAssocID="{51C0F6E1-F187-4CD1-BFA7-14DD986003BA}" presName="accent_5" presStyleCnt="0"/>
      <dgm:spPr/>
    </dgm:pt>
    <dgm:pt modelId="{5270A7C8-6C37-48C3-AEC1-1DD919EF7E27}" type="pres">
      <dgm:prSet presAssocID="{51C0F6E1-F187-4CD1-BFA7-14DD986003BA}" presName="accentRepeatNode" presStyleLbl="solidFgAcc1" presStyleIdx="4" presStyleCnt="5"/>
      <dgm:spPr/>
    </dgm:pt>
  </dgm:ptLst>
  <dgm:cxnLst>
    <dgm:cxn modelId="{D0029A04-68B7-473C-AD60-421336CFB5FE}" type="presOf" srcId="{9D4BC5E2-A324-4325-B48C-09FC7D5D7A9D}" destId="{3047C3C2-A186-49CA-9A37-B27CFA8C9575}" srcOrd="0" destOrd="0" presId="urn:microsoft.com/office/officeart/2008/layout/VerticalCurvedList"/>
    <dgm:cxn modelId="{3828BD14-1541-4ADB-B8A1-D21FCA0AAC82}" srcId="{3EE5B937-64A1-4C42-9B89-5439508FA582}" destId="{2625DF91-9E00-43FF-B7A6-8B6FAD9F88AE}" srcOrd="3" destOrd="0" parTransId="{C3FE9E06-826C-498A-8494-8B5EDF8A64DD}" sibTransId="{9DF7087D-3B77-43A7-8C12-85599CBA59C1}"/>
    <dgm:cxn modelId="{0E90D532-5984-4106-9A69-8465613D09AA}" srcId="{3EE5B937-64A1-4C42-9B89-5439508FA582}" destId="{0F607D05-7A68-4251-9EE3-64C28E867192}" srcOrd="0" destOrd="0" parTransId="{DFA7E600-BCA0-40EF-8B87-78EF13B45C7D}" sibTransId="{1133DDA6-1D3D-4FF3-9CDC-8B950252A281}"/>
    <dgm:cxn modelId="{5FF1484A-539E-4CF3-9102-73FA43DB72B0}" type="presOf" srcId="{0F607D05-7A68-4251-9EE3-64C28E867192}" destId="{895D76E1-C764-43B7-9CDF-BECD1D8A1274}" srcOrd="0" destOrd="0" presId="urn:microsoft.com/office/officeart/2008/layout/VerticalCurvedList"/>
    <dgm:cxn modelId="{4049594F-6601-4752-90D8-06EC0A02F113}" type="presOf" srcId="{51C0F6E1-F187-4CD1-BFA7-14DD986003BA}" destId="{36734DAA-473E-41BA-9EC8-35009E7206EF}" srcOrd="0" destOrd="0" presId="urn:microsoft.com/office/officeart/2008/layout/VerticalCurvedList"/>
    <dgm:cxn modelId="{E29C548C-F82A-4A67-BFD5-56A671524654}" type="presOf" srcId="{2625DF91-9E00-43FF-B7A6-8B6FAD9F88AE}" destId="{534A03F0-9327-4F8D-AAB4-EDE4D1E64390}" srcOrd="0" destOrd="0" presId="urn:microsoft.com/office/officeart/2008/layout/VerticalCurvedList"/>
    <dgm:cxn modelId="{F1BAC796-6F59-4FB6-B8ED-1464B06C67D9}" type="presOf" srcId="{1133DDA6-1D3D-4FF3-9CDC-8B950252A281}" destId="{1443FC45-211B-4431-B6A4-EF3CCEBE1B54}" srcOrd="0" destOrd="0" presId="urn:microsoft.com/office/officeart/2008/layout/VerticalCurvedList"/>
    <dgm:cxn modelId="{AB13DACD-F041-4891-8BA7-3B69C5604E90}" type="presOf" srcId="{8EB6EAAF-4D50-415D-B96A-EDCBBF47DF70}" destId="{5D9F6783-F31B-4B1D-84D4-26B3C614E8B8}" srcOrd="0" destOrd="0" presId="urn:microsoft.com/office/officeart/2008/layout/VerticalCurvedList"/>
    <dgm:cxn modelId="{DB6141D2-5382-4BFD-9091-1DCEDBA2EB48}" srcId="{3EE5B937-64A1-4C42-9B89-5439508FA582}" destId="{51C0F6E1-F187-4CD1-BFA7-14DD986003BA}" srcOrd="4" destOrd="0" parTransId="{0CE192E0-7B9B-47E1-86A4-8647DE2469D8}" sibTransId="{12F22B44-F8B7-460F-AB04-EA2B0D5956A4}"/>
    <dgm:cxn modelId="{FAD499E3-DC40-4234-A725-96F32A0AA59C}" srcId="{3EE5B937-64A1-4C42-9B89-5439508FA582}" destId="{8EB6EAAF-4D50-415D-B96A-EDCBBF47DF70}" srcOrd="1" destOrd="0" parTransId="{AA89AE4D-C2A0-4C9E-8C0C-4FB99E72C474}" sibTransId="{1636D259-EB05-448F-B90B-096E66FC9A81}"/>
    <dgm:cxn modelId="{AAE123EB-D739-40D2-AD96-DC03CA8E735C}" srcId="{3EE5B937-64A1-4C42-9B89-5439508FA582}" destId="{9D4BC5E2-A324-4325-B48C-09FC7D5D7A9D}" srcOrd="2" destOrd="0" parTransId="{73365412-BF06-40CF-ABCF-4B81D6C73DB3}" sibTransId="{80FEAB78-5AE6-4A75-A2AE-F1AAD371B05B}"/>
    <dgm:cxn modelId="{A52C21FA-AE6B-4C8C-B8D0-C79BE4346D4B}" type="presOf" srcId="{3EE5B937-64A1-4C42-9B89-5439508FA582}" destId="{EED65818-A7AC-4520-B05D-BA0AC97F0B38}" srcOrd="0" destOrd="0" presId="urn:microsoft.com/office/officeart/2008/layout/VerticalCurvedList"/>
    <dgm:cxn modelId="{311A2B62-A758-4A0C-92E1-2A366E1D7CED}" type="presParOf" srcId="{EED65818-A7AC-4520-B05D-BA0AC97F0B38}" destId="{E0AF324B-C34D-4592-BC16-A26BC91EA6B0}" srcOrd="0" destOrd="0" presId="urn:microsoft.com/office/officeart/2008/layout/VerticalCurvedList"/>
    <dgm:cxn modelId="{9C9A800E-41F9-4357-A345-411D9A2996D0}" type="presParOf" srcId="{E0AF324B-C34D-4592-BC16-A26BC91EA6B0}" destId="{266E2E76-EC71-4805-866E-EE268D98B23B}" srcOrd="0" destOrd="0" presId="urn:microsoft.com/office/officeart/2008/layout/VerticalCurvedList"/>
    <dgm:cxn modelId="{E31FF281-149A-48D8-A41E-3DB49B3456C1}" type="presParOf" srcId="{266E2E76-EC71-4805-866E-EE268D98B23B}" destId="{E42632E1-00D6-4785-B8B8-CE2833655348}" srcOrd="0" destOrd="0" presId="urn:microsoft.com/office/officeart/2008/layout/VerticalCurvedList"/>
    <dgm:cxn modelId="{56E419F0-BE63-4D80-9B32-8A9BC1EE7F66}" type="presParOf" srcId="{266E2E76-EC71-4805-866E-EE268D98B23B}" destId="{1443FC45-211B-4431-B6A4-EF3CCEBE1B54}" srcOrd="1" destOrd="0" presId="urn:microsoft.com/office/officeart/2008/layout/VerticalCurvedList"/>
    <dgm:cxn modelId="{6AFCF3B0-6DA3-40E8-BE2C-1EF6C8F417D7}" type="presParOf" srcId="{266E2E76-EC71-4805-866E-EE268D98B23B}" destId="{1FE71D0A-70E7-46C0-B8A9-6B059351B2A6}" srcOrd="2" destOrd="0" presId="urn:microsoft.com/office/officeart/2008/layout/VerticalCurvedList"/>
    <dgm:cxn modelId="{F7B14E8D-C371-4CC4-BF44-24208C22C265}" type="presParOf" srcId="{266E2E76-EC71-4805-866E-EE268D98B23B}" destId="{24512C54-6A93-420B-B261-A951AC713813}" srcOrd="3" destOrd="0" presId="urn:microsoft.com/office/officeart/2008/layout/VerticalCurvedList"/>
    <dgm:cxn modelId="{C553B2BE-C93F-433D-8CC8-2F118EC9AA45}" type="presParOf" srcId="{E0AF324B-C34D-4592-BC16-A26BC91EA6B0}" destId="{895D76E1-C764-43B7-9CDF-BECD1D8A1274}" srcOrd="1" destOrd="0" presId="urn:microsoft.com/office/officeart/2008/layout/VerticalCurvedList"/>
    <dgm:cxn modelId="{C78985D1-A92C-4993-8CAF-85E68B73777F}" type="presParOf" srcId="{E0AF324B-C34D-4592-BC16-A26BC91EA6B0}" destId="{BE837187-C77C-463B-BDD5-CF77CBC29E60}" srcOrd="2" destOrd="0" presId="urn:microsoft.com/office/officeart/2008/layout/VerticalCurvedList"/>
    <dgm:cxn modelId="{B789BCB9-F5DA-4C9A-AA76-6D43085C7644}" type="presParOf" srcId="{BE837187-C77C-463B-BDD5-CF77CBC29E60}" destId="{EC67AC8E-2BC2-48BD-B4A2-FFFD44DC9B88}" srcOrd="0" destOrd="0" presId="urn:microsoft.com/office/officeart/2008/layout/VerticalCurvedList"/>
    <dgm:cxn modelId="{00B0DC27-EAD6-4900-BA24-61D7230069EE}" type="presParOf" srcId="{E0AF324B-C34D-4592-BC16-A26BC91EA6B0}" destId="{5D9F6783-F31B-4B1D-84D4-26B3C614E8B8}" srcOrd="3" destOrd="0" presId="urn:microsoft.com/office/officeart/2008/layout/VerticalCurvedList"/>
    <dgm:cxn modelId="{E8921C58-3F43-4EB2-AA07-BDA2E0D392E0}" type="presParOf" srcId="{E0AF324B-C34D-4592-BC16-A26BC91EA6B0}" destId="{9BED37FB-2C9E-4F7E-A9CD-A5FDEBA949C1}" srcOrd="4" destOrd="0" presId="urn:microsoft.com/office/officeart/2008/layout/VerticalCurvedList"/>
    <dgm:cxn modelId="{804E8D90-F0EF-4521-B4A0-652A99B621D6}" type="presParOf" srcId="{9BED37FB-2C9E-4F7E-A9CD-A5FDEBA949C1}" destId="{463C3187-07D0-4E19-A573-863918DFCDAC}" srcOrd="0" destOrd="0" presId="urn:microsoft.com/office/officeart/2008/layout/VerticalCurvedList"/>
    <dgm:cxn modelId="{B7BE8923-924A-4CC5-8C30-D30E1CB32C01}" type="presParOf" srcId="{E0AF324B-C34D-4592-BC16-A26BC91EA6B0}" destId="{3047C3C2-A186-49CA-9A37-B27CFA8C9575}" srcOrd="5" destOrd="0" presId="urn:microsoft.com/office/officeart/2008/layout/VerticalCurvedList"/>
    <dgm:cxn modelId="{138E9C4D-9748-4964-ADA4-EB2BFD9D30C8}" type="presParOf" srcId="{E0AF324B-C34D-4592-BC16-A26BC91EA6B0}" destId="{DEE7A12B-9505-4172-BF8E-605A70A567A9}" srcOrd="6" destOrd="0" presId="urn:microsoft.com/office/officeart/2008/layout/VerticalCurvedList"/>
    <dgm:cxn modelId="{48EF0887-58F8-4B5E-B593-F65C97740F57}" type="presParOf" srcId="{DEE7A12B-9505-4172-BF8E-605A70A567A9}" destId="{409940D2-1E4F-4D5D-831D-41C7BB91E345}" srcOrd="0" destOrd="0" presId="urn:microsoft.com/office/officeart/2008/layout/VerticalCurvedList"/>
    <dgm:cxn modelId="{25CD4342-3F92-4774-BE89-9D910FBBF44B}" type="presParOf" srcId="{E0AF324B-C34D-4592-BC16-A26BC91EA6B0}" destId="{534A03F0-9327-4F8D-AAB4-EDE4D1E64390}" srcOrd="7" destOrd="0" presId="urn:microsoft.com/office/officeart/2008/layout/VerticalCurvedList"/>
    <dgm:cxn modelId="{817E5B04-C22D-4C83-80F4-E96263AEE9B3}" type="presParOf" srcId="{E0AF324B-C34D-4592-BC16-A26BC91EA6B0}" destId="{E4C39E67-5591-47A5-A567-2DF623338E7A}" srcOrd="8" destOrd="0" presId="urn:microsoft.com/office/officeart/2008/layout/VerticalCurvedList"/>
    <dgm:cxn modelId="{2C814611-8DCB-47C7-9443-F4FD001BF5DF}" type="presParOf" srcId="{E4C39E67-5591-47A5-A567-2DF623338E7A}" destId="{20E2364C-E0A7-40C7-96FD-B29317284AF5}" srcOrd="0" destOrd="0" presId="urn:microsoft.com/office/officeart/2008/layout/VerticalCurvedList"/>
    <dgm:cxn modelId="{FC44D659-1CCD-4736-A505-F48A09F5E2C0}" type="presParOf" srcId="{E0AF324B-C34D-4592-BC16-A26BC91EA6B0}" destId="{36734DAA-473E-41BA-9EC8-35009E7206EF}" srcOrd="9" destOrd="0" presId="urn:microsoft.com/office/officeart/2008/layout/VerticalCurvedList"/>
    <dgm:cxn modelId="{32D58A8D-1353-4C7E-A85F-12E70D54D083}" type="presParOf" srcId="{E0AF324B-C34D-4592-BC16-A26BC91EA6B0}" destId="{514FE326-93E5-4979-BD00-766FC8C18B43}" srcOrd="10" destOrd="0" presId="urn:microsoft.com/office/officeart/2008/layout/VerticalCurvedList"/>
    <dgm:cxn modelId="{E5A8064A-2009-4831-BDBC-6564AB033E78}" type="presParOf" srcId="{514FE326-93E5-4979-BD00-766FC8C18B43}" destId="{5270A7C8-6C37-48C3-AEC1-1DD919EF7E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68EBE-ADFC-4F49-925B-8DBFD871CCAD}">
      <dsp:nvSpPr>
        <dsp:cNvPr id="0" name=""/>
        <dsp:cNvSpPr/>
      </dsp:nvSpPr>
      <dsp:spPr>
        <a:xfrm>
          <a:off x="4162463" y="460251"/>
          <a:ext cx="3097549" cy="19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6"/>
              </a:lnTo>
              <a:lnTo>
                <a:pt x="3097549" y="96976"/>
              </a:lnTo>
              <a:lnTo>
                <a:pt x="3097549" y="19354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B4266-80F0-4B3B-A5FB-7091F10435DA}">
      <dsp:nvSpPr>
        <dsp:cNvPr id="0" name=""/>
        <dsp:cNvSpPr/>
      </dsp:nvSpPr>
      <dsp:spPr>
        <a:xfrm>
          <a:off x="4110466" y="460251"/>
          <a:ext cx="91440" cy="193542"/>
        </a:xfrm>
        <a:custGeom>
          <a:avLst/>
          <a:gdLst/>
          <a:ahLst/>
          <a:cxnLst/>
          <a:rect l="0" t="0" r="0" b="0"/>
          <a:pathLst>
            <a:path>
              <a:moveTo>
                <a:pt x="51996" y="0"/>
              </a:moveTo>
              <a:lnTo>
                <a:pt x="51996" y="96976"/>
              </a:lnTo>
              <a:lnTo>
                <a:pt x="45720" y="96976"/>
              </a:lnTo>
              <a:lnTo>
                <a:pt x="45720" y="19354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1EEA1-EAE0-4508-9C05-E0A98DF67C9B}">
      <dsp:nvSpPr>
        <dsp:cNvPr id="0" name=""/>
        <dsp:cNvSpPr/>
      </dsp:nvSpPr>
      <dsp:spPr>
        <a:xfrm>
          <a:off x="1184799" y="460251"/>
          <a:ext cx="2977663" cy="193542"/>
        </a:xfrm>
        <a:custGeom>
          <a:avLst/>
          <a:gdLst/>
          <a:ahLst/>
          <a:cxnLst/>
          <a:rect l="0" t="0" r="0" b="0"/>
          <a:pathLst>
            <a:path>
              <a:moveTo>
                <a:pt x="2977663" y="0"/>
              </a:moveTo>
              <a:lnTo>
                <a:pt x="2977663" y="96976"/>
              </a:lnTo>
              <a:lnTo>
                <a:pt x="0" y="96976"/>
              </a:lnTo>
              <a:lnTo>
                <a:pt x="0" y="19354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6BB09-1B7E-4C11-B77E-A1A12BF8E795}">
      <dsp:nvSpPr>
        <dsp:cNvPr id="0" name=""/>
        <dsp:cNvSpPr/>
      </dsp:nvSpPr>
      <dsp:spPr>
        <a:xfrm>
          <a:off x="3116238" y="409"/>
          <a:ext cx="2092448" cy="459842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ФИНАНСОВАЯ СИСТЕМА ЭКВАДОР</a:t>
          </a:r>
          <a:r>
            <a:rPr lang="es-EC" sz="1050" b="1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sp:txBody>
      <dsp:txXfrm>
        <a:off x="3116238" y="409"/>
        <a:ext cx="2092448" cy="459842"/>
      </dsp:txXfrm>
    </dsp:sp>
    <dsp:sp modelId="{BF4B5907-4642-4B9E-B235-5073D1ED39A6}">
      <dsp:nvSpPr>
        <dsp:cNvPr id="0" name=""/>
        <dsp:cNvSpPr/>
      </dsp:nvSpPr>
      <dsp:spPr>
        <a:xfrm>
          <a:off x="542197" y="653794"/>
          <a:ext cx="1285204" cy="459842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Государственный сектор</a:t>
          </a:r>
        </a:p>
      </dsp:txBody>
      <dsp:txXfrm>
        <a:off x="542197" y="653794"/>
        <a:ext cx="1285204" cy="459842"/>
      </dsp:txXfrm>
    </dsp:sp>
    <dsp:sp modelId="{E7A90BE4-E57B-4722-AE46-D4AD32D1D475}">
      <dsp:nvSpPr>
        <dsp:cNvPr id="0" name=""/>
        <dsp:cNvSpPr/>
      </dsp:nvSpPr>
      <dsp:spPr>
        <a:xfrm>
          <a:off x="3584928" y="653794"/>
          <a:ext cx="1142515" cy="459842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Частный сектор</a:t>
          </a:r>
          <a:endParaRPr lang="es-EC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4928" y="653794"/>
        <a:ext cx="1142515" cy="459842"/>
      </dsp:txXfrm>
    </dsp:sp>
    <dsp:sp modelId="{5FE0FB08-CFF0-4264-A80B-F9622EE5012F}">
      <dsp:nvSpPr>
        <dsp:cNvPr id="0" name=""/>
        <dsp:cNvSpPr/>
      </dsp:nvSpPr>
      <dsp:spPr>
        <a:xfrm>
          <a:off x="6521086" y="653794"/>
          <a:ext cx="1477850" cy="459842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Arial" panose="020B0604020202020204" pitchFamily="34" charset="0"/>
              <a:cs typeface="Arial" panose="020B0604020202020204" pitchFamily="34" charset="0"/>
            </a:rPr>
            <a:t>Сектор «народной» экономики</a:t>
          </a:r>
          <a:endParaRPr lang="es-EC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1086" y="653794"/>
        <a:ext cx="1477850" cy="459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3F4D-11A2-4E73-998B-FCF0BD725305}">
      <dsp:nvSpPr>
        <dsp:cNvPr id="0" name=""/>
        <dsp:cNvSpPr/>
      </dsp:nvSpPr>
      <dsp:spPr>
        <a:xfrm rot="10800000">
          <a:off x="670726" y="174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Центральный Банк Эквадора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6174" y="174"/>
        <a:ext cx="2238193" cy="341793"/>
      </dsp:txXfrm>
    </dsp:sp>
    <dsp:sp modelId="{4F2126D3-5BB4-4EAF-BCBF-1909EDFA6F4C}">
      <dsp:nvSpPr>
        <dsp:cNvPr id="0" name=""/>
        <dsp:cNvSpPr/>
      </dsp:nvSpPr>
      <dsp:spPr>
        <a:xfrm>
          <a:off x="499829" y="174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E60422-89F1-4467-AF8A-DE496585BBC1}">
      <dsp:nvSpPr>
        <dsp:cNvPr id="0" name=""/>
        <dsp:cNvSpPr/>
      </dsp:nvSpPr>
      <dsp:spPr>
        <a:xfrm rot="10800000">
          <a:off x="670726" y="443996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Эквадорский Банк Развития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6174" y="443996"/>
        <a:ext cx="2238193" cy="341793"/>
      </dsp:txXfrm>
    </dsp:sp>
    <dsp:sp modelId="{E843E2A9-FE80-4F14-A90F-E9BF4EC8E351}">
      <dsp:nvSpPr>
        <dsp:cNvPr id="0" name=""/>
        <dsp:cNvSpPr/>
      </dsp:nvSpPr>
      <dsp:spPr>
        <a:xfrm>
          <a:off x="499829" y="443996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9747D3-B8D6-4DD6-B213-C5CA745E9C9A}">
      <dsp:nvSpPr>
        <dsp:cNvPr id="0" name=""/>
        <dsp:cNvSpPr/>
      </dsp:nvSpPr>
      <dsp:spPr>
        <a:xfrm rot="10800000">
          <a:off x="670726" y="887817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Национальная Финансовая Корпорация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6174" y="887817"/>
        <a:ext cx="2238193" cy="341793"/>
      </dsp:txXfrm>
    </dsp:sp>
    <dsp:sp modelId="{17A97BA0-6648-4949-A73C-CABE99D12581}">
      <dsp:nvSpPr>
        <dsp:cNvPr id="0" name=""/>
        <dsp:cNvSpPr/>
      </dsp:nvSpPr>
      <dsp:spPr>
        <a:xfrm>
          <a:off x="499829" y="887817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DE098C-11C0-4E18-A85E-7EA8CFBD66F8}">
      <dsp:nvSpPr>
        <dsp:cNvPr id="0" name=""/>
        <dsp:cNvSpPr/>
      </dsp:nvSpPr>
      <dsp:spPr>
        <a:xfrm rot="10800000">
          <a:off x="670726" y="1331638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Банк Эквадора</a:t>
          </a:r>
        </a:p>
      </dsp:txBody>
      <dsp:txXfrm rot="10800000">
        <a:off x="756174" y="1331638"/>
        <a:ext cx="2238193" cy="341793"/>
      </dsp:txXfrm>
    </dsp:sp>
    <dsp:sp modelId="{F8645E9F-1E6B-4E0A-9931-BD55DBE32B7C}">
      <dsp:nvSpPr>
        <dsp:cNvPr id="0" name=""/>
        <dsp:cNvSpPr/>
      </dsp:nvSpPr>
      <dsp:spPr>
        <a:xfrm>
          <a:off x="499829" y="1331638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763D12-92B7-4F05-AFE2-CEB3910CBB8F}">
      <dsp:nvSpPr>
        <dsp:cNvPr id="0" name=""/>
        <dsp:cNvSpPr/>
      </dsp:nvSpPr>
      <dsp:spPr>
        <a:xfrm rot="10800000">
          <a:off x="670726" y="1775459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Государственные финансовые посредники</a:t>
          </a:r>
        </a:p>
      </dsp:txBody>
      <dsp:txXfrm rot="10800000">
        <a:off x="756174" y="1775459"/>
        <a:ext cx="2238193" cy="341793"/>
      </dsp:txXfrm>
    </dsp:sp>
    <dsp:sp modelId="{651374AA-2855-45A3-9A5A-4E8990A2A607}">
      <dsp:nvSpPr>
        <dsp:cNvPr id="0" name=""/>
        <dsp:cNvSpPr/>
      </dsp:nvSpPr>
      <dsp:spPr>
        <a:xfrm>
          <a:off x="499829" y="1775459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73D551-F97A-4747-AEC2-B867AA7CA92D}">
      <dsp:nvSpPr>
        <dsp:cNvPr id="0" name=""/>
        <dsp:cNvSpPr/>
      </dsp:nvSpPr>
      <dsp:spPr>
        <a:xfrm rot="10800000">
          <a:off x="674537" y="2219455"/>
          <a:ext cx="2323641" cy="34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0721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Эквадорский Жилищный Банк</a:t>
          </a:r>
        </a:p>
      </dsp:txBody>
      <dsp:txXfrm rot="10800000">
        <a:off x="759985" y="2219455"/>
        <a:ext cx="2238193" cy="341793"/>
      </dsp:txXfrm>
    </dsp:sp>
    <dsp:sp modelId="{6FC40257-0A37-472D-9DEF-54AB12FC8953}">
      <dsp:nvSpPr>
        <dsp:cNvPr id="0" name=""/>
        <dsp:cNvSpPr/>
      </dsp:nvSpPr>
      <dsp:spPr>
        <a:xfrm>
          <a:off x="499829" y="2219280"/>
          <a:ext cx="341793" cy="34179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3F4D-11A2-4E73-998B-FCF0BD725305}">
      <dsp:nvSpPr>
        <dsp:cNvPr id="0" name=""/>
        <dsp:cNvSpPr/>
      </dsp:nvSpPr>
      <dsp:spPr>
        <a:xfrm rot="10800000">
          <a:off x="608541" y="1490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Частные Банки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7083" y="1490"/>
        <a:ext cx="2025635" cy="314169"/>
      </dsp:txXfrm>
    </dsp:sp>
    <dsp:sp modelId="{4F2126D3-5BB4-4EAF-BCBF-1909EDFA6F4C}">
      <dsp:nvSpPr>
        <dsp:cNvPr id="0" name=""/>
        <dsp:cNvSpPr/>
      </dsp:nvSpPr>
      <dsp:spPr>
        <a:xfrm>
          <a:off x="451457" y="1490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2D7FF-8DD7-46AA-8E3F-49D2CB337BF8}">
      <dsp:nvSpPr>
        <dsp:cNvPr id="0" name=""/>
        <dsp:cNvSpPr/>
      </dsp:nvSpPr>
      <dsp:spPr>
        <a:xfrm rot="10800000">
          <a:off x="608541" y="409441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Финансовые Ассоциации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7083" y="409441"/>
        <a:ext cx="2025635" cy="314169"/>
      </dsp:txXfrm>
    </dsp:sp>
    <dsp:sp modelId="{8DA1BDF4-B51E-456E-BC4C-7B21E5E4C09A}">
      <dsp:nvSpPr>
        <dsp:cNvPr id="0" name=""/>
        <dsp:cNvSpPr/>
      </dsp:nvSpPr>
      <dsp:spPr>
        <a:xfrm>
          <a:off x="451457" y="409441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11F03-A216-43F4-8AA0-E7AA4E2EFCEB}">
      <dsp:nvSpPr>
        <dsp:cNvPr id="0" name=""/>
        <dsp:cNvSpPr/>
      </dsp:nvSpPr>
      <dsp:spPr>
        <a:xfrm rot="10800000">
          <a:off x="608541" y="817393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Финансовые Компании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7083" y="817393"/>
        <a:ext cx="2025635" cy="314169"/>
      </dsp:txXfrm>
    </dsp:sp>
    <dsp:sp modelId="{031FBB7D-AF00-4CC8-8855-5B50C0E917F2}">
      <dsp:nvSpPr>
        <dsp:cNvPr id="0" name=""/>
        <dsp:cNvSpPr/>
      </dsp:nvSpPr>
      <dsp:spPr>
        <a:xfrm>
          <a:off x="451457" y="817393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5C7D1E-FF6F-4C44-855E-2259C767552E}">
      <dsp:nvSpPr>
        <dsp:cNvPr id="0" name=""/>
        <dsp:cNvSpPr/>
      </dsp:nvSpPr>
      <dsp:spPr>
        <a:xfrm rot="10800000">
          <a:off x="608541" y="1225344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Мутуалисты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7083" y="1225344"/>
        <a:ext cx="2025635" cy="314169"/>
      </dsp:txXfrm>
    </dsp:sp>
    <dsp:sp modelId="{C80D5342-A1BC-49B8-A003-E72DFE6675F6}">
      <dsp:nvSpPr>
        <dsp:cNvPr id="0" name=""/>
        <dsp:cNvSpPr/>
      </dsp:nvSpPr>
      <dsp:spPr>
        <a:xfrm>
          <a:off x="451457" y="1225344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E0C261-B693-4A99-834C-FA5E03401049}">
      <dsp:nvSpPr>
        <dsp:cNvPr id="0" name=""/>
        <dsp:cNvSpPr/>
      </dsp:nvSpPr>
      <dsp:spPr>
        <a:xfrm rot="10800000">
          <a:off x="608541" y="1633296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Вспомогательные Услуги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7083" y="1633296"/>
        <a:ext cx="2025635" cy="314169"/>
      </dsp:txXfrm>
    </dsp:sp>
    <dsp:sp modelId="{BD20EE64-E223-4B57-834E-B058D50428FC}">
      <dsp:nvSpPr>
        <dsp:cNvPr id="0" name=""/>
        <dsp:cNvSpPr/>
      </dsp:nvSpPr>
      <dsp:spPr>
        <a:xfrm>
          <a:off x="451457" y="1633296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DC906C-1C4B-4C7F-9909-F1B9302E7F54}">
      <dsp:nvSpPr>
        <dsp:cNvPr id="0" name=""/>
        <dsp:cNvSpPr/>
      </dsp:nvSpPr>
      <dsp:spPr>
        <a:xfrm rot="10800000">
          <a:off x="608541" y="2041248"/>
          <a:ext cx="2104177" cy="31416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540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Корпорации реального сектора</a:t>
          </a:r>
        </a:p>
      </dsp:txBody>
      <dsp:txXfrm rot="10800000">
        <a:off x="687083" y="2041248"/>
        <a:ext cx="2025635" cy="314169"/>
      </dsp:txXfrm>
    </dsp:sp>
    <dsp:sp modelId="{AE37EDAD-F208-4168-82D3-DDFEB7343CEA}">
      <dsp:nvSpPr>
        <dsp:cNvPr id="0" name=""/>
        <dsp:cNvSpPr/>
      </dsp:nvSpPr>
      <dsp:spPr>
        <a:xfrm>
          <a:off x="451457" y="2041248"/>
          <a:ext cx="314169" cy="31416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3F4D-11A2-4E73-998B-FCF0BD725305}">
      <dsp:nvSpPr>
        <dsp:cNvPr id="0" name=""/>
        <dsp:cNvSpPr/>
      </dsp:nvSpPr>
      <dsp:spPr>
        <a:xfrm rot="10800000">
          <a:off x="295856" y="169"/>
          <a:ext cx="2403021" cy="22797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57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Сберегательная кредитная ассоциация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2850" y="169"/>
        <a:ext cx="2346027" cy="227975"/>
      </dsp:txXfrm>
    </dsp:sp>
    <dsp:sp modelId="{4F2126D3-5BB4-4EAF-BCBF-1909EDFA6F4C}">
      <dsp:nvSpPr>
        <dsp:cNvPr id="0" name=""/>
        <dsp:cNvSpPr/>
      </dsp:nvSpPr>
      <dsp:spPr>
        <a:xfrm>
          <a:off x="7929" y="59567"/>
          <a:ext cx="182718" cy="1827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B83D0B-2B09-49ED-9400-5B350EC046E8}">
      <dsp:nvSpPr>
        <dsp:cNvPr id="0" name=""/>
        <dsp:cNvSpPr/>
      </dsp:nvSpPr>
      <dsp:spPr>
        <a:xfrm rot="10800000">
          <a:off x="313839" y="301337"/>
          <a:ext cx="2367054" cy="1431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57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Центральные кредитные «ящики»</a:t>
          </a:r>
        </a:p>
      </dsp:txBody>
      <dsp:txXfrm rot="10800000">
        <a:off x="349622" y="301337"/>
        <a:ext cx="2331271" cy="143134"/>
      </dsp:txXfrm>
    </dsp:sp>
    <dsp:sp modelId="{F61693F4-DE27-49F3-9096-FF0262180268}">
      <dsp:nvSpPr>
        <dsp:cNvPr id="0" name=""/>
        <dsp:cNvSpPr/>
      </dsp:nvSpPr>
      <dsp:spPr>
        <a:xfrm>
          <a:off x="12694" y="275290"/>
          <a:ext cx="182718" cy="1827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FA7A68-92D6-48E4-B144-146C729C4F2F}">
      <dsp:nvSpPr>
        <dsp:cNvPr id="0" name=""/>
        <dsp:cNvSpPr/>
      </dsp:nvSpPr>
      <dsp:spPr>
        <a:xfrm rot="10800000">
          <a:off x="269090" y="545702"/>
          <a:ext cx="2456552" cy="1266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57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Общественные финансовые организации</a:t>
          </a:r>
        </a:p>
      </dsp:txBody>
      <dsp:txXfrm rot="10800000">
        <a:off x="300750" y="545702"/>
        <a:ext cx="2424892" cy="126640"/>
      </dsp:txXfrm>
    </dsp:sp>
    <dsp:sp modelId="{49B68099-2139-4305-9236-D3E47DF9470B}">
      <dsp:nvSpPr>
        <dsp:cNvPr id="0" name=""/>
        <dsp:cNvSpPr/>
      </dsp:nvSpPr>
      <dsp:spPr>
        <a:xfrm>
          <a:off x="12694" y="518255"/>
          <a:ext cx="182718" cy="1827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DDDAE9-3EDD-4ADC-B9A4-A1DE65134F38}">
      <dsp:nvSpPr>
        <dsp:cNvPr id="0" name=""/>
        <dsp:cNvSpPr/>
      </dsp:nvSpPr>
      <dsp:spPr>
        <a:xfrm rot="10800000">
          <a:off x="328128" y="758127"/>
          <a:ext cx="2338476" cy="1740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57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Общественные банки</a:t>
          </a:r>
        </a:p>
      </dsp:txBody>
      <dsp:txXfrm rot="10800000">
        <a:off x="371634" y="758127"/>
        <a:ext cx="2294970" cy="174024"/>
      </dsp:txXfrm>
    </dsp:sp>
    <dsp:sp modelId="{CFBB4A52-F806-4FBF-AC7C-DD3928062B34}">
      <dsp:nvSpPr>
        <dsp:cNvPr id="0" name=""/>
        <dsp:cNvSpPr/>
      </dsp:nvSpPr>
      <dsp:spPr>
        <a:xfrm>
          <a:off x="28955" y="739974"/>
          <a:ext cx="182718" cy="18271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1D7E44-1968-4267-889A-B204B00F03DC}">
      <dsp:nvSpPr>
        <dsp:cNvPr id="0" name=""/>
        <dsp:cNvSpPr/>
      </dsp:nvSpPr>
      <dsp:spPr>
        <a:xfrm rot="10800000">
          <a:off x="380246" y="1009108"/>
          <a:ext cx="2234241" cy="1442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57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Сберегательные кассы</a:t>
          </a:r>
        </a:p>
      </dsp:txBody>
      <dsp:txXfrm rot="10800000">
        <a:off x="416321" y="1009108"/>
        <a:ext cx="2198166" cy="144299"/>
      </dsp:txXfrm>
    </dsp:sp>
    <dsp:sp modelId="{E64DF620-C2AA-458A-82AD-2FAD5753D470}">
      <dsp:nvSpPr>
        <dsp:cNvPr id="0" name=""/>
        <dsp:cNvSpPr/>
      </dsp:nvSpPr>
      <dsp:spPr>
        <a:xfrm>
          <a:off x="28955" y="965955"/>
          <a:ext cx="182718" cy="18271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3F4D-11A2-4E73-998B-FCF0BD725305}">
      <dsp:nvSpPr>
        <dsp:cNvPr id="0" name=""/>
        <dsp:cNvSpPr/>
      </dsp:nvSpPr>
      <dsp:spPr>
        <a:xfrm rot="10800000">
          <a:off x="547609" y="160"/>
          <a:ext cx="1991498" cy="18396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123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>
              <a:latin typeface="Arial" panose="020B0604020202020204" pitchFamily="34" charset="0"/>
              <a:cs typeface="Arial" panose="020B0604020202020204" pitchFamily="34" charset="0"/>
            </a:rPr>
            <a:t>Общественный сектор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3600" y="160"/>
        <a:ext cx="1945507" cy="183965"/>
      </dsp:txXfrm>
    </dsp:sp>
    <dsp:sp modelId="{4F2126D3-5BB4-4EAF-BCBF-1909EDFA6F4C}">
      <dsp:nvSpPr>
        <dsp:cNvPr id="0" name=""/>
        <dsp:cNvSpPr/>
      </dsp:nvSpPr>
      <dsp:spPr>
        <a:xfrm>
          <a:off x="455626" y="160"/>
          <a:ext cx="183965" cy="1839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CD806-84DD-4BAE-B2E4-FE9673EF6524}">
      <dsp:nvSpPr>
        <dsp:cNvPr id="0" name=""/>
        <dsp:cNvSpPr/>
      </dsp:nvSpPr>
      <dsp:spPr>
        <a:xfrm rot="10800000">
          <a:off x="547609" y="230116"/>
          <a:ext cx="1991498" cy="18396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123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Кооперативный сектор</a:t>
          </a:r>
        </a:p>
      </dsp:txBody>
      <dsp:txXfrm rot="10800000">
        <a:off x="593600" y="230116"/>
        <a:ext cx="1945507" cy="183965"/>
      </dsp:txXfrm>
    </dsp:sp>
    <dsp:sp modelId="{E4457752-2F43-4924-B5DB-31EA796516AD}">
      <dsp:nvSpPr>
        <dsp:cNvPr id="0" name=""/>
        <dsp:cNvSpPr/>
      </dsp:nvSpPr>
      <dsp:spPr>
        <a:xfrm>
          <a:off x="455626" y="230116"/>
          <a:ext cx="183965" cy="1839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19E167-E217-4E19-9868-CFA9F280A266}">
      <dsp:nvSpPr>
        <dsp:cNvPr id="0" name=""/>
        <dsp:cNvSpPr/>
      </dsp:nvSpPr>
      <dsp:spPr>
        <a:xfrm rot="10800000">
          <a:off x="547609" y="460072"/>
          <a:ext cx="1991498" cy="18396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123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Сектор ассоциаций </a:t>
          </a:r>
        </a:p>
      </dsp:txBody>
      <dsp:txXfrm rot="10800000">
        <a:off x="593600" y="460072"/>
        <a:ext cx="1945507" cy="183965"/>
      </dsp:txXfrm>
    </dsp:sp>
    <dsp:sp modelId="{97A31D0D-FCD8-443E-9CD6-A68DE5646BD9}">
      <dsp:nvSpPr>
        <dsp:cNvPr id="0" name=""/>
        <dsp:cNvSpPr/>
      </dsp:nvSpPr>
      <dsp:spPr>
        <a:xfrm>
          <a:off x="455626" y="460072"/>
          <a:ext cx="183965" cy="1839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EF6224-BF7A-45C5-B545-5DA2B55EDC53}">
      <dsp:nvSpPr>
        <dsp:cNvPr id="0" name=""/>
        <dsp:cNvSpPr/>
      </dsp:nvSpPr>
      <dsp:spPr>
        <a:xfrm rot="10800000">
          <a:off x="547609" y="690028"/>
          <a:ext cx="1991498" cy="18396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123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Публичный сектор</a:t>
          </a:r>
        </a:p>
      </dsp:txBody>
      <dsp:txXfrm rot="10800000">
        <a:off x="593600" y="690028"/>
        <a:ext cx="1945507" cy="183965"/>
      </dsp:txXfrm>
    </dsp:sp>
    <dsp:sp modelId="{E7EAF54D-7794-40ED-9206-918B223A7ED4}">
      <dsp:nvSpPr>
        <dsp:cNvPr id="0" name=""/>
        <dsp:cNvSpPr/>
      </dsp:nvSpPr>
      <dsp:spPr>
        <a:xfrm>
          <a:off x="455626" y="690028"/>
          <a:ext cx="183965" cy="18396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FC45-211B-4431-B6A4-EF3CCEBE1B54}">
      <dsp:nvSpPr>
        <dsp:cNvPr id="0" name=""/>
        <dsp:cNvSpPr/>
      </dsp:nvSpPr>
      <dsp:spPr>
        <a:xfrm>
          <a:off x="-4206946" y="-645514"/>
          <a:ext cx="5012625" cy="5012625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D76E1-C764-43B7-9CDF-BECD1D8A1274}">
      <dsp:nvSpPr>
        <dsp:cNvPr id="0" name=""/>
        <dsp:cNvSpPr/>
      </dsp:nvSpPr>
      <dsp:spPr>
        <a:xfrm>
          <a:off x="352898" y="232525"/>
          <a:ext cx="6692667" cy="4653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7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Эмиссия денег – предоставление национальной экономике ликвидности: банкнот и монет в необходимом количестве, качестве (обеспеченности резервами) и номинале.</a:t>
          </a:r>
        </a:p>
      </dsp:txBody>
      <dsp:txXfrm>
        <a:off x="352898" y="232525"/>
        <a:ext cx="6692667" cy="465348"/>
      </dsp:txXfrm>
    </dsp:sp>
    <dsp:sp modelId="{EC67AC8E-2BC2-48BD-B4A2-FFFD44DC9B88}">
      <dsp:nvSpPr>
        <dsp:cNvPr id="0" name=""/>
        <dsp:cNvSpPr/>
      </dsp:nvSpPr>
      <dsp:spPr>
        <a:xfrm>
          <a:off x="62055" y="174356"/>
          <a:ext cx="581685" cy="5816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9F6783-F31B-4B1D-84D4-26B3C614E8B8}">
      <dsp:nvSpPr>
        <dsp:cNvPr id="0" name=""/>
        <dsp:cNvSpPr/>
      </dsp:nvSpPr>
      <dsp:spPr>
        <a:xfrm>
          <a:off x="686353" y="930324"/>
          <a:ext cx="6359212" cy="465348"/>
        </a:xfrm>
        <a:prstGeom prst="rect">
          <a:avLst/>
        </a:prstGeom>
        <a:gradFill rotWithShape="0">
          <a:gsLst>
            <a:gs pos="0">
              <a:schemeClr val="accent3">
                <a:hueOff val="18246"/>
                <a:satOff val="1337"/>
                <a:lumOff val="4069"/>
                <a:alphaOff val="0"/>
                <a:tint val="50000"/>
                <a:satMod val="300000"/>
              </a:schemeClr>
            </a:gs>
            <a:gs pos="35000">
              <a:schemeClr val="accent3">
                <a:hueOff val="18246"/>
                <a:satOff val="1337"/>
                <a:lumOff val="4069"/>
                <a:alphaOff val="0"/>
                <a:tint val="37000"/>
                <a:satMod val="300000"/>
              </a:schemeClr>
            </a:gs>
            <a:gs pos="100000">
              <a:schemeClr val="accent3">
                <a:hueOff val="18246"/>
                <a:satOff val="1337"/>
                <a:lumOff val="40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7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Организация денежно-кредитного обращения – осуществление платежей и сборов, которые экономические агенты производят наличными или через частную финансовую систему.</a:t>
          </a:r>
        </a:p>
      </dsp:txBody>
      <dsp:txXfrm>
        <a:off x="686353" y="930324"/>
        <a:ext cx="6359212" cy="465348"/>
      </dsp:txXfrm>
    </dsp:sp>
    <dsp:sp modelId="{463C3187-07D0-4E19-A573-863918DFCDAC}">
      <dsp:nvSpPr>
        <dsp:cNvPr id="0" name=""/>
        <dsp:cNvSpPr/>
      </dsp:nvSpPr>
      <dsp:spPr>
        <a:xfrm>
          <a:off x="395510" y="872156"/>
          <a:ext cx="581685" cy="5816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8246"/>
              <a:satOff val="1337"/>
              <a:lumOff val="40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47C3C2-A186-49CA-9A37-B27CFA8C9575}">
      <dsp:nvSpPr>
        <dsp:cNvPr id="0" name=""/>
        <dsp:cNvSpPr/>
      </dsp:nvSpPr>
      <dsp:spPr>
        <a:xfrm>
          <a:off x="788696" y="1628123"/>
          <a:ext cx="6256868" cy="465348"/>
        </a:xfrm>
        <a:prstGeom prst="rect">
          <a:avLst/>
        </a:prstGeom>
        <a:gradFill rotWithShape="0">
          <a:gsLst>
            <a:gs pos="0">
              <a:schemeClr val="accent3">
                <a:hueOff val="36491"/>
                <a:satOff val="2673"/>
                <a:lumOff val="8138"/>
                <a:alphaOff val="0"/>
                <a:tint val="50000"/>
                <a:satMod val="300000"/>
              </a:schemeClr>
            </a:gs>
            <a:gs pos="35000">
              <a:schemeClr val="accent3">
                <a:hueOff val="36491"/>
                <a:satOff val="2673"/>
                <a:lumOff val="8138"/>
                <a:alphaOff val="0"/>
                <a:tint val="37000"/>
                <a:satMod val="300000"/>
              </a:schemeClr>
            </a:gs>
            <a:gs pos="100000">
              <a:schemeClr val="accent3">
                <a:hueOff val="36491"/>
                <a:satOff val="2673"/>
                <a:lumOff val="81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7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Контроль и оценка количества денег в национальной экономике и банковских резервов в качестве инструмента регулирования.</a:t>
          </a:r>
        </a:p>
      </dsp:txBody>
      <dsp:txXfrm>
        <a:off x="788696" y="1628123"/>
        <a:ext cx="6256868" cy="465348"/>
      </dsp:txXfrm>
    </dsp:sp>
    <dsp:sp modelId="{409940D2-1E4F-4D5D-831D-41C7BB91E345}">
      <dsp:nvSpPr>
        <dsp:cNvPr id="0" name=""/>
        <dsp:cNvSpPr/>
      </dsp:nvSpPr>
      <dsp:spPr>
        <a:xfrm>
          <a:off x="497854" y="1569955"/>
          <a:ext cx="581685" cy="5816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6491"/>
              <a:satOff val="2673"/>
              <a:lumOff val="8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4A03F0-9327-4F8D-AAB4-EDE4D1E64390}">
      <dsp:nvSpPr>
        <dsp:cNvPr id="0" name=""/>
        <dsp:cNvSpPr/>
      </dsp:nvSpPr>
      <dsp:spPr>
        <a:xfrm>
          <a:off x="686353" y="2325923"/>
          <a:ext cx="6359212" cy="465348"/>
        </a:xfrm>
        <a:prstGeom prst="rect">
          <a:avLst/>
        </a:prstGeom>
        <a:gradFill rotWithShape="0">
          <a:gsLst>
            <a:gs pos="0">
              <a:schemeClr val="accent3">
                <a:hueOff val="54737"/>
                <a:satOff val="4010"/>
                <a:lumOff val="12206"/>
                <a:alphaOff val="0"/>
                <a:tint val="50000"/>
                <a:satMod val="300000"/>
              </a:schemeClr>
            </a:gs>
            <a:gs pos="35000">
              <a:schemeClr val="accent3">
                <a:hueOff val="54737"/>
                <a:satOff val="4010"/>
                <a:lumOff val="12206"/>
                <a:alphaOff val="0"/>
                <a:tint val="37000"/>
                <a:satMod val="300000"/>
              </a:schemeClr>
            </a:gs>
            <a:gs pos="100000">
              <a:schemeClr val="accent3">
                <a:hueOff val="54737"/>
                <a:satOff val="4010"/>
                <a:lumOff val="122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7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Обеспечение целостности, прозрачности и безопасности государственных монетарных резервов.</a:t>
          </a:r>
        </a:p>
      </dsp:txBody>
      <dsp:txXfrm>
        <a:off x="686353" y="2325923"/>
        <a:ext cx="6359212" cy="465348"/>
      </dsp:txXfrm>
    </dsp:sp>
    <dsp:sp modelId="{20E2364C-E0A7-40C7-96FD-B29317284AF5}">
      <dsp:nvSpPr>
        <dsp:cNvPr id="0" name=""/>
        <dsp:cNvSpPr/>
      </dsp:nvSpPr>
      <dsp:spPr>
        <a:xfrm>
          <a:off x="395510" y="2267754"/>
          <a:ext cx="581685" cy="5816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4737"/>
              <a:satOff val="4010"/>
              <a:lumOff val="12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734DAA-473E-41BA-9EC8-35009E7206EF}">
      <dsp:nvSpPr>
        <dsp:cNvPr id="0" name=""/>
        <dsp:cNvSpPr/>
      </dsp:nvSpPr>
      <dsp:spPr>
        <a:xfrm>
          <a:off x="352898" y="3023722"/>
          <a:ext cx="6692667" cy="465348"/>
        </a:xfrm>
        <a:prstGeom prst="rect">
          <a:avLst/>
        </a:prstGeom>
        <a:gradFill rotWithShape="0">
          <a:gsLst>
            <a:gs pos="0">
              <a:schemeClr val="accent3">
                <a:hueOff val="72982"/>
                <a:satOff val="5346"/>
                <a:lumOff val="16275"/>
                <a:alphaOff val="0"/>
                <a:tint val="50000"/>
                <a:satMod val="300000"/>
              </a:schemeClr>
            </a:gs>
            <a:gs pos="35000">
              <a:schemeClr val="accent3">
                <a:hueOff val="72982"/>
                <a:satOff val="5346"/>
                <a:lumOff val="16275"/>
                <a:alphaOff val="0"/>
                <a:tint val="37000"/>
                <a:satMod val="300000"/>
              </a:schemeClr>
            </a:gs>
            <a:gs pos="100000">
              <a:schemeClr val="accent3">
                <a:hueOff val="72982"/>
                <a:satOff val="5346"/>
                <a:lumOff val="16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37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Предоставление населению, частным компаниям и государственным органам информации для принятия финансовых и экономических решений.</a:t>
          </a:r>
        </a:p>
      </dsp:txBody>
      <dsp:txXfrm>
        <a:off x="352898" y="3023722"/>
        <a:ext cx="6692667" cy="465348"/>
      </dsp:txXfrm>
    </dsp:sp>
    <dsp:sp modelId="{5270A7C8-6C37-48C3-AEC1-1DD919EF7E27}">
      <dsp:nvSpPr>
        <dsp:cNvPr id="0" name=""/>
        <dsp:cNvSpPr/>
      </dsp:nvSpPr>
      <dsp:spPr>
        <a:xfrm>
          <a:off x="62055" y="2965553"/>
          <a:ext cx="581685" cy="5816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2982"/>
              <a:satOff val="5346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357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916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77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6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4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4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01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27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93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12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81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83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20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54CA0CD-6AF2-4CE7-AC56-4A2226A5B0C7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17DA-BF1F-4208-B27E-57C37EEE5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6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54CA0CD-6AF2-4CE7-AC56-4A2226A5B0C7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17DA-BF1F-4208-B27E-57C37EEE5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jkat\Pictures\ВШЭМ 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7" b="18885"/>
          <a:stretch/>
        </p:blipFill>
        <p:spPr bwMode="auto">
          <a:xfrm>
            <a:off x="0" y="337426"/>
            <a:ext cx="4948076" cy="808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867672" y="3499296"/>
            <a:ext cx="3838130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ea typeface="Microsoft YaHei" panose="020B0503020204020204" pitchFamily="34" charset="-122"/>
                <a:cs typeface="Arial" panose="020B0604020202020204" pitchFamily="34" charset="0"/>
              </a:rPr>
              <a:t>Мосина Екатерина Алексеевна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Магистрант 1 курса </a:t>
            </a:r>
            <a:endParaRPr lang="ru-RU" b="1" dirty="0"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" y="3499297"/>
            <a:ext cx="477281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Разумовская Елена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Руководитель, доктор экономических наук, профессор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0" y="4541406"/>
            <a:ext cx="9140440" cy="37157"/>
          </a:xfrm>
          <a:prstGeom prst="rect">
            <a:avLst/>
          </a:prstGeom>
          <a:solidFill>
            <a:srgbClr val="00A4D7"/>
          </a:solidFill>
          <a:ln>
            <a:solidFill>
              <a:srgbClr val="009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16" name="Picture 15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9" y="284228"/>
            <a:ext cx="1767824" cy="795069"/>
          </a:xfrm>
          <a:prstGeom prst="rect">
            <a:avLst/>
          </a:prstGeom>
          <a:noFill/>
        </p:spPr>
      </p:pic>
      <p:pic>
        <p:nvPicPr>
          <p:cNvPr id="18" name="Picture 2" descr="Исто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013"/>
            <a:ext cx="4572000" cy="10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60913" y="3211586"/>
            <a:ext cx="7298108" cy="34289"/>
          </a:xfrm>
          <a:prstGeom prst="rect">
            <a:avLst/>
          </a:prstGeom>
          <a:solidFill>
            <a:srgbClr val="28B0DF"/>
          </a:solidFill>
          <a:ln>
            <a:solidFill>
              <a:srgbClr val="28B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41" b="13101"/>
          <a:stretch/>
        </p:blipFill>
        <p:spPr>
          <a:xfrm>
            <a:off x="1143" y="4296307"/>
            <a:ext cx="9142857" cy="80816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flipV="1">
            <a:off x="3561" y="5104466"/>
            <a:ext cx="9140440" cy="37157"/>
          </a:xfrm>
          <a:prstGeom prst="rect">
            <a:avLst/>
          </a:prstGeom>
          <a:solidFill>
            <a:srgbClr val="00A4D7"/>
          </a:solidFill>
          <a:ln>
            <a:solidFill>
              <a:srgbClr val="009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7" name="TextBox 26"/>
          <p:cNvSpPr txBox="1"/>
          <p:nvPr/>
        </p:nvSpPr>
        <p:spPr>
          <a:xfrm>
            <a:off x="597453" y="1701094"/>
            <a:ext cx="772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Исследование Центрального Банка Эквадора, как опыта проведения независимой монетарной политики</a:t>
            </a:r>
            <a:endParaRPr lang="es-EC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805" y="1034018"/>
            <a:ext cx="3218976" cy="28306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7" y="3467473"/>
            <a:ext cx="546276" cy="55668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5082" y="14790"/>
            <a:ext cx="702150" cy="634654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930" y="1239615"/>
            <a:ext cx="755355" cy="21621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047" y="3637515"/>
            <a:ext cx="4215304" cy="8221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38616" y="55717"/>
            <a:ext cx="4077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</a:rPr>
              <a:t>Налоговые поступления</a:t>
            </a:r>
          </a:p>
          <a:p>
            <a:pPr algn="ctr"/>
            <a:r>
              <a:rPr lang="ru-RU" sz="1600" dirty="0">
                <a:latin typeface="+mn-lt"/>
              </a:rPr>
              <a:t>Январь - июль 2022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09341" y="1179548"/>
            <a:ext cx="149432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585757"/>
                </a:solidFill>
                <a:latin typeface="BebasNeueBold"/>
              </a:rPr>
              <a:t>USD 5.666 MM</a:t>
            </a:r>
          </a:p>
          <a:p>
            <a:r>
              <a:rPr lang="ru-RU" sz="900" dirty="0"/>
              <a:t>Налоговые поступления</a:t>
            </a:r>
          </a:p>
          <a:p>
            <a:r>
              <a:rPr lang="ru-RU" sz="900" dirty="0"/>
              <a:t>НЕПОСРЕДСТВЕННЫЕ</a:t>
            </a:r>
          </a:p>
          <a:p>
            <a:r>
              <a:rPr lang="ru-RU" sz="900" dirty="0"/>
              <a:t>ЯНВ - НОЯБРЬ 2020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68393" y="2509180"/>
            <a:ext cx="148951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585757"/>
                </a:solidFill>
                <a:latin typeface="BebasNeueBold"/>
              </a:rPr>
              <a:t>USD 5.646 MM</a:t>
            </a:r>
          </a:p>
          <a:p>
            <a:r>
              <a:rPr lang="ru-RU" sz="900" dirty="0"/>
              <a:t>Налоговые поступления</a:t>
            </a:r>
          </a:p>
          <a:p>
            <a:r>
              <a:rPr lang="ru-RU" sz="900" dirty="0"/>
              <a:t>КОСВЕННЫЕ</a:t>
            </a:r>
          </a:p>
          <a:p>
            <a:r>
              <a:rPr lang="ru-RU" sz="900" dirty="0"/>
              <a:t>ЯНВ - НОЯБРЬ 2020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2305" y="2089235"/>
            <a:ext cx="14782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585757"/>
                </a:solidFill>
                <a:latin typeface="BebasNeueBook"/>
              </a:rPr>
              <a:t>USD 11.314 MM</a:t>
            </a:r>
          </a:p>
          <a:p>
            <a:r>
              <a:rPr lang="ru-RU" sz="1100" dirty="0"/>
              <a:t>Налоговые</a:t>
            </a:r>
          </a:p>
          <a:p>
            <a:r>
              <a:rPr lang="ru-RU" sz="1100" dirty="0"/>
              <a:t> поступления</a:t>
            </a:r>
          </a:p>
          <a:p>
            <a:r>
              <a:rPr lang="ru-RU" sz="1100" dirty="0"/>
              <a:t>ОБЩИЕ</a:t>
            </a:r>
          </a:p>
          <a:p>
            <a:r>
              <a:rPr lang="ru-RU" sz="1100" dirty="0"/>
              <a:t>ЯНВ-НОЯБРЬ 2020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6356" y="3997870"/>
            <a:ext cx="148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Кредитные записи</a:t>
            </a:r>
          </a:p>
          <a:p>
            <a:r>
              <a:rPr lang="ru-RU" sz="1000" dirty="0"/>
              <a:t>и компенсации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36629" y="178317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Подоходный налог</a:t>
            </a:r>
            <a:endParaRPr lang="es-EC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USD 4.106 MM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76411" y="2848871"/>
            <a:ext cx="128592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НДС Внутренние </a:t>
            </a:r>
            <a:endParaRPr lang="es-EC" sz="1050" dirty="0">
              <a:solidFill>
                <a:schemeClr val="bg1"/>
              </a:solidFill>
            </a:endParaRPr>
          </a:p>
          <a:p>
            <a:pPr algn="ctr"/>
            <a:r>
              <a:rPr lang="ru-RU" sz="1050" dirty="0">
                <a:solidFill>
                  <a:schemeClr val="bg1"/>
                </a:solidFill>
              </a:rPr>
              <a:t>Операции</a:t>
            </a:r>
            <a:endParaRPr lang="es-EC" sz="1050" dirty="0">
              <a:solidFill>
                <a:schemeClr val="bg1"/>
              </a:solidFill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USD 3.690 MM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25009" y="1420118"/>
            <a:ext cx="5196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</a:rPr>
              <a:t>Прочие </a:t>
            </a:r>
          </a:p>
          <a:p>
            <a:r>
              <a:rPr lang="ru-RU" sz="700" dirty="0">
                <a:solidFill>
                  <a:schemeClr val="bg1"/>
                </a:solidFill>
              </a:rPr>
              <a:t>прямые</a:t>
            </a:r>
          </a:p>
          <a:p>
            <a:r>
              <a:rPr lang="ru-RU" sz="700" dirty="0">
                <a:solidFill>
                  <a:schemeClr val="bg1"/>
                </a:solidFill>
              </a:rPr>
              <a:t>налоги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1922813" y="1752228"/>
            <a:ext cx="72327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latin typeface="BebasNeueRegular"/>
              </a:rPr>
              <a:t>USD 677 MM</a:t>
            </a:r>
            <a:endParaRPr lang="ru-RU" sz="700" b="1" dirty="0"/>
          </a:p>
        </p:txBody>
      </p:sp>
      <p:sp>
        <p:nvSpPr>
          <p:cNvPr id="449" name="Rectangle 448"/>
          <p:cNvSpPr/>
          <p:nvPr/>
        </p:nvSpPr>
        <p:spPr>
          <a:xfrm>
            <a:off x="1701527" y="2125074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Налог на отток </a:t>
            </a:r>
            <a:endParaRPr lang="es-EC" sz="600" dirty="0">
              <a:solidFill>
                <a:schemeClr val="bg1"/>
              </a:solidFill>
            </a:endParaRPr>
          </a:p>
          <a:p>
            <a:pPr algn="ctr"/>
            <a:r>
              <a:rPr lang="ru-RU" sz="600" dirty="0">
                <a:solidFill>
                  <a:schemeClr val="bg1"/>
                </a:solidFill>
              </a:rPr>
              <a:t>иностранной валюты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1773931" y="2284672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BebasNeueRegular"/>
              </a:rPr>
              <a:t>USD 882 MM</a:t>
            </a:r>
            <a:endParaRPr lang="ru-RU" sz="800" b="1" dirty="0"/>
          </a:p>
        </p:txBody>
      </p:sp>
      <p:sp>
        <p:nvSpPr>
          <p:cNvPr id="451" name="Rectangle 450"/>
          <p:cNvSpPr/>
          <p:nvPr/>
        </p:nvSpPr>
        <p:spPr>
          <a:xfrm>
            <a:off x="1851580" y="2662616"/>
            <a:ext cx="9605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НДС импорт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1887646" y="2837274"/>
            <a:ext cx="8883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  <a:latin typeface="BebasNeueRegular"/>
              </a:rPr>
              <a:t>USD 1.265 MM</a:t>
            </a:r>
            <a:endParaRPr lang="ru-RU" sz="800" b="1" dirty="0"/>
          </a:p>
        </p:txBody>
      </p:sp>
      <p:sp>
        <p:nvSpPr>
          <p:cNvPr id="453" name="Rectangle 452"/>
          <p:cNvSpPr/>
          <p:nvPr/>
        </p:nvSpPr>
        <p:spPr>
          <a:xfrm>
            <a:off x="1914784" y="3047790"/>
            <a:ext cx="455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" dirty="0">
                <a:solidFill>
                  <a:schemeClr val="bg1"/>
                </a:solidFill>
              </a:rPr>
              <a:t>Прочие </a:t>
            </a:r>
          </a:p>
          <a:p>
            <a:r>
              <a:rPr lang="ru-RU" sz="400" dirty="0">
                <a:solidFill>
                  <a:schemeClr val="bg1"/>
                </a:solidFill>
              </a:rPr>
              <a:t>косвенные 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2267817" y="324015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" b="1" dirty="0">
                <a:solidFill>
                  <a:schemeClr val="bg1"/>
                </a:solidFill>
              </a:rPr>
              <a:t>Внутренние </a:t>
            </a:r>
            <a:endParaRPr lang="es-EC" sz="500" b="1" dirty="0">
              <a:solidFill>
                <a:schemeClr val="bg1"/>
              </a:solidFill>
            </a:endParaRPr>
          </a:p>
          <a:p>
            <a:r>
              <a:rPr lang="ru-RU" sz="500" b="1" dirty="0">
                <a:solidFill>
                  <a:schemeClr val="bg1"/>
                </a:solidFill>
              </a:rPr>
              <a:t>операции ICE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2284451" y="3401732"/>
            <a:ext cx="567784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1" dirty="0">
                <a:solidFill>
                  <a:srgbClr val="FFFFFF"/>
                </a:solidFill>
                <a:latin typeface="BebasNeueRegular"/>
              </a:rPr>
              <a:t>USD 522 MM</a:t>
            </a:r>
            <a:endParaRPr lang="ru-RU" sz="1050" b="1" dirty="0"/>
          </a:p>
        </p:txBody>
      </p:sp>
      <p:sp>
        <p:nvSpPr>
          <p:cNvPr id="456" name="Rectangle 455"/>
          <p:cNvSpPr/>
          <p:nvPr/>
        </p:nvSpPr>
        <p:spPr>
          <a:xfrm>
            <a:off x="5177481" y="3456869"/>
            <a:ext cx="4572000" cy="407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/>
              <a:t>Эволюция общей эффективности налогов</a:t>
            </a:r>
          </a:p>
          <a:p>
            <a:r>
              <a:rPr lang="ru-RU" sz="900" dirty="0"/>
              <a:t>Январь-ноябрь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6963130" y="1274865"/>
            <a:ext cx="2471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НДС Внутренние операции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Подоходный налог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НДС импорт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Налог на отток валюты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Внутренние операции ICE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Прочие прямые налоги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Прочие косвенные налоги</a:t>
            </a:r>
            <a:endParaRPr lang="es-EC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Общий эффективный сбор SRI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17651" y="4928377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842"/>
          <a:stretch/>
        </p:blipFill>
        <p:spPr>
          <a:xfrm>
            <a:off x="224381" y="1116226"/>
            <a:ext cx="3154336" cy="33393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6412" y="98019"/>
            <a:ext cx="676561" cy="64423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9902"/>
          <a:stretch/>
        </p:blipFill>
        <p:spPr>
          <a:xfrm>
            <a:off x="4610924" y="962323"/>
            <a:ext cx="3712193" cy="3464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8096" y="6619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Международный сектор</a:t>
            </a:r>
          </a:p>
          <a:p>
            <a:pPr algn="ctr"/>
            <a:r>
              <a:rPr lang="ru-RU" sz="2000" dirty="0">
                <a:latin typeface="+mn-lt"/>
              </a:rPr>
              <a:t>Июль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159" y="3169403"/>
            <a:ext cx="650929" cy="57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20579" y="8059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ФОНДОВЫЙ РЫНОК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7926" y="808449"/>
            <a:ext cx="2278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ПРОЦЕНТНЫЕ СТАВКИ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7926" y="326493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/>
              <a:t>СТАВКА </a:t>
            </a:r>
            <a:endParaRPr lang="es-EC" sz="900" b="1" dirty="0"/>
          </a:p>
          <a:p>
            <a:r>
              <a:rPr lang="ru-RU" sz="900" b="1" dirty="0"/>
              <a:t>ФЕДЕРАЦИИ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882" y="3792260"/>
            <a:ext cx="338554" cy="5796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июль</a:t>
            </a:r>
            <a:r>
              <a:rPr lang="es-EC" sz="1000" dirty="0">
                <a:solidFill>
                  <a:schemeClr val="bg1"/>
                </a:solidFill>
              </a:rPr>
              <a:t> 1</a:t>
            </a:r>
            <a:r>
              <a:rPr lang="ru-RU" sz="1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8791" y="3792254"/>
            <a:ext cx="338554" cy="5796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июль</a:t>
            </a:r>
            <a:r>
              <a:rPr lang="es-EC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33919" y="3792254"/>
            <a:ext cx="338554" cy="5796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июль</a:t>
            </a:r>
            <a:r>
              <a:rPr lang="es-EC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6206" y="3792254"/>
            <a:ext cx="338554" cy="5796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июль</a:t>
            </a:r>
            <a:r>
              <a:rPr lang="es-EC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78890" y="3756988"/>
            <a:ext cx="338554" cy="61491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июль 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19299" y="3792254"/>
            <a:ext cx="338554" cy="5796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июль</a:t>
            </a:r>
            <a:r>
              <a:rPr lang="es-EC" sz="1000" dirty="0">
                <a:solidFill>
                  <a:schemeClr val="bg1"/>
                </a:solidFill>
              </a:rPr>
              <a:t> 2</a:t>
            </a:r>
            <a:r>
              <a:rPr lang="ru-RU" sz="1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7989" y="4675671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</a:t>
            </a:r>
          </a:p>
        </p:txBody>
      </p:sp>
    </p:spTree>
    <p:extLst>
      <p:ext uri="{BB962C8B-B14F-4D97-AF65-F5344CB8AC3E}">
        <p14:creationId xmlns:p14="http://schemas.microsoft.com/office/powerpoint/2010/main" val="247252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86560" y="3237221"/>
            <a:ext cx="154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542210" y="499858"/>
            <a:ext cx="10485035" cy="3955905"/>
            <a:chOff x="1642949" y="499858"/>
            <a:chExt cx="10685615" cy="4016234"/>
          </a:xfrm>
        </p:grpSpPr>
        <p:grpSp>
          <p:nvGrpSpPr>
            <p:cNvPr id="12" name="Group 11"/>
            <p:cNvGrpSpPr/>
            <p:nvPr/>
          </p:nvGrpSpPr>
          <p:grpSpPr>
            <a:xfrm>
              <a:off x="1642949" y="499858"/>
              <a:ext cx="10685615" cy="4016234"/>
              <a:chOff x="1485304" y="602674"/>
              <a:chExt cx="9894038" cy="370887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b="2930"/>
              <a:stretch/>
            </p:blipFill>
            <p:spPr>
              <a:xfrm>
                <a:off x="1485304" y="602674"/>
                <a:ext cx="6795815" cy="370887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597212" y="884296"/>
                <a:ext cx="4572000" cy="6348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dirty="0"/>
                  <a:t>Инфляция</a:t>
                </a:r>
              </a:p>
              <a:p>
                <a:r>
                  <a:rPr lang="ru-RU" dirty="0"/>
                  <a:t>Июль 2022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676192" y="730407"/>
                <a:ext cx="16049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/>
                  <a:t>Изменение ИПЦ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920298" y="1107434"/>
                <a:ext cx="87556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dirty="0">
                    <a:solidFill>
                      <a:schemeClr val="bg1"/>
                    </a:solidFill>
                  </a:rPr>
                  <a:t>ежемесячно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07342" y="1092635"/>
                <a:ext cx="4572000" cy="3318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900" dirty="0">
                    <a:solidFill>
                      <a:schemeClr val="bg1"/>
                    </a:solidFill>
                  </a:rPr>
                  <a:t>Ежегодно     </a:t>
                </a:r>
                <a:r>
                  <a:rPr lang="ru-RU" sz="800" dirty="0">
                    <a:solidFill>
                      <a:schemeClr val="bg1"/>
                    </a:solidFill>
                  </a:rPr>
                  <a:t>Накопительный</a:t>
                </a:r>
              </a:p>
              <a:p>
                <a:r>
                  <a:rPr lang="ru-RU" sz="800" dirty="0">
                    <a:solidFill>
                      <a:schemeClr val="bg1"/>
                    </a:solidFill>
                  </a:rPr>
                  <a:t>                                          итог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14114" y="2715451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11911" y="2715451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708" y="2715451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61749" y="2715451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04753" y="2711214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02550" y="27147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14113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219279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13536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07793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02050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13341" y="3695126"/>
                <a:ext cx="496452" cy="173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00" dirty="0">
                    <a:solidFill>
                      <a:schemeClr val="bg1"/>
                    </a:solidFill>
                  </a:rPr>
                  <a:t>ежегодно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227" y="2026903"/>
                <a:ext cx="6129069" cy="25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/>
                  <a:t>Годовое изменение по категориям потребления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927870" y="2362883"/>
              <a:ext cx="1543773" cy="515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/>
                <a:t>Продукты питания </a:t>
              </a:r>
              <a:endParaRPr lang="es-EC" sz="900" dirty="0"/>
            </a:p>
            <a:p>
              <a:r>
                <a:rPr lang="ru-RU" sz="900" dirty="0"/>
                <a:t>и Напитки</a:t>
              </a:r>
              <a:r>
                <a:rPr lang="es-EC" sz="900" dirty="0"/>
                <a:t> </a:t>
              </a:r>
              <a:r>
                <a:rPr lang="ru-RU" sz="900" dirty="0"/>
                <a:t>Безалкогольные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3726" y="2463000"/>
              <a:ext cx="12569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/>
                <a:t>Алкогольные напитки и</a:t>
              </a:r>
              <a:r>
                <a:rPr lang="es-EC" sz="900" dirty="0"/>
                <a:t> </a:t>
              </a:r>
              <a:r>
                <a:rPr lang="ru-RU" sz="900" dirty="0"/>
                <a:t>табак *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49055" y="2463000"/>
              <a:ext cx="7295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/>
                <a:t>Одежда</a:t>
              </a:r>
            </a:p>
            <a:p>
              <a:pPr lvl="0"/>
              <a:r>
                <a:rPr lang="ru-RU" sz="900" dirty="0"/>
                <a:t>и обувь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87877" y="2365927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900" dirty="0"/>
                <a:t>Жилье, вода,</a:t>
              </a:r>
            </a:p>
            <a:p>
              <a:pPr lvl="0"/>
              <a:r>
                <a:rPr lang="ru-RU" sz="900" dirty="0"/>
                <a:t>электричество </a:t>
              </a:r>
              <a:endParaRPr lang="es-EC" sz="900" dirty="0"/>
            </a:p>
            <a:p>
              <a:pPr lvl="0"/>
              <a:r>
                <a:rPr lang="ru-RU" sz="900" dirty="0"/>
                <a:t>и прочее *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06281" y="2337902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900" dirty="0"/>
                <a:t>Мебель и </a:t>
              </a:r>
              <a:endParaRPr lang="es-EC" sz="900" dirty="0"/>
            </a:p>
            <a:p>
              <a:pPr lvl="0"/>
              <a:r>
                <a:rPr lang="ru-RU" sz="900" dirty="0"/>
                <a:t>предметы</a:t>
              </a:r>
            </a:p>
            <a:p>
              <a:pPr lvl="0"/>
              <a:r>
                <a:rPr lang="ru-RU" sz="900" dirty="0"/>
                <a:t>для дома*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81413" y="2550465"/>
              <a:ext cx="6992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900" dirty="0"/>
                <a:t>Здоровье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98087" y="3618187"/>
              <a:ext cx="74892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900" dirty="0"/>
                <a:t>Транспорт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8477" y="3618187"/>
              <a:ext cx="5052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900" dirty="0"/>
                <a:t>Связь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91793" y="3542694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900" dirty="0"/>
                <a:t>Отдых и</a:t>
              </a:r>
            </a:p>
            <a:p>
              <a:pPr lvl="0"/>
              <a:r>
                <a:rPr lang="ru-RU" sz="900" dirty="0"/>
                <a:t>Культура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35724" y="3618187"/>
              <a:ext cx="9028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900" dirty="0"/>
                <a:t>Образование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13112" y="3542694"/>
              <a:ext cx="9284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/>
                <a:t>Рестораны </a:t>
              </a:r>
              <a:endParaRPr lang="es-EC" sz="900" dirty="0"/>
            </a:p>
            <a:p>
              <a:pPr lvl="0"/>
              <a:r>
                <a:rPr lang="ru-RU" sz="900" dirty="0"/>
                <a:t>и</a:t>
              </a:r>
              <a:r>
                <a:rPr lang="es-EC" sz="900" dirty="0"/>
                <a:t> </a:t>
              </a:r>
              <a:r>
                <a:rPr lang="ru-RU" sz="900" dirty="0"/>
                <a:t>Отели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97371" y="3541909"/>
              <a:ext cx="1319472" cy="374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900" dirty="0"/>
                <a:t>Товары и услуги</a:t>
              </a:r>
            </a:p>
            <a:p>
              <a:pPr lvl="0"/>
              <a:r>
                <a:rPr lang="ru-RU" sz="900" dirty="0"/>
                <a:t>Различные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303160" y="4629184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</a:t>
            </a:r>
          </a:p>
        </p:txBody>
      </p:sp>
    </p:spTree>
    <p:extLst>
      <p:ext uri="{BB962C8B-B14F-4D97-AF65-F5344CB8AC3E}">
        <p14:creationId xmlns:p14="http://schemas.microsoft.com/office/powerpoint/2010/main" val="255833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991" y="67183"/>
            <a:ext cx="1050290" cy="105029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 rotWithShape="1">
          <a:blip r:embed="rId5"/>
          <a:srcRect l="45437"/>
          <a:stretch/>
        </p:blipFill>
        <p:spPr bwMode="auto">
          <a:xfrm>
            <a:off x="3818587" y="2166435"/>
            <a:ext cx="2350707" cy="2279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8587" y="14090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Международная торговля</a:t>
            </a:r>
          </a:p>
          <a:p>
            <a:pPr algn="ctr"/>
            <a:r>
              <a:rPr lang="ru-RU" sz="2000" dirty="0">
                <a:latin typeface="+mn-lt"/>
              </a:rPr>
              <a:t>Январь-июль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7289" y="1045433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5590"/>
                </a:solidFill>
              </a:rPr>
              <a:t>ЭКСПОРТ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9807" y="1085351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C5590"/>
                </a:solidFill>
                <a:latin typeface="Montserrat-Light"/>
              </a:rPr>
              <a:t>16.458 USD</a:t>
            </a:r>
          </a:p>
          <a:p>
            <a:r>
              <a:rPr lang="ru-RU" sz="1200" dirty="0">
                <a:solidFill>
                  <a:srgbClr val="1C5590"/>
                </a:solidFill>
                <a:latin typeface="Montserrat-Light"/>
              </a:rPr>
              <a:t>Годовое отклонение: -10,7%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r="55708" b="7086"/>
          <a:stretch/>
        </p:blipFill>
        <p:spPr bwMode="auto">
          <a:xfrm>
            <a:off x="1131829" y="2403483"/>
            <a:ext cx="1908220" cy="211787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94856" y="1807856"/>
            <a:ext cx="205216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+mn-lt"/>
              </a:rPr>
              <a:t>Экспорт нефти</a:t>
            </a:r>
            <a:endParaRPr lang="es-EC" sz="1100" b="1" dirty="0">
              <a:latin typeface="+mn-lt"/>
            </a:endParaRPr>
          </a:p>
          <a:p>
            <a:r>
              <a:rPr lang="en-US" sz="1100" dirty="0">
                <a:solidFill>
                  <a:srgbClr val="3D3C3B"/>
                </a:solidFill>
                <a:latin typeface="+mn-lt"/>
              </a:rPr>
              <a:t>USD 4.198 MM</a:t>
            </a:r>
          </a:p>
          <a:p>
            <a:r>
              <a:rPr lang="ru-RU" sz="1100" dirty="0">
                <a:solidFill>
                  <a:srgbClr val="1C5590"/>
                </a:solidFill>
                <a:latin typeface="+mn-lt"/>
              </a:rPr>
              <a:t>Годовое отклонение:</a:t>
            </a:r>
            <a:r>
              <a:rPr lang="es-EC" sz="1100" dirty="0">
                <a:solidFill>
                  <a:srgbClr val="1C5590"/>
                </a:solidFill>
                <a:latin typeface="+mn-lt"/>
              </a:rPr>
              <a:t> </a:t>
            </a:r>
            <a:r>
              <a:rPr lang="ru-RU" sz="1100" dirty="0">
                <a:latin typeface="+mn-lt"/>
              </a:rPr>
              <a:t>-42,7%</a:t>
            </a:r>
            <a:endParaRPr lang="en-US" sz="1100" dirty="0">
              <a:solidFill>
                <a:srgbClr val="3D3C3B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5516" y="1608302"/>
            <a:ext cx="20441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+mn-lt"/>
              </a:rPr>
              <a:t>Ненефтяной экспорт</a:t>
            </a:r>
            <a:endParaRPr lang="es-EC" sz="1100" b="1" dirty="0">
              <a:latin typeface="+mn-lt"/>
            </a:endParaRPr>
          </a:p>
          <a:p>
            <a:r>
              <a:rPr lang="en-US" sz="1100" dirty="0">
                <a:latin typeface="+mn-lt"/>
              </a:rPr>
              <a:t>USD 12.260 MM</a:t>
            </a:r>
          </a:p>
          <a:p>
            <a:r>
              <a:rPr lang="ru-RU" sz="1100" dirty="0">
                <a:solidFill>
                  <a:srgbClr val="1C5590"/>
                </a:solidFill>
                <a:latin typeface="+mn-lt"/>
              </a:rPr>
              <a:t>Годовое отклонение:</a:t>
            </a:r>
            <a:r>
              <a:rPr lang="es-EC" sz="1100" dirty="0">
                <a:solidFill>
                  <a:srgbClr val="1C5590"/>
                </a:solidFill>
                <a:latin typeface="+mn-lt"/>
              </a:rPr>
              <a:t> </a:t>
            </a:r>
            <a:r>
              <a:rPr lang="ru-RU" sz="1100" dirty="0">
                <a:latin typeface="+mn-lt"/>
              </a:rPr>
              <a:t>10,5%</a:t>
            </a:r>
            <a:r>
              <a:rPr lang="es-EC" sz="1100" b="1" dirty="0">
                <a:latin typeface="+mn-lt"/>
              </a:rPr>
              <a:t> </a:t>
            </a:r>
            <a:endParaRPr lang="en-US" sz="11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7549" y="2780283"/>
            <a:ext cx="1762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Сырая</a:t>
            </a:r>
            <a:endParaRPr lang="es-EC" sz="2400" b="1" dirty="0"/>
          </a:p>
          <a:p>
            <a:pPr algn="ctr"/>
            <a:r>
              <a:rPr lang="en-US" sz="1800" dirty="0"/>
              <a:t>USD 3.748 MM</a:t>
            </a:r>
          </a:p>
          <a:p>
            <a:pPr algn="ctr"/>
            <a:r>
              <a:rPr lang="ru-RU" sz="1800" dirty="0"/>
              <a:t>-42,2%</a:t>
            </a:r>
            <a:endParaRPr lang="es-EC" sz="1800" dirty="0"/>
          </a:p>
        </p:txBody>
      </p:sp>
      <p:sp>
        <p:nvSpPr>
          <p:cNvPr id="14" name="Rectangle 13"/>
          <p:cNvSpPr/>
          <p:nvPr/>
        </p:nvSpPr>
        <p:spPr>
          <a:xfrm>
            <a:off x="951997" y="446829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3D3C3B"/>
                </a:solidFill>
                <a:latin typeface="Montserrat-Light"/>
              </a:rPr>
              <a:t>Производные</a:t>
            </a:r>
            <a:endParaRPr lang="en-US" sz="1000" b="1" dirty="0">
              <a:solidFill>
                <a:srgbClr val="3D3C3B"/>
              </a:solidFill>
              <a:latin typeface="Montserrat-Light"/>
            </a:endParaRPr>
          </a:p>
          <a:p>
            <a:r>
              <a:rPr lang="en-US" sz="1000" dirty="0">
                <a:solidFill>
                  <a:srgbClr val="3D3C3B"/>
                </a:solidFill>
                <a:latin typeface="Montserrat-Light"/>
              </a:rPr>
              <a:t>USD 450 MM; -47,2%</a:t>
            </a:r>
            <a:endParaRPr lang="ru-RU" sz="1800" dirty="0"/>
          </a:p>
        </p:txBody>
      </p:sp>
      <p:sp>
        <p:nvSpPr>
          <p:cNvPr id="15" name="Rectangle 14"/>
          <p:cNvSpPr/>
          <p:nvPr/>
        </p:nvSpPr>
        <p:spPr>
          <a:xfrm>
            <a:off x="5767844" y="2260124"/>
            <a:ext cx="1879041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" b="1" dirty="0">
                <a:solidFill>
                  <a:srgbClr val="1D5590"/>
                </a:solidFill>
              </a:rPr>
              <a:t>Прочие изделия из металла</a:t>
            </a:r>
            <a:endParaRPr lang="es-EC" sz="950" b="1" dirty="0">
              <a:solidFill>
                <a:srgbClr val="1D5590"/>
              </a:solidFill>
            </a:endParaRPr>
          </a:p>
          <a:p>
            <a:pPr algn="ctr"/>
            <a:r>
              <a:rPr lang="en-US" sz="900" dirty="0"/>
              <a:t>USD 261 MM; -8,3%</a:t>
            </a:r>
            <a:endParaRPr lang="ru-RU" sz="900" dirty="0"/>
          </a:p>
        </p:txBody>
      </p:sp>
      <p:sp>
        <p:nvSpPr>
          <p:cNvPr id="16" name="Rectangle 15"/>
          <p:cNvSpPr/>
          <p:nvPr/>
        </p:nvSpPr>
        <p:spPr>
          <a:xfrm>
            <a:off x="6090566" y="2634808"/>
            <a:ext cx="120417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" b="1" dirty="0">
                <a:solidFill>
                  <a:srgbClr val="1D5590"/>
                </a:solidFill>
              </a:rPr>
              <a:t>Тунец и рыба</a:t>
            </a:r>
            <a:endParaRPr lang="es-EC" sz="950" b="1" dirty="0">
              <a:solidFill>
                <a:srgbClr val="1D5590"/>
              </a:solidFill>
            </a:endParaRPr>
          </a:p>
          <a:p>
            <a:pPr algn="ctr"/>
            <a:r>
              <a:rPr lang="en-US" sz="900" dirty="0"/>
              <a:t>USD 272 MM; 1,2%</a:t>
            </a:r>
            <a:endParaRPr lang="ru-RU" sz="900" dirty="0"/>
          </a:p>
        </p:txBody>
      </p:sp>
      <p:sp>
        <p:nvSpPr>
          <p:cNvPr id="17" name="Rectangle 16"/>
          <p:cNvSpPr/>
          <p:nvPr/>
        </p:nvSpPr>
        <p:spPr>
          <a:xfrm>
            <a:off x="6074527" y="2977096"/>
            <a:ext cx="2483373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" b="1" dirty="0">
                <a:solidFill>
                  <a:srgbClr val="1D5590"/>
                </a:solidFill>
              </a:rPr>
              <a:t>Горнодобывающая промышленность</a:t>
            </a:r>
            <a:endParaRPr lang="es-EC" sz="950" b="1" dirty="0">
              <a:solidFill>
                <a:srgbClr val="1D5590"/>
              </a:solidFill>
            </a:endParaRPr>
          </a:p>
          <a:p>
            <a:pPr algn="ctr"/>
            <a:r>
              <a:rPr lang="en-US" sz="900" dirty="0"/>
              <a:t>USD 646 MM; 176,2%</a:t>
            </a:r>
            <a:endParaRPr lang="ru-RU" sz="900" dirty="0"/>
          </a:p>
        </p:txBody>
      </p:sp>
      <p:sp>
        <p:nvSpPr>
          <p:cNvPr id="18" name="Rectangle 17"/>
          <p:cNvSpPr/>
          <p:nvPr/>
        </p:nvSpPr>
        <p:spPr>
          <a:xfrm>
            <a:off x="6035790" y="3317042"/>
            <a:ext cx="222528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" b="1" dirty="0">
                <a:solidFill>
                  <a:srgbClr val="1D5590"/>
                </a:solidFill>
              </a:rPr>
              <a:t>Растительные экстракты и масла</a:t>
            </a:r>
            <a:endParaRPr lang="es-EC" sz="950" b="1" dirty="0">
              <a:solidFill>
                <a:srgbClr val="1D5590"/>
              </a:solidFill>
            </a:endParaRPr>
          </a:p>
          <a:p>
            <a:pPr algn="ctr"/>
            <a:r>
              <a:rPr lang="en-US" sz="900" dirty="0"/>
              <a:t>USD 127 MM; -2,3%</a:t>
            </a:r>
            <a:endParaRPr lang="ru-RU" sz="900" dirty="0"/>
          </a:p>
        </p:txBody>
      </p:sp>
      <p:sp>
        <p:nvSpPr>
          <p:cNvPr id="19" name="Rectangle 18"/>
          <p:cNvSpPr/>
          <p:nvPr/>
        </p:nvSpPr>
        <p:spPr>
          <a:xfrm>
            <a:off x="5687616" y="3617453"/>
            <a:ext cx="1332416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50" b="1" dirty="0">
                <a:solidFill>
                  <a:srgbClr val="1D5590"/>
                </a:solidFill>
              </a:rPr>
              <a:t>Древесина</a:t>
            </a:r>
            <a:endParaRPr lang="es-EC" sz="950" b="1" dirty="0">
              <a:solidFill>
                <a:srgbClr val="1D5590"/>
              </a:solidFill>
            </a:endParaRPr>
          </a:p>
          <a:p>
            <a:pPr algn="ctr"/>
            <a:r>
              <a:rPr lang="en-US" sz="900" dirty="0"/>
              <a:t>USD 464 MM; 104,1%</a:t>
            </a:r>
            <a:endParaRPr lang="ru-RU" sz="900" dirty="0"/>
          </a:p>
        </p:txBody>
      </p:sp>
      <p:sp>
        <p:nvSpPr>
          <p:cNvPr id="20" name="Rectangle 19"/>
          <p:cNvSpPr/>
          <p:nvPr/>
        </p:nvSpPr>
        <p:spPr>
          <a:xfrm>
            <a:off x="4987191" y="379594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/>
              <a:t>Другие</a:t>
            </a:r>
            <a:endParaRPr lang="es-EC" sz="1000" b="1" dirty="0"/>
          </a:p>
          <a:p>
            <a:pPr algn="ctr"/>
            <a:r>
              <a:rPr lang="en-US" sz="900" dirty="0"/>
              <a:t>USD 53 MM</a:t>
            </a:r>
          </a:p>
          <a:p>
            <a:pPr algn="ctr"/>
            <a:r>
              <a:rPr lang="ru-RU" sz="900" dirty="0"/>
              <a:t>-9,4%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47368" y="3469226"/>
            <a:ext cx="140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Бананы</a:t>
            </a:r>
            <a:endParaRPr lang="en-US" sz="1000" b="1" dirty="0"/>
          </a:p>
          <a:p>
            <a:pPr algn="ctr"/>
            <a:r>
              <a:rPr lang="en-US" sz="900" dirty="0"/>
              <a:t>USD 3.109 MM</a:t>
            </a:r>
          </a:p>
          <a:p>
            <a:pPr algn="ctr"/>
            <a:r>
              <a:rPr lang="ru-RU" sz="900" dirty="0"/>
              <a:t>15,4%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13437" y="2703339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/>
              <a:t>Консервы</a:t>
            </a:r>
            <a:endParaRPr lang="es-EC" sz="800" b="1" dirty="0"/>
          </a:p>
          <a:p>
            <a:pPr algn="ctr"/>
            <a:r>
              <a:rPr lang="en-US" sz="800" dirty="0"/>
              <a:t>USD 988 MM</a:t>
            </a:r>
          </a:p>
          <a:p>
            <a:pPr algn="ctr"/>
            <a:r>
              <a:rPr lang="ru-RU" sz="800" dirty="0"/>
              <a:t>-2,0%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26154" y="226975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/>
              <a:t>Цветы</a:t>
            </a:r>
            <a:endParaRPr lang="es-EC" sz="800" b="1" dirty="0"/>
          </a:p>
          <a:p>
            <a:pPr algn="ctr"/>
            <a:r>
              <a:rPr lang="en-US" sz="800" dirty="0"/>
              <a:t>USD 693 MM</a:t>
            </a:r>
          </a:p>
          <a:p>
            <a:pPr algn="ctr"/>
            <a:r>
              <a:rPr lang="ru-RU" sz="800" dirty="0"/>
              <a:t>-6,9%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2074" y="2200002"/>
            <a:ext cx="7232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</a:rPr>
              <a:t>Какао</a:t>
            </a:r>
            <a:endParaRPr lang="es-EC" sz="7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USD 709 MM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</a:rPr>
              <a:t>26,9%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69998" y="2850888"/>
            <a:ext cx="10583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Креветки</a:t>
            </a:r>
            <a:endParaRPr lang="es-EC" b="1" dirty="0"/>
          </a:p>
          <a:p>
            <a:pPr algn="ctr"/>
            <a:r>
              <a:rPr lang="en-US" sz="1000" dirty="0"/>
              <a:t>USD 3.169 MM</a:t>
            </a:r>
          </a:p>
          <a:p>
            <a:pPr algn="ctr"/>
            <a:r>
              <a:rPr lang="ru-RU" sz="1000" dirty="0"/>
              <a:t>-1,2%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56992" y="4893619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Эквадора.</a:t>
            </a:r>
          </a:p>
        </p:txBody>
      </p:sp>
    </p:spTree>
    <p:extLst>
      <p:ext uri="{BB962C8B-B14F-4D97-AF65-F5344CB8AC3E}">
        <p14:creationId xmlns:p14="http://schemas.microsoft.com/office/powerpoint/2010/main" val="133855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978"/>
            <a:ext cx="9144000" cy="2179218"/>
          </a:xfrm>
          <a:prstGeom prst="rect">
            <a:avLst/>
          </a:prstGeom>
        </p:spPr>
      </p:pic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6031" y="16978"/>
            <a:ext cx="725472" cy="7273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88282" y="1697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Страны риска</a:t>
            </a:r>
          </a:p>
          <a:p>
            <a:pPr algn="ctr"/>
            <a:r>
              <a:rPr lang="ru-RU" sz="2000" dirty="0">
                <a:latin typeface="+mn-lt"/>
              </a:rPr>
              <a:t>Июль 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709" y="1183855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Среднемесячный риск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479" y="3340196"/>
            <a:ext cx="8648521" cy="267765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1100" dirty="0"/>
              <a:t>Аргентина</a:t>
            </a:r>
            <a:endParaRPr lang="es-EC" sz="1100" dirty="0"/>
          </a:p>
          <a:p>
            <a:pPr algn="r">
              <a:lnSpc>
                <a:spcPct val="200000"/>
              </a:lnSpc>
            </a:pPr>
            <a:endParaRPr lang="ru-RU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Эквадор</a:t>
            </a:r>
            <a:endParaRPr lang="es-EC" sz="1100" dirty="0"/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Мексика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Латинская </a:t>
            </a: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Америка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Глобальный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Развивающиеся </a:t>
            </a:r>
            <a:endParaRPr lang="es-EC" sz="1100" dirty="0"/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Европа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Бразилия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Азия</a:t>
            </a:r>
          </a:p>
          <a:p>
            <a:pPr algn="r">
              <a:lnSpc>
                <a:spcPct val="200000"/>
              </a:lnSpc>
            </a:pPr>
            <a:endParaRPr lang="es-EC" sz="1100" dirty="0"/>
          </a:p>
          <a:p>
            <a:pPr algn="r">
              <a:lnSpc>
                <a:spcPct val="200000"/>
              </a:lnSpc>
            </a:pPr>
            <a:r>
              <a:rPr lang="ru-RU" sz="1100" dirty="0"/>
              <a:t>Колумбия</a:t>
            </a:r>
          </a:p>
          <a:p>
            <a:pPr algn="r">
              <a:lnSpc>
                <a:spcPct val="200000"/>
              </a:lnSpc>
            </a:pPr>
            <a:r>
              <a:rPr lang="es-EC" sz="1100" dirty="0"/>
              <a:t> </a:t>
            </a:r>
          </a:p>
          <a:p>
            <a:pPr algn="r">
              <a:lnSpc>
                <a:spcPct val="200000"/>
              </a:lnSpc>
            </a:pPr>
            <a:r>
              <a:rPr lang="es-EC" sz="1100" dirty="0"/>
              <a:t> </a:t>
            </a:r>
          </a:p>
          <a:p>
            <a:pPr algn="r">
              <a:lnSpc>
                <a:spcPct val="200000"/>
              </a:lnSpc>
            </a:pPr>
            <a:r>
              <a:rPr lang="ru-RU" sz="1100" dirty="0"/>
              <a:t>Чили</a:t>
            </a:r>
          </a:p>
          <a:p>
            <a:pPr algn="r">
              <a:lnSpc>
                <a:spcPct val="200000"/>
              </a:lnSpc>
            </a:pPr>
            <a:r>
              <a:rPr lang="es-EC" sz="1100" dirty="0"/>
              <a:t>     </a:t>
            </a:r>
          </a:p>
          <a:p>
            <a:pPr algn="r">
              <a:lnSpc>
                <a:spcPct val="200000"/>
              </a:lnSpc>
            </a:pPr>
            <a:r>
              <a:rPr lang="ru-RU" sz="1100" dirty="0"/>
              <a:t>Перу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9720" y="4679024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</a:t>
            </a:r>
          </a:p>
        </p:txBody>
      </p:sp>
    </p:spTree>
    <p:extLst>
      <p:ext uri="{BB962C8B-B14F-4D97-AF65-F5344CB8AC3E}">
        <p14:creationId xmlns:p14="http://schemas.microsoft.com/office/powerpoint/2010/main" val="100876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4"/>
          <p:cNvGrpSpPr/>
          <p:nvPr/>
        </p:nvGrpSpPr>
        <p:grpSpPr>
          <a:xfrm>
            <a:off x="940556" y="8147"/>
            <a:ext cx="5993184" cy="5090766"/>
            <a:chOff x="936722" y="-61566"/>
            <a:chExt cx="5993184" cy="5090766"/>
          </a:xfrm>
        </p:grpSpPr>
        <p:pic>
          <p:nvPicPr>
            <p:cNvPr id="5" name="Picture 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464" y="-61566"/>
              <a:ext cx="4740442" cy="493183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3056022" y="1911399"/>
              <a:ext cx="1708483" cy="3117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30986" r="51453" b="20348"/>
            <a:stretch/>
          </p:blipFill>
          <p:spPr bwMode="auto">
            <a:xfrm>
              <a:off x="936722" y="1409910"/>
              <a:ext cx="2301310" cy="2935114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440168" y="2040090"/>
            <a:ext cx="27112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Внутренний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2022" y="499878"/>
            <a:ext cx="143661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1D1D1B"/>
                </a:solidFill>
                <a:latin typeface="Montserrat-Light"/>
              </a:rPr>
              <a:t>Совокупный долг</a:t>
            </a:r>
            <a:endParaRPr lang="en-US" sz="1100" b="1" dirty="0">
              <a:solidFill>
                <a:srgbClr val="1D1D1B"/>
              </a:solidFill>
              <a:latin typeface="Montserrat-Light"/>
            </a:endParaRPr>
          </a:p>
          <a:p>
            <a:pPr algn="ctr"/>
            <a:r>
              <a:rPr lang="en-US" sz="900" dirty="0">
                <a:solidFill>
                  <a:srgbClr val="1D1D1B"/>
                </a:solidFill>
                <a:latin typeface="Montserrat-Light"/>
              </a:rPr>
              <a:t>USD 59.923 MM</a:t>
            </a:r>
          </a:p>
          <a:p>
            <a:pPr algn="ctr"/>
            <a:endParaRPr lang="es-EC" sz="1100" b="1" dirty="0">
              <a:solidFill>
                <a:srgbClr val="1D1D1B"/>
              </a:solidFill>
              <a:latin typeface="Montserrat-Light"/>
            </a:endParaRPr>
          </a:p>
          <a:p>
            <a:pPr algn="ctr"/>
            <a:r>
              <a:rPr lang="ru-RU" sz="1100" b="1" dirty="0">
                <a:solidFill>
                  <a:srgbClr val="1D1D1B"/>
                </a:solidFill>
                <a:latin typeface="Montserrat-Light"/>
              </a:rPr>
              <a:t>Долг / ВВП</a:t>
            </a:r>
            <a:endParaRPr lang="en-US" sz="1100" b="1" dirty="0">
              <a:solidFill>
                <a:srgbClr val="1D1D1B"/>
              </a:solidFill>
              <a:latin typeface="Montserrat-Light"/>
            </a:endParaRPr>
          </a:p>
          <a:p>
            <a:pPr algn="ctr"/>
            <a:r>
              <a:rPr lang="ru-RU" sz="900" dirty="0"/>
              <a:t>62,0%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6022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+mn-lt"/>
              </a:rPr>
              <a:t>Долг </a:t>
            </a:r>
            <a:endParaRPr lang="es-EC" b="1" dirty="0">
              <a:latin typeface="+mn-lt"/>
            </a:endParaRPr>
          </a:p>
          <a:p>
            <a:r>
              <a:rPr lang="ru-RU" b="1" dirty="0">
                <a:latin typeface="+mn-lt"/>
              </a:rPr>
              <a:t>государственного </a:t>
            </a:r>
            <a:endParaRPr lang="es-EC" b="1" dirty="0">
              <a:latin typeface="+mn-lt"/>
            </a:endParaRPr>
          </a:p>
          <a:p>
            <a:r>
              <a:rPr lang="ru-RU" b="1" dirty="0">
                <a:latin typeface="+mn-lt"/>
              </a:rPr>
              <a:t>сектора</a:t>
            </a:r>
          </a:p>
          <a:p>
            <a:r>
              <a:rPr lang="ru-RU" dirty="0">
                <a:latin typeface="+mn-lt"/>
              </a:rPr>
              <a:t>Июль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5744" y="2334974"/>
            <a:ext cx="5174504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Облигации, выпущенные на национальном рынке </a:t>
            </a:r>
            <a:endParaRPr lang="es-EC" sz="1100" dirty="0"/>
          </a:p>
          <a:p>
            <a:r>
              <a:rPr lang="ru-RU" sz="1100" dirty="0"/>
              <a:t>с </a:t>
            </a:r>
            <a:r>
              <a:rPr lang="es-EC" sz="1100" dirty="0"/>
              <a:t> </a:t>
            </a:r>
            <a:r>
              <a:rPr lang="ru-RU" sz="1100" dirty="0"/>
              <a:t>участием частных владельцев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1.032 MM</a:t>
            </a:r>
            <a:endParaRPr lang="es-EC" sz="1000" dirty="0">
              <a:solidFill>
                <a:srgbClr val="1D5590"/>
              </a:solidFill>
            </a:endParaRPr>
          </a:p>
          <a:p>
            <a:endParaRPr lang="ru-RU" sz="1100" dirty="0"/>
          </a:p>
          <a:p>
            <a:r>
              <a:rPr lang="ru-RU" sz="1100" dirty="0"/>
              <a:t>Облигации, выпущенные на национальном рынке </a:t>
            </a:r>
            <a:endParaRPr lang="es-EC" sz="1100" dirty="0"/>
          </a:p>
          <a:p>
            <a:r>
              <a:rPr lang="ru-RU" sz="1100" dirty="0"/>
              <a:t>публичными держателями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12.984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Банк развития Эквадора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1.459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Центральный Банк Эквадора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500 MM</a:t>
            </a:r>
            <a:endParaRPr lang="ru-RU" sz="1000" dirty="0">
              <a:solidFill>
                <a:srgbClr val="1D5590"/>
              </a:solidFill>
            </a:endParaRPr>
          </a:p>
          <a:p>
            <a:r>
              <a:rPr lang="ru-RU" sz="1100" dirty="0"/>
              <a:t>Неоплаченные обязательства,</a:t>
            </a:r>
            <a:r>
              <a:rPr lang="es-EC" sz="1100" dirty="0"/>
              <a:t> </a:t>
            </a:r>
            <a:r>
              <a:rPr lang="ru-RU" sz="1100" dirty="0"/>
              <a:t>зарегистрированные </a:t>
            </a:r>
            <a:r>
              <a:rPr lang="es-EC" sz="1100" dirty="0"/>
              <a:t> </a:t>
            </a:r>
          </a:p>
          <a:p>
            <a:r>
              <a:rPr lang="ru-RU" sz="1100" dirty="0"/>
              <a:t>в закрытых бюджетах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1.086 MM</a:t>
            </a:r>
            <a:endParaRPr lang="es-EC" sz="1000" dirty="0">
              <a:solidFill>
                <a:srgbClr val="1D5590"/>
              </a:solidFill>
            </a:endParaRPr>
          </a:p>
          <a:p>
            <a:endParaRPr lang="es-EC" sz="1100" dirty="0"/>
          </a:p>
          <a:p>
            <a:r>
              <a:rPr lang="ru-RU" sz="1100" dirty="0"/>
              <a:t>Социальная защита</a:t>
            </a:r>
            <a:r>
              <a:rPr lang="es-EC" sz="1100" dirty="0"/>
              <a:t> </a:t>
            </a:r>
            <a:r>
              <a:rPr lang="en-US" sz="1000" dirty="0">
                <a:solidFill>
                  <a:srgbClr val="1D5590"/>
                </a:solidFill>
              </a:rPr>
              <a:t>USD 508 MM</a:t>
            </a:r>
            <a:endParaRPr lang="ru-RU" sz="1000" dirty="0">
              <a:solidFill>
                <a:srgbClr val="1D559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214" y="4373164"/>
            <a:ext cx="1315572" cy="7250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31394" y="4544915"/>
            <a:ext cx="663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B-</a:t>
            </a:r>
          </a:p>
          <a:p>
            <a:r>
              <a:rPr lang="en-US" sz="1000" dirty="0">
                <a:solidFill>
                  <a:srgbClr val="FF0000"/>
                </a:solidFill>
              </a:rPr>
              <a:t>CAA3</a:t>
            </a:r>
          </a:p>
          <a:p>
            <a:r>
              <a:rPr lang="en-US" sz="1000" dirty="0">
                <a:solidFill>
                  <a:srgbClr val="FF0000"/>
                </a:solidFill>
              </a:rPr>
              <a:t>B-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0181" y="4360348"/>
            <a:ext cx="118654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Рейтинг долга</a:t>
            </a:r>
            <a:endParaRPr lang="es-EC" sz="1100" b="1" dirty="0"/>
          </a:p>
          <a:p>
            <a:r>
              <a:rPr lang="en-US" sz="1000" dirty="0"/>
              <a:t>Fitch</a:t>
            </a:r>
          </a:p>
          <a:p>
            <a:r>
              <a:rPr lang="en-US" sz="1000" dirty="0"/>
              <a:t>Moody’s</a:t>
            </a:r>
          </a:p>
          <a:p>
            <a:r>
              <a:rPr lang="en-US" sz="1000" dirty="0"/>
              <a:t>S&amp;P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6776" y="1981965"/>
            <a:ext cx="2037634" cy="265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452" y="1886038"/>
            <a:ext cx="2418249" cy="26418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44615" y="20400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Банки  </a:t>
            </a:r>
            <a:r>
              <a:rPr lang="en-US" sz="1000" dirty="0">
                <a:solidFill>
                  <a:srgbClr val="1D5590"/>
                </a:solidFill>
              </a:rPr>
              <a:t>USD 1.473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Правительства </a:t>
            </a:r>
            <a:r>
              <a:rPr lang="en-US" sz="1000" dirty="0">
                <a:solidFill>
                  <a:srgbClr val="1D5590"/>
                </a:solidFill>
              </a:rPr>
              <a:t>USD 5.903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Международные организации </a:t>
            </a:r>
            <a:r>
              <a:rPr lang="en-US" sz="1000" dirty="0">
                <a:solidFill>
                  <a:srgbClr val="1D5590"/>
                </a:solidFill>
              </a:rPr>
              <a:t>USD 15.881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Провайдеры </a:t>
            </a:r>
            <a:r>
              <a:rPr lang="en-US" sz="1000" dirty="0">
                <a:solidFill>
                  <a:srgbClr val="1D5590"/>
                </a:solidFill>
              </a:rPr>
              <a:t>USD -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Облигации, выпущенные на международных рынках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rgbClr val="1D5590"/>
                </a:solidFill>
              </a:rPr>
              <a:t>USD 17.910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Обязательства по нематериальным договорным правам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rgbClr val="1D5590"/>
                </a:solidFill>
              </a:rPr>
              <a:t>USD 564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Предварительные продажи нефти </a:t>
            </a:r>
            <a:r>
              <a:rPr lang="en-US" sz="1000" dirty="0">
                <a:solidFill>
                  <a:srgbClr val="1D5590"/>
                </a:solidFill>
              </a:rPr>
              <a:t>USD 29 MM</a:t>
            </a:r>
            <a:endParaRPr lang="ru-RU" sz="1000" dirty="0">
              <a:solidFill>
                <a:srgbClr val="1D559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Специальные права заимствования – SDR </a:t>
            </a:r>
            <a:r>
              <a:rPr lang="en-US" sz="1000" dirty="0">
                <a:solidFill>
                  <a:srgbClr val="1D5590"/>
                </a:solidFill>
              </a:rPr>
              <a:t>USD 592 MM</a:t>
            </a:r>
            <a:endParaRPr lang="ru-RU" sz="1000" dirty="0">
              <a:solidFill>
                <a:srgbClr val="1D55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2046" y="1878991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Внешний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4418" y="4669911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</a:t>
            </a:r>
          </a:p>
        </p:txBody>
      </p:sp>
    </p:spTree>
    <p:extLst>
      <p:ext uri="{BB962C8B-B14F-4D97-AF65-F5344CB8AC3E}">
        <p14:creationId xmlns:p14="http://schemas.microsoft.com/office/powerpoint/2010/main" val="361511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ШЭМ УрФУ (@gsemurfu) | Twi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25815"/>
          <a:stretch/>
        </p:blipFill>
        <p:spPr bwMode="auto">
          <a:xfrm>
            <a:off x="358923" y="138540"/>
            <a:ext cx="16856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Уральский федеральный университет | УрФУ | ВКонтакт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2"/>
          <a:stretch/>
        </p:blipFill>
        <p:spPr bwMode="auto">
          <a:xfrm>
            <a:off x="8627" y="2996040"/>
            <a:ext cx="9135373" cy="21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593542" y="1570426"/>
            <a:ext cx="43152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  <p:grpSp>
        <p:nvGrpSpPr>
          <p:cNvPr id="8" name="Google Shape;505;p34"/>
          <p:cNvGrpSpPr/>
          <p:nvPr/>
        </p:nvGrpSpPr>
        <p:grpSpPr>
          <a:xfrm>
            <a:off x="7457801" y="1125572"/>
            <a:ext cx="761338" cy="883436"/>
            <a:chOff x="5972700" y="2330200"/>
            <a:chExt cx="411625" cy="387275"/>
          </a:xfrm>
        </p:grpSpPr>
        <p:sp>
          <p:nvSpPr>
            <p:cNvPr id="9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89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21076" y="1329160"/>
            <a:ext cx="3120739" cy="763552"/>
            <a:chOff x="5624945" y="2422266"/>
            <a:chExt cx="3120739" cy="763552"/>
          </a:xfrm>
        </p:grpSpPr>
        <p:pic>
          <p:nvPicPr>
            <p:cNvPr id="29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5" t="28435" r="54310" b="43337"/>
            <a:stretch/>
          </p:blipFill>
          <p:spPr bwMode="auto">
            <a:xfrm>
              <a:off x="5624945" y="2422266"/>
              <a:ext cx="1025238" cy="763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52771" y="2569796"/>
              <a:ext cx="219291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Совет по денежно-кредитной и финансовой </a:t>
              </a:r>
              <a:endParaRPr lang="es-EC" sz="1050" dirty="0">
                <a:solidFill>
                  <a:srgbClr val="002060"/>
                </a:solidFill>
                <a:latin typeface="Bahnschrift Light Condensed" panose="020B0502040204020203" pitchFamily="34" charset="0"/>
              </a:endParaRPr>
            </a:p>
            <a:p>
              <a:r>
                <a:rPr lang="ru-RU" sz="10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политике и регулированию</a:t>
              </a:r>
            </a:p>
          </p:txBody>
        </p:sp>
      </p:grpSp>
      <p:sp>
        <p:nvSpPr>
          <p:cNvPr id="25" name="Google Shape;189;p12"/>
          <p:cNvSpPr txBox="1">
            <a:spLocks noGrp="1"/>
          </p:cNvSpPr>
          <p:nvPr>
            <p:ph type="title"/>
          </p:nvPr>
        </p:nvSpPr>
        <p:spPr>
          <a:xfrm>
            <a:off x="991008" y="37720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ФИНАНСОВАЯ СИСТЕМА ЭКВАДОР</a:t>
            </a:r>
            <a:r>
              <a:rPr lang="es-EC" sz="2400" dirty="0"/>
              <a:t>A</a:t>
            </a:r>
            <a:endParaRPr sz="2400" dirty="0"/>
          </a:p>
        </p:txBody>
      </p:sp>
      <p:sp>
        <p:nvSpPr>
          <p:cNvPr id="5" name="Rectangle 4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991008" y="3652239"/>
            <a:ext cx="2852340" cy="1301886"/>
            <a:chOff x="1172074" y="3637592"/>
            <a:chExt cx="2448134" cy="1083720"/>
          </a:xfrm>
        </p:grpSpPr>
        <p:grpSp>
          <p:nvGrpSpPr>
            <p:cNvPr id="7" name="Group 6"/>
            <p:cNvGrpSpPr/>
            <p:nvPr/>
          </p:nvGrpSpPr>
          <p:grpSpPr>
            <a:xfrm>
              <a:off x="1172074" y="3637592"/>
              <a:ext cx="2448134" cy="1083720"/>
              <a:chOff x="326218" y="3670813"/>
              <a:chExt cx="2448134" cy="1083720"/>
            </a:xfrm>
          </p:grpSpPr>
          <p:pic>
            <p:nvPicPr>
              <p:cNvPr id="39" name="Picture 6" descr="Contáctenos – Superintendencia de Banco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218" y="3719522"/>
                <a:ext cx="1256900" cy="841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Bienvenidos a la Superintendencia de Economía Popular y Solidaria - SEPS -  SEPS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932"/>
              <a:stretch/>
            </p:blipFill>
            <p:spPr bwMode="auto">
              <a:xfrm>
                <a:off x="1795480" y="3719522"/>
                <a:ext cx="866314" cy="560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 flipH="1">
                <a:off x="1530222" y="3670813"/>
                <a:ext cx="45719" cy="1083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Picture 6" descr="Bienvenidos a la Superintendencia de Economía Popular y Solidaria - SEPS -  SEPS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50"/>
              <a:stretch/>
            </p:blipFill>
            <p:spPr bwMode="auto">
              <a:xfrm>
                <a:off x="1682923" y="4140037"/>
                <a:ext cx="1091429" cy="462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694801" y="4497810"/>
              <a:ext cx="158552" cy="179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4573" y="4497810"/>
              <a:ext cx="158552" cy="179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8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53916" y="1891934"/>
            <a:ext cx="2712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Выполняя часть исполнительной функции, отвечает за формулирование государственной политики, а также осуществляет регулирование и надзор денежно-кредитной и валютной деятельности, регулирует страховую сферу и рынок ценных бумаг.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4808" y="3769996"/>
            <a:ext cx="27986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 защищает государственные ресурсы, инвестированные в частные финансовые организации, от возможного риска неплатежеспособности и ликвидации учреждения.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Google Shape;513;p35"/>
          <p:cNvSpPr txBox="1">
            <a:spLocks noGrp="1"/>
          </p:cNvSpPr>
          <p:nvPr>
            <p:ph type="body" idx="1"/>
          </p:nvPr>
        </p:nvSpPr>
        <p:spPr>
          <a:xfrm>
            <a:off x="411985" y="1278332"/>
            <a:ext cx="4845178" cy="23956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учреждения контролируют и регулируют финансовую систему?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и частный финансовый сектор контролируется Управлением банков, в то время как народный финансовый сектор контролируется Управлением народной экономики</a:t>
            </a:r>
            <a:r>
              <a:rPr lang="ru-RU" sz="1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Управления банков и Управления народной экономики заключается в гарантии того, что финансовые учреждения будут соблюдать действующее законодательство. Также они защищают участников финансовой системы.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86773" y="3105819"/>
            <a:ext cx="1755042" cy="546420"/>
            <a:chOff x="7720059" y="3000683"/>
            <a:chExt cx="1755042" cy="546420"/>
          </a:xfrm>
        </p:grpSpPr>
        <p:pic>
          <p:nvPicPr>
            <p:cNvPr id="57" name="Picture 2" descr="Resultado de imagen para coced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9259" r="62772" b="19049"/>
            <a:stretch/>
          </p:blipFill>
          <p:spPr bwMode="auto">
            <a:xfrm>
              <a:off x="7720059" y="3000683"/>
              <a:ext cx="522535" cy="54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159266" y="3000683"/>
              <a:ext cx="131583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Корпорация</a:t>
              </a:r>
            </a:p>
            <a:p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Страхование</a:t>
              </a:r>
            </a:p>
            <a:p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Депозитов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954937579"/>
              </p:ext>
            </p:extLst>
          </p:nvPr>
        </p:nvGraphicFramePr>
        <p:xfrm>
          <a:off x="369121" y="252735"/>
          <a:ext cx="8324926" cy="111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Resultado de imagen para bandera ecuador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95" y="0"/>
            <a:ext cx="899905" cy="8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9392" y="1357059"/>
            <a:ext cx="9341500" cy="3059016"/>
            <a:chOff x="-82116" y="1702948"/>
            <a:chExt cx="9341500" cy="3059016"/>
          </a:xfrm>
        </p:grpSpPr>
        <p:graphicFrame>
          <p:nvGraphicFramePr>
            <p:cNvPr id="19" name="Diagrama 18"/>
            <p:cNvGraphicFramePr/>
            <p:nvPr>
              <p:extLst>
                <p:ext uri="{D42A27DB-BD31-4B8C-83A1-F6EECF244321}">
                  <p14:modId xmlns:p14="http://schemas.microsoft.com/office/powerpoint/2010/main" val="4225758140"/>
                </p:ext>
              </p:extLst>
            </p:nvPr>
          </p:nvGraphicFramePr>
          <p:xfrm>
            <a:off x="-82116" y="1991392"/>
            <a:ext cx="3494198" cy="25612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cxnSp>
          <p:nvCxnSpPr>
            <p:cNvPr id="40" name="Conector recto de flecha 39"/>
            <p:cNvCxnSpPr/>
            <p:nvPr/>
          </p:nvCxnSpPr>
          <p:spPr>
            <a:xfrm>
              <a:off x="201633" y="2166468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>
              <a:off x="219263" y="2621439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>
              <a:off x="204758" y="3049312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>
              <a:off x="201633" y="3482125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201633" y="3900744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201633" y="4324493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Diagrama 46"/>
            <p:cNvGraphicFramePr/>
            <p:nvPr>
              <p:extLst>
                <p:ext uri="{D42A27DB-BD31-4B8C-83A1-F6EECF244321}">
                  <p14:modId xmlns:p14="http://schemas.microsoft.com/office/powerpoint/2010/main" val="895647647"/>
                </p:ext>
              </p:extLst>
            </p:nvPr>
          </p:nvGraphicFramePr>
          <p:xfrm>
            <a:off x="3196375" y="2010706"/>
            <a:ext cx="3164176" cy="23569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cxnSp>
          <p:nvCxnSpPr>
            <p:cNvPr id="49" name="Conector recto de flecha 48"/>
            <p:cNvCxnSpPr/>
            <p:nvPr/>
          </p:nvCxnSpPr>
          <p:spPr>
            <a:xfrm>
              <a:off x="3429854" y="2166467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>
              <a:off x="3426550" y="2569620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>
              <a:off x="3407386" y="2972021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Diagrama 64"/>
            <p:cNvGraphicFramePr/>
            <p:nvPr>
              <p:extLst>
                <p:ext uri="{D42A27DB-BD31-4B8C-83A1-F6EECF244321}">
                  <p14:modId xmlns:p14="http://schemas.microsoft.com/office/powerpoint/2010/main" val="932331161"/>
                </p:ext>
              </p:extLst>
            </p:nvPr>
          </p:nvGraphicFramePr>
          <p:xfrm>
            <a:off x="6264650" y="2326241"/>
            <a:ext cx="2994734" cy="1172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cxnSp>
          <p:nvCxnSpPr>
            <p:cNvPr id="66" name="Conector angular 65"/>
            <p:cNvCxnSpPr/>
            <p:nvPr/>
          </p:nvCxnSpPr>
          <p:spPr>
            <a:xfrm rot="5400000">
              <a:off x="5954058" y="2009617"/>
              <a:ext cx="1981739" cy="1368402"/>
            </a:xfrm>
            <a:prstGeom prst="bentConnector3">
              <a:avLst>
                <a:gd name="adj1" fmla="val 808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ángulo redondeado 76"/>
            <p:cNvSpPr/>
            <p:nvPr/>
          </p:nvSpPr>
          <p:spPr>
            <a:xfrm>
              <a:off x="6460372" y="1980122"/>
              <a:ext cx="2337515" cy="2704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ФИНАНСОВЫЙ СЕКТОР</a:t>
              </a:r>
              <a:endParaRPr lang="es-EC" sz="9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ángulo redondeado 77"/>
            <p:cNvSpPr/>
            <p:nvPr/>
          </p:nvSpPr>
          <p:spPr>
            <a:xfrm>
              <a:off x="6460372" y="3538470"/>
              <a:ext cx="2337515" cy="2704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НЕФИНАНСОВЫЙ СЕКТОР</a:t>
              </a:r>
              <a:endParaRPr lang="es-EC" sz="9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9" name="Diagrama 78"/>
            <p:cNvGraphicFramePr/>
            <p:nvPr>
              <p:extLst>
                <p:ext uri="{D42A27DB-BD31-4B8C-83A1-F6EECF244321}">
                  <p14:modId xmlns:p14="http://schemas.microsoft.com/office/powerpoint/2010/main" val="1076913274"/>
                </p:ext>
              </p:extLst>
            </p:nvPr>
          </p:nvGraphicFramePr>
          <p:xfrm>
            <a:off x="6260728" y="3887810"/>
            <a:ext cx="2994734" cy="8741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cxnSp>
          <p:nvCxnSpPr>
            <p:cNvPr id="84" name="Conector recto de flecha 83"/>
            <p:cNvCxnSpPr>
              <a:cxnSpLocks/>
              <a:endCxn id="77" idx="1"/>
            </p:cNvCxnSpPr>
            <p:nvPr/>
          </p:nvCxnSpPr>
          <p:spPr>
            <a:xfrm>
              <a:off x="6260729" y="2115350"/>
              <a:ext cx="19964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/>
            <p:cNvCxnSpPr/>
            <p:nvPr/>
          </p:nvCxnSpPr>
          <p:spPr>
            <a:xfrm>
              <a:off x="6260729" y="3657597"/>
              <a:ext cx="19964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de flecha 97"/>
            <p:cNvCxnSpPr/>
            <p:nvPr/>
          </p:nvCxnSpPr>
          <p:spPr>
            <a:xfrm>
              <a:off x="3411310" y="3385055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de flecha 98"/>
            <p:cNvCxnSpPr/>
            <p:nvPr/>
          </p:nvCxnSpPr>
          <p:spPr>
            <a:xfrm>
              <a:off x="3409698" y="3763674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de flecha 99"/>
            <p:cNvCxnSpPr/>
            <p:nvPr/>
          </p:nvCxnSpPr>
          <p:spPr>
            <a:xfrm>
              <a:off x="3412082" y="4181538"/>
              <a:ext cx="231820" cy="9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owchart: Manual Input 2"/>
          <p:cNvSpPr/>
          <p:nvPr/>
        </p:nvSpPr>
        <p:spPr>
          <a:xfrm>
            <a:off x="89976" y="4584074"/>
            <a:ext cx="6255327" cy="38397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Официальная валюта Эквадора – доллар США с 11 января 2000 г.</a:t>
            </a:r>
            <a:endParaRPr lang="es-EC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В Эквадоре действуют 23 частных банка и 603 сберегательных и кредитных кооператива.</a:t>
            </a:r>
          </a:p>
        </p:txBody>
      </p:sp>
      <p:grpSp>
        <p:nvGrpSpPr>
          <p:cNvPr id="37" name="Google Shape;1245;p38"/>
          <p:cNvGrpSpPr/>
          <p:nvPr/>
        </p:nvGrpSpPr>
        <p:grpSpPr>
          <a:xfrm>
            <a:off x="6460372" y="4538245"/>
            <a:ext cx="375936" cy="511920"/>
            <a:chOff x="655600" y="3183978"/>
            <a:chExt cx="490627" cy="720234"/>
          </a:xfrm>
        </p:grpSpPr>
        <p:sp>
          <p:nvSpPr>
            <p:cNvPr id="38" name="Google Shape;1246;p38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47;p38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48;p38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49;p38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50;p38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7734864-9499-9CF7-4184-DA08684A9689}"/>
              </a:ext>
            </a:extLst>
          </p:cNvPr>
          <p:cNvCxnSpPr/>
          <p:nvPr/>
        </p:nvCxnSpPr>
        <p:spPr>
          <a:xfrm>
            <a:off x="283749" y="1816907"/>
            <a:ext cx="0" cy="215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8BFDA40-3201-1ACB-7214-997AF3ED262D}"/>
              </a:ext>
            </a:extLst>
          </p:cNvPr>
          <p:cNvCxnSpPr/>
          <p:nvPr/>
        </p:nvCxnSpPr>
        <p:spPr>
          <a:xfrm flipH="1">
            <a:off x="283749" y="1120140"/>
            <a:ext cx="615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A99D46-CDA5-96CA-76E9-CB3965A48217}"/>
              </a:ext>
            </a:extLst>
          </p:cNvPr>
          <p:cNvCxnSpPr/>
          <p:nvPr/>
        </p:nvCxnSpPr>
        <p:spPr>
          <a:xfrm>
            <a:off x="283749" y="1120140"/>
            <a:ext cx="0" cy="67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A38F03-A298-D030-E8D2-2BEF6C1778EA}"/>
              </a:ext>
            </a:extLst>
          </p:cNvPr>
          <p:cNvCxnSpPr>
            <a:cxnSpLocks/>
          </p:cNvCxnSpPr>
          <p:nvPr/>
        </p:nvCxnSpPr>
        <p:spPr>
          <a:xfrm>
            <a:off x="3451860" y="1127760"/>
            <a:ext cx="28250" cy="2707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4C97B9-6018-B262-3ADD-1D9EB5DCD3E9}"/>
              </a:ext>
            </a:extLst>
          </p:cNvPr>
          <p:cNvCxnSpPr>
            <a:cxnSpLocks/>
          </p:cNvCxnSpPr>
          <p:nvPr/>
        </p:nvCxnSpPr>
        <p:spPr>
          <a:xfrm>
            <a:off x="3466262" y="1120140"/>
            <a:ext cx="465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2"/>
          <a:stretch/>
        </p:blipFill>
        <p:spPr bwMode="auto">
          <a:xfrm>
            <a:off x="1257961" y="1177652"/>
            <a:ext cx="4875737" cy="16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0529" y="2820207"/>
            <a:ext cx="5888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ЦЕНТРАЛЬНЫЙ БАНК </a:t>
            </a:r>
            <a:endParaRPr lang="es-EC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ЭКВАДОРА</a:t>
            </a:r>
            <a:endParaRPr lang="es-EC" sz="3200" b="1" dirty="0">
              <a:solidFill>
                <a:schemeClr val="bg1">
                  <a:lumMod val="95000"/>
                </a:schemeClr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es-EC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4"/>
          <a:stretch/>
        </p:blipFill>
        <p:spPr bwMode="auto">
          <a:xfrm>
            <a:off x="1676931" y="3825025"/>
            <a:ext cx="4255387" cy="1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0"/>
          <a:stretch/>
        </p:blipFill>
        <p:spPr bwMode="auto">
          <a:xfrm>
            <a:off x="6600584" y="4276424"/>
            <a:ext cx="2458891" cy="7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0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Google Shape;284;p19"/>
          <p:cNvSpPr txBox="1">
            <a:spLocks/>
          </p:cNvSpPr>
          <p:nvPr/>
        </p:nvSpPr>
        <p:spPr>
          <a:xfrm>
            <a:off x="416481" y="1780691"/>
            <a:ext cx="4155519" cy="1977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dirty="0"/>
              <a:t>Цель</a:t>
            </a:r>
            <a:endParaRPr lang="es-EC" b="1" dirty="0"/>
          </a:p>
          <a:p>
            <a:pPr>
              <a:spcBef>
                <a:spcPts val="600"/>
              </a:spcBef>
            </a:pPr>
            <a:r>
              <a:rPr lang="ru-RU" dirty="0"/>
              <a:t>Осуществление денежно-кредитной, финансовой и валютной политики государства; управление платежной системой; осуществление депозитарной деятельности; управление резервами государства; агрегирование информации и статистических данных для стимулирования макроэкономического развития</a:t>
            </a:r>
            <a:endParaRPr lang="en-US" dirty="0"/>
          </a:p>
        </p:txBody>
      </p:sp>
      <p:sp>
        <p:nvSpPr>
          <p:cNvPr id="55" name="Google Shape;285;p19"/>
          <p:cNvSpPr txBox="1">
            <a:spLocks/>
          </p:cNvSpPr>
          <p:nvPr/>
        </p:nvSpPr>
        <p:spPr>
          <a:xfrm>
            <a:off x="4857854" y="1881498"/>
            <a:ext cx="4155518" cy="226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b="1" dirty="0"/>
              <a:t>Задачи:</a:t>
            </a:r>
            <a:endParaRPr lang="es-EC" b="1" dirty="0"/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/>
              <a:t>способствовать финансовой стабильности и интеграции в мировую финансовую систему, 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/>
              <a:t>поддерживать укрепление государственного, частного, народного секторов,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/>
              <a:t>быть эталоном для центральных банков на международном уровне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16615" y="561616"/>
            <a:ext cx="5267719" cy="1220972"/>
            <a:chOff x="1427144" y="101488"/>
            <a:chExt cx="8950581" cy="2229022"/>
          </a:xfrm>
        </p:grpSpPr>
        <p:pic>
          <p:nvPicPr>
            <p:cNvPr id="63" name="Picture 8" descr="Archivo:Logotipo del Banco Central del Ecuador.svg - Wikipedia, la  enciclopedia libr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02"/>
            <a:stretch/>
          </p:blipFill>
          <p:spPr bwMode="auto">
            <a:xfrm>
              <a:off x="1427144" y="101488"/>
              <a:ext cx="5079894" cy="176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242986" y="363927"/>
              <a:ext cx="6134739" cy="196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ЦЕНТРАЛЬНЫЙ БАНК </a:t>
              </a:r>
              <a:endParaRPr lang="es-EC" sz="1600" b="1" dirty="0">
                <a:solidFill>
                  <a:schemeClr val="tx1"/>
                </a:solidFill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ЭКВАДОРА</a:t>
              </a:r>
              <a:endParaRPr lang="es-EC" sz="1600" b="1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endParaRPr lang="es-EC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8" descr="Archivo:Logotipo del Banco Central del Ecuador.svg - Wikipedia, la  enciclopedia libr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84"/>
            <a:stretch/>
          </p:blipFill>
          <p:spPr bwMode="auto">
            <a:xfrm>
              <a:off x="5182660" y="1347219"/>
              <a:ext cx="4255387" cy="18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273833" y="4701547"/>
            <a:ext cx="48724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/>
              <a:t>Центральный банк Эквадора (BCE) 10 августа 1927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2364504" y="214308"/>
            <a:ext cx="603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+mn-lt"/>
              </a:rPr>
              <a:t>Основные функции Центрального Банка Эквадора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7605030"/>
              </p:ext>
            </p:extLst>
          </p:nvPr>
        </p:nvGraphicFramePr>
        <p:xfrm>
          <a:off x="1029325" y="827918"/>
          <a:ext cx="7095344" cy="372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66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1355219" y="471990"/>
            <a:ext cx="464398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3604" y="245081"/>
            <a:ext cx="477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+mn-lt"/>
              </a:rPr>
              <a:t>Функции Центрального банка Эквадора</a:t>
            </a:r>
          </a:p>
        </p:txBody>
      </p:sp>
      <p:grpSp>
        <p:nvGrpSpPr>
          <p:cNvPr id="12" name="Google Shape;1350;p38"/>
          <p:cNvGrpSpPr/>
          <p:nvPr/>
        </p:nvGrpSpPr>
        <p:grpSpPr>
          <a:xfrm>
            <a:off x="1769388" y="1840086"/>
            <a:ext cx="5111098" cy="1322839"/>
            <a:chOff x="3042485" y="5594633"/>
            <a:chExt cx="2159652" cy="510557"/>
          </a:xfrm>
        </p:grpSpPr>
        <p:sp>
          <p:nvSpPr>
            <p:cNvPr id="13" name="Google Shape;1351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52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53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54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55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56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7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8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9;p3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60;p3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61;p3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62;p3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63;p3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64;p3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5;p3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91609" y="1206591"/>
            <a:ext cx="14091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Денежно-кредитная и финансовая статистика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64274" y="1214250"/>
            <a:ext cx="11853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Статистика внешней торговли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58177" y="1181056"/>
            <a:ext cx="12969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Фискальные исследования, Платежный баланс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08930" y="1181056"/>
            <a:ext cx="12969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Резервные инвестиции, хранение ценных бумаг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99210" y="3163253"/>
            <a:ext cx="12969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Фонд ликвидности, Платежная система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52664" y="3189121"/>
            <a:ext cx="10796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Выпуск и обслуживание внутреннего долга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49650" y="3147935"/>
            <a:ext cx="129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Реестр частного внешнего долга и прямых иностранных инвестиций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08062" y="3162925"/>
            <a:ext cx="129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Утверждение и оценка бюджетов государственных финансовых учреждений</a:t>
            </a:r>
          </a:p>
        </p:txBody>
      </p:sp>
      <p:grpSp>
        <p:nvGrpSpPr>
          <p:cNvPr id="69" name="Google Shape;1366;p38"/>
          <p:cNvGrpSpPr/>
          <p:nvPr/>
        </p:nvGrpSpPr>
        <p:grpSpPr>
          <a:xfrm>
            <a:off x="7695366" y="3383408"/>
            <a:ext cx="1350442" cy="1027197"/>
            <a:chOff x="1442627" y="5710929"/>
            <a:chExt cx="594318" cy="590600"/>
          </a:xfrm>
        </p:grpSpPr>
        <p:sp>
          <p:nvSpPr>
            <p:cNvPr id="70" name="Google Shape;1367;p38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68;p38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69;p38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70;p38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71;p38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695366" y="3334952"/>
            <a:ext cx="13681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/>
              <a:t>Это основные услуги, выполняемые Центральным банком Эквадора.</a:t>
            </a:r>
          </a:p>
        </p:txBody>
      </p:sp>
    </p:spTree>
    <p:extLst>
      <p:ext uri="{BB962C8B-B14F-4D97-AF65-F5344CB8AC3E}">
        <p14:creationId xmlns:p14="http://schemas.microsoft.com/office/powerpoint/2010/main" val="142158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rchivo:Logotipo del Banco Central del Ecuador.svg - Wikipedia, la 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3"/>
          <a:stretch/>
        </p:blipFill>
        <p:spPr bwMode="auto">
          <a:xfrm flipV="1">
            <a:off x="-3245493" y="4921047"/>
            <a:ext cx="1117677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3024389"/>
            <a:ext cx="6340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ЭКОНОМИЧЕСКИЕ ПОКАЗАТЕЛИ </a:t>
            </a:r>
            <a:endParaRPr lang="es-EC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ЦЕНТРАЛЬНОГО</a:t>
            </a:r>
            <a:r>
              <a:rPr lang="es-EC" sz="2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БАНКА ЭКВАДОРА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3372" y="4638982"/>
            <a:ext cx="130628" cy="1789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013372" y="4795328"/>
            <a:ext cx="130628" cy="145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73" y="3098348"/>
            <a:ext cx="3099492" cy="2001324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778" y="0"/>
            <a:ext cx="854104" cy="800100"/>
          </a:xfrm>
          <a:prstGeom prst="rect">
            <a:avLst/>
          </a:prstGeom>
          <a:noFill/>
        </p:spPr>
      </p:pic>
      <p:pic>
        <p:nvPicPr>
          <p:cNvPr id="44" name="Picture 4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497" y="1152664"/>
            <a:ext cx="285568" cy="351526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497" y="1564930"/>
            <a:ext cx="341151" cy="381530"/>
          </a:xfrm>
          <a:prstGeom prst="rect">
            <a:avLst/>
          </a:prstGeom>
          <a:noFill/>
        </p:spPr>
      </p:pic>
      <p:pic>
        <p:nvPicPr>
          <p:cNvPr id="46" name="Picture 4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664" y="1988075"/>
            <a:ext cx="237235" cy="419312"/>
          </a:xfrm>
          <a:prstGeom prst="rect">
            <a:avLst/>
          </a:prstGeom>
          <a:noFill/>
        </p:spPr>
      </p:pic>
      <p:pic>
        <p:nvPicPr>
          <p:cNvPr id="10245" name="Picture 102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8562" y="3363618"/>
            <a:ext cx="4275438" cy="1152474"/>
          </a:xfrm>
          <a:prstGeom prst="rect">
            <a:avLst/>
          </a:prstGeom>
        </p:spPr>
      </p:pic>
      <p:pic>
        <p:nvPicPr>
          <p:cNvPr id="10246" name="Picture 102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401" y="1440353"/>
            <a:ext cx="4413971" cy="1657995"/>
          </a:xfrm>
          <a:prstGeom prst="rect">
            <a:avLst/>
          </a:prstGeom>
        </p:spPr>
      </p:pic>
      <p:sp>
        <p:nvSpPr>
          <p:cNvPr id="10257" name="Rectangle 10256"/>
          <p:cNvSpPr/>
          <p:nvPr/>
        </p:nvSpPr>
        <p:spPr>
          <a:xfrm>
            <a:off x="775633" y="270308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/>
              <a:t>Цены на сырую нефть</a:t>
            </a:r>
          </a:p>
          <a:p>
            <a:r>
              <a:rPr lang="ru-RU" sz="1050" dirty="0"/>
              <a:t>В долларах США (октябрь 2018 г. - октябрь 2020 г.)</a:t>
            </a:r>
          </a:p>
        </p:txBody>
      </p:sp>
      <p:sp>
        <p:nvSpPr>
          <p:cNvPr id="10258" name="Rectangle 10257"/>
          <p:cNvSpPr/>
          <p:nvPr/>
        </p:nvSpPr>
        <p:spPr>
          <a:xfrm>
            <a:off x="3823503" y="-9412"/>
            <a:ext cx="27806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Нефтяной сектор</a:t>
            </a:r>
          </a:p>
          <a:p>
            <a:pPr algn="ctr"/>
            <a:r>
              <a:rPr lang="ru-RU" sz="1800" dirty="0">
                <a:latin typeface="+mn-lt"/>
              </a:rPr>
              <a:t>Январь-июль 2022</a:t>
            </a:r>
          </a:p>
        </p:txBody>
      </p:sp>
      <p:sp>
        <p:nvSpPr>
          <p:cNvPr id="10259" name="Rectangle 10258"/>
          <p:cNvSpPr/>
          <p:nvPr/>
        </p:nvSpPr>
        <p:spPr>
          <a:xfrm>
            <a:off x="775633" y="8195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/>
              <a:t>Производство</a:t>
            </a:r>
          </a:p>
          <a:p>
            <a:r>
              <a:rPr lang="ru-RU" sz="1000"/>
              <a:t>Тысячи баррелей и годовые колебания в%</a:t>
            </a:r>
            <a:endParaRPr lang="ru-RU" sz="1000" dirty="0"/>
          </a:p>
        </p:txBody>
      </p:sp>
      <p:sp>
        <p:nvSpPr>
          <p:cNvPr id="10263" name="Rectangle 10262"/>
          <p:cNvSpPr/>
          <p:nvPr/>
        </p:nvSpPr>
        <p:spPr>
          <a:xfrm>
            <a:off x="775632" y="1215764"/>
            <a:ext cx="2224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ОБЩЕЕ ПРОИЗВОДСТВО</a:t>
            </a:r>
          </a:p>
          <a:p>
            <a:r>
              <a:rPr lang="ru-RU" sz="900" dirty="0"/>
              <a:t>144.264 </a:t>
            </a:r>
            <a:r>
              <a:rPr lang="ru-RU" sz="900" dirty="0">
                <a:solidFill>
                  <a:srgbClr val="FF0000"/>
                </a:solidFill>
              </a:rPr>
              <a:t>-10.2%</a:t>
            </a:r>
            <a:endParaRPr lang="es-EC" sz="900" dirty="0">
              <a:solidFill>
                <a:srgbClr val="FF0000"/>
              </a:solidFill>
            </a:endParaRPr>
          </a:p>
          <a:p>
            <a:endParaRPr lang="ru-RU" sz="900" dirty="0"/>
          </a:p>
          <a:p>
            <a:pPr lvl="0"/>
            <a:r>
              <a:rPr lang="ru-RU" sz="900" b="1" dirty="0"/>
              <a:t>ГОСУДАРСТВЕННЫЙ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endParaRPr lang="ru-RU" sz="900" b="1" dirty="0"/>
          </a:p>
          <a:p>
            <a:r>
              <a:rPr lang="ru-RU" sz="900" dirty="0"/>
              <a:t>114.692  </a:t>
            </a:r>
            <a:r>
              <a:rPr lang="ru-RU" sz="900" dirty="0">
                <a:solidFill>
                  <a:srgbClr val="FF0000"/>
                </a:solidFill>
              </a:rPr>
              <a:t>-9.4%</a:t>
            </a:r>
            <a:endParaRPr lang="es-EC" sz="900" dirty="0">
              <a:solidFill>
                <a:srgbClr val="FF0000"/>
              </a:solidFill>
            </a:endParaRPr>
          </a:p>
          <a:p>
            <a:endParaRPr lang="ru-RU" sz="900" dirty="0"/>
          </a:p>
          <a:p>
            <a:pPr lvl="0"/>
            <a:r>
              <a:rPr lang="ru-RU" sz="900" b="1" dirty="0"/>
              <a:t>ЧАСТНЫЙ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endParaRPr lang="ru-RU" sz="900" b="1" dirty="0"/>
          </a:p>
          <a:p>
            <a:r>
              <a:rPr lang="ru-RU" sz="900" dirty="0"/>
              <a:t>29.571  </a:t>
            </a:r>
            <a:r>
              <a:rPr lang="ru-RU" sz="900" dirty="0">
                <a:solidFill>
                  <a:srgbClr val="FF0000"/>
                </a:solidFill>
              </a:rPr>
              <a:t>-13.1%</a:t>
            </a:r>
          </a:p>
        </p:txBody>
      </p:sp>
      <p:sp>
        <p:nvSpPr>
          <p:cNvPr id="10264" name="Rectangle 10263"/>
          <p:cNvSpPr/>
          <p:nvPr/>
        </p:nvSpPr>
        <p:spPr>
          <a:xfrm>
            <a:off x="4506686" y="7630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/>
              <a:t>Предложение нефтепродуктов</a:t>
            </a:r>
          </a:p>
          <a:p>
            <a:r>
              <a:rPr lang="ru-RU" sz="1100" dirty="0"/>
              <a:t>Тысячи баррелей и годовые колебания в%</a:t>
            </a:r>
          </a:p>
        </p:txBody>
      </p:sp>
      <p:sp>
        <p:nvSpPr>
          <p:cNvPr id="10265" name="Rectangle 10264"/>
          <p:cNvSpPr/>
          <p:nvPr/>
        </p:nvSpPr>
        <p:spPr>
          <a:xfrm>
            <a:off x="7603102" y="1150811"/>
            <a:ext cx="15682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/>
              <a:t>Топливная субсидия</a:t>
            </a:r>
          </a:p>
          <a:p>
            <a:pPr algn="just"/>
            <a:r>
              <a:rPr lang="ru-RU" sz="900" dirty="0"/>
              <a:t>млн долларов США и годовое отклонение в%</a:t>
            </a:r>
          </a:p>
        </p:txBody>
      </p:sp>
      <p:sp>
        <p:nvSpPr>
          <p:cNvPr id="10266" name="Rectangle 10265"/>
          <p:cNvSpPr/>
          <p:nvPr/>
        </p:nvSpPr>
        <p:spPr>
          <a:xfrm>
            <a:off x="4633629" y="198216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Общее </a:t>
            </a:r>
            <a:endParaRPr lang="es-EC" sz="900" b="1" dirty="0">
              <a:solidFill>
                <a:schemeClr val="bg1"/>
              </a:solidFill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предложение</a:t>
            </a:r>
          </a:p>
        </p:txBody>
      </p:sp>
      <p:sp>
        <p:nvSpPr>
          <p:cNvPr id="10267" name="Rectangle 10266"/>
          <p:cNvSpPr/>
          <p:nvPr/>
        </p:nvSpPr>
        <p:spPr>
          <a:xfrm>
            <a:off x="6017799" y="1414690"/>
            <a:ext cx="1396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Производство</a:t>
            </a:r>
          </a:p>
          <a:p>
            <a:r>
              <a:rPr lang="ru-RU" sz="1100" dirty="0"/>
              <a:t>Производные</a:t>
            </a:r>
          </a:p>
        </p:txBody>
      </p:sp>
      <p:sp>
        <p:nvSpPr>
          <p:cNvPr id="10268" name="Rectangle 10267"/>
          <p:cNvSpPr/>
          <p:nvPr/>
        </p:nvSpPr>
        <p:spPr>
          <a:xfrm>
            <a:off x="6017799" y="2297304"/>
            <a:ext cx="1149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импорт</a:t>
            </a:r>
          </a:p>
          <a:p>
            <a:pPr algn="ctr"/>
            <a:r>
              <a:rPr lang="ru-RU" sz="1100" dirty="0"/>
              <a:t>Производные</a:t>
            </a:r>
          </a:p>
        </p:txBody>
      </p:sp>
      <p:sp>
        <p:nvSpPr>
          <p:cNvPr id="10269" name="Rectangle 10268"/>
          <p:cNvSpPr/>
          <p:nvPr/>
        </p:nvSpPr>
        <p:spPr>
          <a:xfrm>
            <a:off x="4572000" y="302528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/>
              <a:t>Цена барреля нефти по состоянию на октябрь 2020 г</a:t>
            </a:r>
            <a:r>
              <a:rPr lang="ru-RU" sz="1100" dirty="0"/>
              <a:t>.</a:t>
            </a:r>
          </a:p>
          <a:p>
            <a:r>
              <a:rPr lang="ru-RU" sz="1100" dirty="0"/>
              <a:t>Месячное изменение в%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324406" y="4654404"/>
            <a:ext cx="27542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D5590"/>
                </a:solidFill>
              </a:rPr>
              <a:t>Источник: </a:t>
            </a:r>
            <a:r>
              <a:rPr lang="ru-RU" sz="1050" dirty="0">
                <a:solidFill>
                  <a:srgbClr val="1D5590"/>
                </a:solidFill>
              </a:rPr>
              <a:t>Центральный Банк Эквадора</a:t>
            </a:r>
          </a:p>
        </p:txBody>
      </p:sp>
    </p:spTree>
    <p:extLst>
      <p:ext uri="{BB962C8B-B14F-4D97-AF65-F5344CB8AC3E}">
        <p14:creationId xmlns:p14="http://schemas.microsoft.com/office/powerpoint/2010/main" val="65643362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1077</Words>
  <Application>Microsoft Office PowerPoint</Application>
  <PresentationFormat>Экран (16:9)</PresentationFormat>
  <Paragraphs>325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Roboto Condensed</vt:lpstr>
      <vt:lpstr>Arvo</vt:lpstr>
      <vt:lpstr>Montserrat-Light</vt:lpstr>
      <vt:lpstr>Microsoft YaHei</vt:lpstr>
      <vt:lpstr>BebasNeueBook</vt:lpstr>
      <vt:lpstr>Bahnschrift Light Condensed</vt:lpstr>
      <vt:lpstr>Roboto Condensed Light</vt:lpstr>
      <vt:lpstr>Arial Black</vt:lpstr>
      <vt:lpstr>Arial</vt:lpstr>
      <vt:lpstr>Calibri</vt:lpstr>
      <vt:lpstr>BebasNeueBold</vt:lpstr>
      <vt:lpstr>BebasNeueRegular</vt:lpstr>
      <vt:lpstr>Salerio template</vt:lpstr>
      <vt:lpstr>Презентация PowerPoint</vt:lpstr>
      <vt:lpstr>ФИНАНСОВАЯ СИСТЕМА ЭКВАДОРA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РЕА</dc:creator>
  <cp:lastModifiedBy>Елена Разумовская</cp:lastModifiedBy>
  <cp:revision>125</cp:revision>
  <dcterms:modified xsi:type="dcterms:W3CDTF">2022-09-09T17:05:37Z</dcterms:modified>
</cp:coreProperties>
</file>