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8" r:id="rId4"/>
    <p:sldId id="270" r:id="rId5"/>
    <p:sldId id="271" r:id="rId6"/>
    <p:sldId id="269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F7E"/>
    <a:srgbClr val="04095A"/>
    <a:srgbClr val="013E8C"/>
    <a:srgbClr val="2F5597"/>
    <a:srgbClr val="171E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10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887EA2-B332-4955-AD04-AD0D328C6CDC}" type="datetimeFigureOut">
              <a:rPr lang="ru-RU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A690D9-3159-400C-8C65-BBD7499C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470418-7B6C-4C3C-99EF-1F20AD0A8809}" type="datetime1">
              <a:rPr lang="ru-RU" smtClean="0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E78F636-063C-423A-8946-229EF809E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8"/>
          <p:cNvSpPr>
            <a:spLocks noChangeArrowheads="1"/>
          </p:cNvSpPr>
          <p:nvPr/>
        </p:nvSpPr>
        <p:spPr bwMode="auto">
          <a:xfrm>
            <a:off x="0" y="1916148"/>
            <a:ext cx="12510655" cy="6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Разделение водонефтяных эмульсий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Rectangle 40"/>
          <p:cNvSpPr>
            <a:spLocks noChangeArrowheads="1"/>
          </p:cNvSpPr>
          <p:nvPr/>
        </p:nvSpPr>
        <p:spPr bwMode="auto">
          <a:xfrm>
            <a:off x="-36513" y="4117230"/>
            <a:ext cx="12228513" cy="12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i="1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Жевнов</a:t>
            </a:r>
            <a:r>
              <a:rPr lang="ru-RU" sz="2400" b="1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Давид Вадимович*</a:t>
            </a:r>
            <a:r>
              <a:rPr lang="en-US" sz="2400" b="1" i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i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i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МОУ </a:t>
            </a:r>
            <a:r>
              <a:rPr lang="ru-RU" sz="24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СОШ №28 г.о. Люберцы</a:t>
            </a:r>
            <a:r>
              <a:rPr lang="en-US" sz="2400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Научный руководитель</a:t>
            </a:r>
            <a:r>
              <a:rPr lang="en-US" sz="24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Дмитриева Е.С.</a:t>
            </a:r>
            <a:endParaRPr lang="en-US" sz="24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400" dirty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7605" y="619535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2022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7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Результаты. Очистка воды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AutoShape 2" descr="Воронка делительная, 1000 мл, грушевидная, со стеклянной крышкой – купить в  Москве по цене 9460 рублей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Очищение организма активированным углем. Безопасное лечение от многих  болез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4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382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2804" y="833636"/>
            <a:ext cx="11371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entury Gothic" pitchFamily="34" charset="0"/>
              </a:rPr>
              <a:t>Комбинированным методом очистки воды удалось очистить смесь, содержащую 50% масла до остаточной концентрации масла в воде </a:t>
            </a:r>
            <a:r>
              <a:rPr lang="ru-RU" sz="2400" b="1" dirty="0" smtClean="0">
                <a:latin typeface="Century Gothic" pitchFamily="34" charset="0"/>
              </a:rPr>
              <a:t>0,1 г/л</a:t>
            </a:r>
            <a:r>
              <a:rPr lang="ru-RU" sz="2400" dirty="0" smtClean="0">
                <a:latin typeface="Century Gothic" pitchFamily="34" charset="0"/>
              </a:rPr>
              <a:t>, что было оценено на спектрофотометре </a:t>
            </a:r>
            <a:r>
              <a:rPr lang="ru-RU" sz="2400" dirty="0" smtClean="0">
                <a:solidFill>
                  <a:srgbClr val="222222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ПЭ-5400УФ </a:t>
            </a:r>
            <a:r>
              <a:rPr lang="ru-RU" sz="2400" dirty="0" err="1" smtClean="0">
                <a:solidFill>
                  <a:srgbClr val="222222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ПромЭкоЛаб</a:t>
            </a:r>
            <a:r>
              <a:rPr lang="ru-RU" sz="2400" dirty="0" smtClean="0">
                <a:solidFill>
                  <a:srgbClr val="222222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Проницаемость мембраны составила 55 </a:t>
            </a:r>
            <a:r>
              <a:rPr lang="ru-RU" sz="2400" dirty="0" smtClean="0">
                <a:latin typeface="Century Gothic" pitchFamily="34" charset="0"/>
              </a:rPr>
              <a:t>кг/м</a:t>
            </a:r>
            <a:r>
              <a:rPr lang="ru-RU" sz="2400" baseline="30000" dirty="0" smtClean="0">
                <a:latin typeface="Century Gothic" pitchFamily="34" charset="0"/>
              </a:rPr>
              <a:t>2</a:t>
            </a:r>
            <a:r>
              <a:rPr lang="ru-RU" sz="2400" dirty="0" smtClean="0">
                <a:latin typeface="Century Gothic" pitchFamily="34" charset="0"/>
              </a:rPr>
              <a:t>‧час‧атм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3670" y="2576945"/>
            <a:ext cx="2865439" cy="27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Заказать Спектрофотометр ПЭ-5400 В выгодно в НВ-Лаб Москв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7" b="10000"/>
          <a:stretch/>
        </p:blipFill>
        <p:spPr bwMode="auto">
          <a:xfrm>
            <a:off x="4085444" y="2612190"/>
            <a:ext cx="3576119" cy="2479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433456" y="5613462"/>
            <a:ext cx="304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Спектрофотометр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409710" y="5530336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Мембрана из полиакрилонитрила</a:t>
            </a:r>
            <a:endParaRPr lang="ru-RU" sz="2000" dirty="0"/>
          </a:p>
        </p:txBody>
      </p:sp>
      <p:pic>
        <p:nvPicPr>
          <p:cNvPr id="23" name="Рисунок 22" descr="2021-11-14_1653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02" y="2665254"/>
            <a:ext cx="2922534" cy="248174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5019" y="5364080"/>
            <a:ext cx="304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адсорбционному эксперименту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7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Выводы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AutoShape 2" descr="Воронка делительная, 1000 мл, грушевидная, со стеклянной крышкой – купить в  Москве по цене 9460 рублей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Очищение организма активированным углем. Безопасное лечение от многих  болез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4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382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2804" y="889054"/>
            <a:ext cx="11371995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400" dirty="0" smtClean="0">
                <a:latin typeface="Century Gothic" pitchFamily="34" charset="0"/>
              </a:rPr>
              <a:t>При выполнении данной работы: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Я </a:t>
            </a:r>
            <a:r>
              <a:rPr lang="ru-RU" sz="2400" dirty="0" smtClean="0">
                <a:latin typeface="Century Gothic" pitchFamily="34" charset="0"/>
              </a:rPr>
              <a:t>узнал, </a:t>
            </a:r>
            <a:r>
              <a:rPr lang="ru-RU" sz="2400" dirty="0" smtClean="0">
                <a:latin typeface="Century Gothic" pitchFamily="34" charset="0"/>
              </a:rPr>
              <a:t>что такое водонефтяные эмульсии, чем они опасны, какими методами их можно разделять;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Научился </a:t>
            </a:r>
            <a:r>
              <a:rPr lang="ru-RU" sz="2400" dirty="0" smtClean="0">
                <a:latin typeface="Century Gothic" pitchFamily="34" charset="0"/>
              </a:rPr>
              <a:t>пользоваться делительной воронкой;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Научился </a:t>
            </a:r>
            <a:r>
              <a:rPr lang="ru-RU" sz="2400" dirty="0" smtClean="0">
                <a:latin typeface="Century Gothic" pitchFamily="34" charset="0"/>
              </a:rPr>
              <a:t>оценивать сорбционную емкость различных материалов;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Узнал, </a:t>
            </a:r>
            <a:r>
              <a:rPr lang="ru-RU" sz="2400" dirty="0" smtClean="0">
                <a:latin typeface="Century Gothic" pitchFamily="34" charset="0"/>
              </a:rPr>
              <a:t>что такое фильтрационные методы разделения;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Изготовил мембрану из полиакрилонитрила;</a:t>
            </a:r>
            <a:endParaRPr lang="ru-RU" sz="2400" dirty="0" smtClean="0">
              <a:latin typeface="Century Gothic" pitchFamily="34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Осуществил </a:t>
            </a:r>
            <a:r>
              <a:rPr lang="ru-RU" sz="2400" dirty="0" smtClean="0">
                <a:latin typeface="Century Gothic" pitchFamily="34" charset="0"/>
              </a:rPr>
              <a:t>фильтрационный эксперимент на ячейке тупикового типа;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ru-RU" sz="2400" smtClean="0">
                <a:latin typeface="Century Gothic" pitchFamily="34" charset="0"/>
              </a:rPr>
              <a:t> </a:t>
            </a:r>
            <a:r>
              <a:rPr lang="ru-RU" sz="2400" smtClean="0">
                <a:latin typeface="Century Gothic" pitchFamily="34" charset="0"/>
              </a:rPr>
              <a:t>Разработал </a:t>
            </a:r>
            <a:r>
              <a:rPr lang="ru-RU" sz="2400" dirty="0" smtClean="0">
                <a:latin typeface="Century Gothic" pitchFamily="34" charset="0"/>
              </a:rPr>
              <a:t>комбинированный метод очистки сточных вод от нефтепродуктов.</a:t>
            </a:r>
          </a:p>
          <a:p>
            <a:pPr algn="just">
              <a:buFont typeface="Wingdings" pitchFamily="2" charset="2"/>
              <a:buChar char="§"/>
            </a:pPr>
            <a:endParaRPr lang="ru-RU" sz="2400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1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Что такое водонефтяные эмульсии?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0218" y="1782406"/>
            <a:ext cx="74260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Эмульсия – дисперсная система, состоящая из микроскопических капель жидкости (дисперсной фазы) , распределенных в другой жидкости (дисперсионной среде/постоянной фазе).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Водонефтяные эмульсии – это механическая смесь нефти и воды, нерастворимых друг в друге и находящихся в мелкодисперсном состоянии.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5531" y="2479964"/>
            <a:ext cx="2189018" cy="20643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316185" y="3283528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6585" y="3477491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43894" y="3962399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1156857" y="2237509"/>
            <a:ext cx="706582" cy="360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803567" y="4114800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893619" y="4329544"/>
            <a:ext cx="623456" cy="554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1745676" y="3629891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9712" y="2854037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620985" y="2840183"/>
            <a:ext cx="277091" cy="2770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44256" y="1678771"/>
            <a:ext cx="242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Вода 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(</a:t>
            </a:r>
            <a:r>
              <a:rPr lang="ru-RU" sz="2400" dirty="0" err="1" smtClean="0">
                <a:latin typeface="Century Gothic" panose="020B0502020202020204" pitchFamily="34" charset="0"/>
              </a:rPr>
              <a:t>дисп</a:t>
            </a:r>
            <a:r>
              <a:rPr lang="ru-RU" sz="2400" dirty="0" smtClean="0">
                <a:latin typeface="Century Gothic" panose="020B0502020202020204" pitchFamily="34" charset="0"/>
              </a:rPr>
              <a:t>. среда)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05711" y="4990008"/>
            <a:ext cx="222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Нефть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r>
              <a:rPr lang="ru-RU" sz="2400" dirty="0" smtClean="0">
                <a:latin typeface="Century Gothic" panose="020B0502020202020204" pitchFamily="34" charset="0"/>
              </a:rPr>
              <a:t>(</a:t>
            </a:r>
            <a:r>
              <a:rPr lang="ru-RU" sz="2400" dirty="0" err="1" smtClean="0">
                <a:latin typeface="Century Gothic" panose="020B0502020202020204" pitchFamily="34" charset="0"/>
              </a:rPr>
              <a:t>дисп</a:t>
            </a:r>
            <a:r>
              <a:rPr lang="ru-RU" sz="2400" dirty="0" smtClean="0">
                <a:latin typeface="Century Gothic" panose="020B0502020202020204" pitchFamily="34" charset="0"/>
              </a:rPr>
              <a:t>. фаза)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1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Зачем очищать воду от нефтепродуктов?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546" y="1498036"/>
            <a:ext cx="76615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 В процессе добычи, транспорта и переработки нефти теряется  </a:t>
            </a:r>
            <a:r>
              <a:rPr lang="ru-RU" sz="2400" b="1" dirty="0" smtClean="0">
                <a:latin typeface="Century Gothic" pitchFamily="34" charset="0"/>
              </a:rPr>
              <a:t>до 16% </a:t>
            </a:r>
            <a:r>
              <a:rPr lang="ru-RU" sz="2400" dirty="0" smtClean="0">
                <a:latin typeface="Century Gothic" pitchFamily="34" charset="0"/>
              </a:rPr>
              <a:t>углеводородов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Попадание нефтепродуктов в окружающую среду может вызывает нарушение газообмена в водоемах, отравление живых организмов, возгорания.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anose="020B0502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 Утечки/разливы нефти являются экологической катастрофой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0" name="Picture 2" descr="В Ненецком автономном округе произошел разлив нефтепродуктов - РИА Новости,  08.06.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03" y="1587384"/>
            <a:ext cx="3221406" cy="24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тицы – нефть - человек | ecoreporter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66" y="4047295"/>
            <a:ext cx="3299754" cy="2214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1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Способы очистки воды от нефтепродуктов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 descr="Сорбент &quot;НьюСорб-ППУ&quot; многократный сорбент для нефти, нефтепродуктов,  масел, диз. топлива купить по оптовым цен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165" y="2414074"/>
            <a:ext cx="3310853" cy="21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51139" y="5100845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Адсорбционный метод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890" y="2177329"/>
            <a:ext cx="2133601" cy="268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77224" y="5100844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Отстаивание</a:t>
            </a:r>
            <a:endParaRPr lang="ru-RU" sz="2400" dirty="0"/>
          </a:p>
        </p:txBody>
      </p:sp>
      <p:sp>
        <p:nvSpPr>
          <p:cNvPr id="19460" name="AutoShape 4" descr="Ультрафильтрация воды: установки, системы, мет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ul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693" y="2453121"/>
            <a:ext cx="4914780" cy="20911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56891" y="5086990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Фильтрационный метод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7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Цель и задачи исследования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47" y="1151673"/>
            <a:ext cx="113607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entury Gothic" pitchFamily="34" charset="0"/>
              </a:rPr>
              <a:t>Цель: </a:t>
            </a:r>
            <a:r>
              <a:rPr lang="ru-RU" sz="2400" dirty="0" smtClean="0">
                <a:latin typeface="Century Gothic" pitchFamily="34" charset="0"/>
              </a:rPr>
              <a:t>Разработать метод последовательной очистки сточных вод с применением отстаивания, адсорбционного и фильтрационного метода. Оценить эффективность различных материалов в этом процессе.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entury Gothic" pitchFamily="34" charset="0"/>
                <a:cs typeface="+mn-cs"/>
              </a:rPr>
              <a:t>Задачи: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 Разделить смесь воды и масла (50 / 50) с помощью отстаивания;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Оценить адсорбционную емкость разных материалов;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Осуществить мембранное разделение </a:t>
            </a:r>
            <a:r>
              <a:rPr lang="ru-RU" sz="2400" dirty="0" err="1" smtClean="0">
                <a:latin typeface="Century Gothic" pitchFamily="34" charset="0"/>
              </a:rPr>
              <a:t>низкоконцентрированной</a:t>
            </a:r>
            <a:r>
              <a:rPr lang="ru-RU" sz="2400" dirty="0" smtClean="0">
                <a:latin typeface="Century Gothic" pitchFamily="34" charset="0"/>
              </a:rPr>
              <a:t> эмульсии масла в воде.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roduct_84_0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35" y="2804689"/>
            <a:ext cx="1769052" cy="2520670"/>
          </a:xfrm>
          <a:prstGeom prst="rect">
            <a:avLst/>
          </a:prstGeom>
        </p:spPr>
      </p:pic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7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Экспериментальная часть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9" y="860727"/>
            <a:ext cx="1112520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 Объект исследования: смесь воды и подсолнечного масла 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(50 / 50 масс.).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Методы разделения представлены следующей схемой: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100" dirty="0" smtClean="0">
              <a:latin typeface="Century Gothic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1506" name="AutoShape 2" descr="Воронка делительная, 1000 мл, грушевидная, со стеклянной крышкой – купить в  Москве по цене 9460 рублей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055" y="3158844"/>
            <a:ext cx="1427018" cy="14685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055" y="3158844"/>
            <a:ext cx="1427018" cy="748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9508" y="4020196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вода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106" y="3299760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масло</a:t>
            </a:r>
            <a:endParaRPr lang="ru-RU" sz="24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33601" y="3740737"/>
            <a:ext cx="595746" cy="2770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8" name="AutoShape 4" descr="Очищение организма активированным углем. Безопасное лечение от многих  болез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file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068" y="3034153"/>
            <a:ext cx="2282970" cy="163852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05"/>
          <a:stretch>
            <a:fillRect/>
          </a:stretch>
        </p:blipFill>
        <p:spPr>
          <a:xfrm>
            <a:off x="7610998" y="2770901"/>
            <a:ext cx="1851656" cy="2424554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643746" y="3754591"/>
            <a:ext cx="595746" cy="2770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858001" y="3782301"/>
            <a:ext cx="595746" cy="2770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9615056" y="3782301"/>
            <a:ext cx="595746" cy="2770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377055" y="3186553"/>
            <a:ext cx="1427018" cy="14685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700930" y="3673834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вода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09051" y="5544188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Отстаивание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28591" y="5544188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Адсорбция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03239" y="5558042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Фильтрация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15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Измерение сорбционной емкости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36" y="417367"/>
            <a:ext cx="11249893" cy="727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Для адсорбентов (уголь для розжига, уголь активированный, льняная ткань, пластик, листовой опал березы и дуба) предварительно оценивались сорбционная емкость (</a:t>
            </a:r>
            <a:r>
              <a:rPr lang="ru-RU" sz="2400" i="1" dirty="0" smtClean="0">
                <a:latin typeface="Century Gothic" pitchFamily="34" charset="0"/>
              </a:rPr>
              <a:t>А</a:t>
            </a:r>
            <a:r>
              <a:rPr lang="ru-RU" sz="2400" dirty="0" smtClean="0">
                <a:latin typeface="Century Gothic" pitchFamily="34" charset="0"/>
              </a:rPr>
              <a:t>)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Century Gothic" pitchFamily="34" charset="0"/>
              </a:rPr>
              <a:t>где А – </a:t>
            </a:r>
            <a:r>
              <a:rPr lang="ru-RU" sz="2400" dirty="0" err="1" smtClean="0">
                <a:latin typeface="Century Gothic" pitchFamily="34" charset="0"/>
              </a:rPr>
              <a:t>адсобционная</a:t>
            </a:r>
            <a:r>
              <a:rPr lang="ru-RU" sz="2400" dirty="0" smtClean="0">
                <a:latin typeface="Century Gothic" pitchFamily="34" charset="0"/>
              </a:rPr>
              <a:t> емкость исследуемого материала (г/</a:t>
            </a:r>
            <a:r>
              <a:rPr lang="ru-RU" sz="2400" dirty="0" err="1" smtClean="0">
                <a:latin typeface="Century Gothic" pitchFamily="34" charset="0"/>
              </a:rPr>
              <a:t>г</a:t>
            </a:r>
            <a:r>
              <a:rPr lang="ru-RU" sz="2400" dirty="0" smtClean="0">
                <a:latin typeface="Century Gothic" pitchFamily="34" charset="0"/>
              </a:rPr>
              <a:t>), 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en-US" sz="2400" dirty="0" smtClean="0">
                <a:latin typeface="Century Gothic" pitchFamily="34" charset="0"/>
              </a:rPr>
              <a:t>m</a:t>
            </a:r>
            <a:r>
              <a:rPr lang="ru-RU" sz="2400" baseline="-25000" dirty="0" smtClean="0">
                <a:latin typeface="Century Gothic" pitchFamily="34" charset="0"/>
              </a:rPr>
              <a:t>0</a:t>
            </a:r>
            <a:r>
              <a:rPr lang="ru-RU" sz="2400" dirty="0" smtClean="0">
                <a:latin typeface="Century Gothic" pitchFamily="34" charset="0"/>
              </a:rPr>
              <a:t> – начальная масса стакана с маслом, </a:t>
            </a:r>
            <a:r>
              <a:rPr lang="en-US" sz="2400" dirty="0" smtClean="0">
                <a:latin typeface="Century Gothic" pitchFamily="34" charset="0"/>
              </a:rPr>
              <a:t>m</a:t>
            </a:r>
            <a:r>
              <a:rPr lang="ru-RU" sz="2400" baseline="-25000" dirty="0" err="1" smtClean="0">
                <a:latin typeface="Century Gothic" pitchFamily="34" charset="0"/>
              </a:rPr>
              <a:t>ст</a:t>
            </a:r>
            <a:r>
              <a:rPr lang="ru-RU" sz="2400" dirty="0" smtClean="0">
                <a:latin typeface="Century Gothic" pitchFamily="34" charset="0"/>
              </a:rPr>
              <a:t> – масса стакана, </a:t>
            </a:r>
            <a:r>
              <a:rPr lang="en-US" sz="2400" dirty="0" smtClean="0">
                <a:latin typeface="Century Gothic" pitchFamily="34" charset="0"/>
              </a:rPr>
              <a:t>m</a:t>
            </a:r>
            <a:r>
              <a:rPr lang="ru-RU" sz="2400" baseline="-25000" dirty="0" smtClean="0">
                <a:latin typeface="Century Gothic" pitchFamily="34" charset="0"/>
              </a:rPr>
              <a:t>1</a:t>
            </a:r>
            <a:r>
              <a:rPr lang="ru-RU" sz="2400" dirty="0" smtClean="0">
                <a:latin typeface="Century Gothic" pitchFamily="34" charset="0"/>
              </a:rPr>
              <a:t> – масса стакана с маслом после эксперимента по сорбции, </a:t>
            </a:r>
            <a:r>
              <a:rPr lang="en-US" sz="2400" dirty="0" smtClean="0">
                <a:latin typeface="Century Gothic" pitchFamily="34" charset="0"/>
              </a:rPr>
              <a:t>m</a:t>
            </a:r>
            <a:r>
              <a:rPr lang="ru-RU" sz="2400" baseline="-25000" dirty="0" err="1" smtClean="0">
                <a:latin typeface="Century Gothic" pitchFamily="34" charset="0"/>
              </a:rPr>
              <a:t>адс</a:t>
            </a:r>
            <a:r>
              <a:rPr lang="ru-RU" sz="2400" dirty="0" smtClean="0">
                <a:latin typeface="Century Gothic" pitchFamily="34" charset="0"/>
              </a:rPr>
              <a:t> – масса исследуемого адсорбента, 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А</a:t>
            </a:r>
            <a:r>
              <a:rPr lang="ru-RU" sz="2400" baseline="-25000" dirty="0" smtClean="0">
                <a:latin typeface="Century Gothic" pitchFamily="34" charset="0"/>
              </a:rPr>
              <a:t>0</a:t>
            </a:r>
            <a:r>
              <a:rPr lang="ru-RU" sz="2400" dirty="0" smtClean="0">
                <a:latin typeface="Century Gothic" pitchFamily="34" charset="0"/>
              </a:rPr>
              <a:t> – адсорбционная емкость «мешочка», в котором был размещен адсорбент.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entury Gothic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1506" name="AutoShape 2" descr="Воронка делительная, 1000 мл, грушевидная, со стеклянной крышкой – купить в  Москве по цене 9460 рублей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Очищение организма активированным углем. Безопасное лечение от многих  болез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4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6145" y="3020267"/>
            <a:ext cx="4829175" cy="98107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382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7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Фильтрационный эксперимент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7891" y="872830"/>
            <a:ext cx="4973784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latin typeface="Century Gothic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Century Gothic" pitchFamily="34" charset="0"/>
              </a:rPr>
              <a:t>Схема фильтрационной установки</a:t>
            </a:r>
            <a:r>
              <a:rPr lang="ru-RU" sz="2400" dirty="0" smtClean="0">
                <a:latin typeface="Century Gothic" pitchFamily="34" charset="0"/>
              </a:rPr>
              <a:t>: 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1 – баллон с газом,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2 – редуктор,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3 – ячейка, заполненная жидкостью,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4 – мембрана,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5 – </a:t>
            </a:r>
            <a:r>
              <a:rPr lang="ru-RU" sz="2400" dirty="0" err="1" smtClean="0">
                <a:latin typeface="Century Gothic" pitchFamily="34" charset="0"/>
              </a:rPr>
              <a:t>пробосборник</a:t>
            </a:r>
            <a:r>
              <a:rPr lang="ru-RU" sz="2400" dirty="0" smtClean="0">
                <a:latin typeface="Century Gothic" pitchFamily="34" charset="0"/>
              </a:rPr>
              <a:t>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6 – манометр,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7 – воронка для заполнения ячейки жидкостью,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8 – выход на слив жидкости из ячейки,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Century Gothic" pitchFamily="34" charset="0"/>
              </a:rPr>
              <a:t>9 – выход на атмосферу</a:t>
            </a: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Century Gothic" pitchFamily="34" charset="0"/>
            </a:endParaRPr>
          </a:p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entury Gothic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1506" name="AutoShape 2" descr="Воронка делительная, 1000 мл, грушевидная, со стеклянной крышкой – купить в  Москве по цене 9460 рублей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Очищение организма активированным углем. Безопасное лечение от многих  болез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4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382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34" y="1467273"/>
            <a:ext cx="3043148" cy="4213091"/>
          </a:xfrm>
          <a:prstGeom prst="rect">
            <a:avLst/>
          </a:prstGeom>
        </p:spPr>
      </p:pic>
      <p:pic>
        <p:nvPicPr>
          <p:cNvPr id="14" name="Рисунок 13" descr="Описание: фильтровальная ячейка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668" y="1398002"/>
            <a:ext cx="2978677" cy="4296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4"/>
          <p:cNvSpPr>
            <a:spLocks noChangeArrowheads="1"/>
          </p:cNvSpPr>
          <p:nvPr/>
        </p:nvSpPr>
        <p:spPr bwMode="auto">
          <a:xfrm>
            <a:off x="1524000" y="107950"/>
            <a:ext cx="9144000" cy="7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4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Результаты. Адсорбция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6" name="AutoShape 2" descr="Воронка делительная, 1000 мл, грушевидная, со стеклянной крышкой – купить в  Москве по цене 9460 рублей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Очищение организма активированным углем. Безопасное лечение от многих  болез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048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4382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42110" y="1918853"/>
          <a:ext cx="10266220" cy="2743200"/>
        </p:xfrm>
        <a:graphic>
          <a:graphicData uri="http://schemas.openxmlformats.org/drawingml/2006/table">
            <a:tbl>
              <a:tblPr/>
              <a:tblGrid>
                <a:gridCol w="3367682"/>
                <a:gridCol w="1195460"/>
                <a:gridCol w="4426032"/>
                <a:gridCol w="127704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24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А, г/г</a:t>
                      </a:r>
                      <a:endParaRPr lang="ru-RU" sz="2400" b="1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24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А, г/</a:t>
                      </a:r>
                      <a:r>
                        <a:rPr lang="ru-RU" sz="2400" b="1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400" b="1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Уголь для розжига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Листовой </a:t>
                      </a:r>
                      <a:r>
                        <a:rPr lang="ru-RU" sz="24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опад</a:t>
                      </a: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(береза)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3.9</a:t>
                      </a:r>
                      <a:endParaRPr lang="ru-RU" sz="240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Уголь активированный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4.3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Листовой </a:t>
                      </a:r>
                      <a:r>
                        <a:rPr lang="ru-RU" sz="2400" dirty="0" err="1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опад</a:t>
                      </a: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 (дуб)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Льняная ткань</a:t>
                      </a:r>
                      <a:endParaRPr lang="ru-RU" sz="240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5.1</a:t>
                      </a:r>
                      <a:endParaRPr lang="ru-RU" sz="240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Пластик</a:t>
                      </a:r>
                      <a:endParaRPr lang="ru-RU" sz="240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Century Gothic" pitchFamily="34" charset="0"/>
                          <a:ea typeface="Times New Roman"/>
                          <a:cs typeface="Times New Roman"/>
                        </a:rPr>
                        <a:t>3.9</a:t>
                      </a:r>
                      <a:endParaRPr lang="ru-RU" sz="2400" dirty="0">
                        <a:latin typeface="Century Gothic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997641" y="1221571"/>
            <a:ext cx="777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Адсорбционная емкость различных материалов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124" y="5235925"/>
            <a:ext cx="10663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В качестве адсорбентов для дальнейшего разделения смеси воды 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и масла использовали активированный уголь и льняную ткань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335</TotalTime>
  <Words>471</Words>
  <Application>Microsoft Office PowerPoint</Application>
  <PresentationFormat>Произвольный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Евгения</cp:lastModifiedBy>
  <cp:revision>70</cp:revision>
  <dcterms:created xsi:type="dcterms:W3CDTF">2018-10-15T07:39:45Z</dcterms:created>
  <dcterms:modified xsi:type="dcterms:W3CDTF">2022-08-24T14:02:11Z</dcterms:modified>
</cp:coreProperties>
</file>