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2" r:id="rId13"/>
    <p:sldId id="271" r:id="rId14"/>
    <p:sldId id="273" r:id="rId15"/>
    <p:sldId id="274" r:id="rId16"/>
    <p:sldId id="275" r:id="rId17"/>
    <p:sldId id="279" r:id="rId18"/>
    <p:sldId id="276" r:id="rId19"/>
    <p:sldId id="280" r:id="rId20"/>
    <p:sldId id="281" r:id="rId21"/>
    <p:sldId id="277" r:id="rId22"/>
    <p:sldId id="278" r:id="rId23"/>
    <p:sldId id="266" r:id="rId24"/>
    <p:sldId id="267" r:id="rId25"/>
    <p:sldId id="268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FDC1-5270-4510-A7DE-13201CE0DAE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9B4A-5ED7-4DB8-8DED-47EA5AF8F4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9B4A-5ED7-4DB8-8DED-47EA5AF8F4A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region.ru/" TargetMode="External"/><Relationship Id="rId3" Type="http://schemas.openxmlformats.org/officeDocument/2006/relationships/hyperlink" Target="http://www.council.gov.ru/" TargetMode="External"/><Relationship Id="rId7" Type="http://schemas.openxmlformats.org/officeDocument/2006/relationships/hyperlink" Target="http://www.minprom.gov.ru/" TargetMode="External"/><Relationship Id="rId2" Type="http://schemas.openxmlformats.org/officeDocument/2006/relationships/hyperlink" Target="http://www.kremli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omy.gov.r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government.ru/government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duma.gov.ru/" TargetMode="External"/><Relationship Id="rId9" Type="http://schemas.openxmlformats.org/officeDocument/2006/relationships/hyperlink" Target="http://www.tpp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pbs.twimg.com/media/DbNA3FJWAAAvB1P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0"/>
            <a:ext cx="3707905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8244408" cy="147002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д</a:t>
            </a:r>
            <a:r>
              <a:rPr lang="ru-RU" sz="2200" dirty="0" smtClean="0"/>
              <a:t>исциплина: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Введение в специальность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тема: 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Современное состояние муниципальной службы в России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5608" y="5561856"/>
            <a:ext cx="2728392" cy="12961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Доктор </a:t>
            </a:r>
            <a:r>
              <a:rPr lang="ru-RU" sz="1800" dirty="0" err="1" smtClean="0">
                <a:solidFill>
                  <a:schemeClr val="tx1"/>
                </a:solidFill>
              </a:rPr>
              <a:t>экон</a:t>
            </a:r>
            <a:r>
              <a:rPr lang="ru-RU" sz="1800" dirty="0" smtClean="0">
                <a:solidFill>
                  <a:schemeClr val="tx1"/>
                </a:solidFill>
              </a:rPr>
              <a:t>. наук, доцент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Арутюнова А.Е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3568" y="692696"/>
            <a:ext cx="84604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Принцип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локально–территориальной ограниченности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система самоуправления функционирует и развивается на законодательно оформленных нижних и верхних территориальных уровнях (город, село, волость, уезд, район и т.п.). Пространство, отличается определенной целостностью, обозначается границами.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Местное самоуправление -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совокупность выборных и иных органов и институтов власти, включая разнообразные формы прямого волеизъявления граждан: местные референдумы, собрания, (сходы), муниципальные выборы и 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Местное самоуправление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организуется и функционирует как структура, учитывающая историческую, национальную, этническую, культурную и иную общности соответствующего населения.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Местное самоуправление предполагает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единство самостоятельности и ответственности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решении всех вопросов местного значения.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8. Местное самоуправление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исходит из интересов населения соответствующей территории.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9. Местное самоуправление опирается на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правовую базу.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10. Местное самоуправление – сложноорганизованный объект социальной действительности с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общими характеристиками системы.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Его отличает территориальная, организационно-структурная и социально-экономическая целостность составляющих элементов, находящихся во внутреннем взаимодействии.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Принципы организации местного самоуправления в Российской Федерации</a:t>
            </a:r>
            <a:endParaRPr lang="ru-RU" sz="30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71" y="1124744"/>
            <a:ext cx="733456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4156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Местное самоуправление в системе основных структур общества</a:t>
            </a:r>
            <a:endParaRPr lang="ru-RU" sz="36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7471613" cy="528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Функции местного самоуправления</a:t>
            </a:r>
            <a:endParaRPr lang="ru-RU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980728"/>
            <a:ext cx="777686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Функция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власти, политическая функция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одна из форм публичной власти местная власть проводит в жизнь политику государства на местах, принимает обязательные для исполнения решения по вопросам местного значения, обеспечивает охрану общественного порядка и др. властные функции.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озяйственная функция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Как организатор местного хозяйства органы местного самоуправления выполняют экономические функции по жизнеобеспечению местного сообщества, организуют оказание жителям ряда важнейших общественных услуг.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бщественная функция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Как часть гражданского общества, органы местного самоуправления обеспечивают самоорганизацию граждан для решения вопросов местного значения.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В-3</a:t>
            </a:r>
            <a:r>
              <a:rPr lang="ru-RU" sz="3600" b="1" dirty="0" smtClean="0"/>
              <a:t>. Понятие, функции и принципы организации муниципальной </a:t>
            </a:r>
            <a:r>
              <a:rPr lang="ru-RU" sz="3600" b="1" dirty="0" smtClean="0"/>
              <a:t>службы</a:t>
            </a:r>
            <a:endParaRPr lang="ru-RU" sz="36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155679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Муниципальная служба занимает </a:t>
            </a:r>
            <a:r>
              <a:rPr lang="ru-RU" sz="2000" dirty="0" smtClean="0"/>
              <a:t>в системе местного </a:t>
            </a:r>
            <a:r>
              <a:rPr lang="ru-RU" sz="2000" dirty="0" smtClean="0"/>
              <a:t>самоуправления особое место, </a:t>
            </a:r>
            <a:r>
              <a:rPr lang="ru-RU" sz="2000" dirty="0" smtClean="0"/>
              <a:t>берет начало там, где вводится </a:t>
            </a:r>
            <a:r>
              <a:rPr lang="ru-RU" sz="2000" dirty="0" smtClean="0"/>
              <a:t>должность.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276872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Муниципальная служба </a:t>
            </a:r>
            <a:r>
              <a:rPr lang="ru-RU" sz="2000" dirty="0" smtClean="0"/>
              <a:t>- </a:t>
            </a:r>
            <a:r>
              <a:rPr lang="ru-RU" sz="2000" dirty="0" smtClean="0"/>
              <a:t>это профессиональная деятельность граждан, которая осуществляется на постоянной основе на должностях муниципальной службы, замещаемых путем заключения трудового договора (контракта) </a:t>
            </a:r>
            <a:r>
              <a:rPr lang="ru-RU" sz="2000" dirty="0" smtClean="0"/>
              <a:t>(№ </a:t>
            </a:r>
            <a:r>
              <a:rPr lang="ru-RU" sz="2000" dirty="0" smtClean="0"/>
              <a:t>25-ФЗ «О муниципальной службе в Российской Федерации» от 2 марта 2007 г. </a:t>
            </a:r>
            <a:r>
              <a:rPr lang="ru-RU" sz="2000" dirty="0" smtClean="0"/>
              <a:t>(</a:t>
            </a:r>
            <a:r>
              <a:rPr lang="ru-RU" sz="2000" dirty="0" smtClean="0"/>
              <a:t>п. 1 ст. 2)).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86104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а) муниципальная служба призвана содействовать реализации полномочий органов местного самоуправления; </a:t>
            </a:r>
            <a:endParaRPr lang="ru-RU" sz="2000" dirty="0" smtClean="0"/>
          </a:p>
          <a:p>
            <a:pPr algn="just"/>
            <a:r>
              <a:rPr lang="ru-RU" sz="2000" dirty="0" smtClean="0"/>
              <a:t>б</a:t>
            </a:r>
            <a:r>
              <a:rPr lang="ru-RU" sz="2000" dirty="0" smtClean="0"/>
              <a:t>) эта организационная форма деятельности направлена на формирование штатов органов местного самоуправления и правовое регулирование работы муниципальных служащих; </a:t>
            </a:r>
            <a:endParaRPr lang="ru-RU" sz="2000" dirty="0" smtClean="0"/>
          </a:p>
          <a:p>
            <a:pPr algn="just"/>
            <a:r>
              <a:rPr lang="ru-RU" sz="2000" dirty="0" smtClean="0"/>
              <a:t>в</a:t>
            </a:r>
            <a:r>
              <a:rPr lang="ru-RU" sz="2000" dirty="0" smtClean="0"/>
              <a:t>) содержанием деятельности муниципальных служащих является практическая реализация задач и полномочий местного самоуправления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Структура </a:t>
            </a:r>
            <a:r>
              <a:rPr lang="ru-RU" sz="3200" b="1" dirty="0" smtClean="0"/>
              <a:t>органов местного </a:t>
            </a:r>
            <a:r>
              <a:rPr lang="ru-RU" sz="3200" b="1" dirty="0" smtClean="0"/>
              <a:t>самоуправления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000" dirty="0" smtClean="0"/>
              <a:t>(ст</a:t>
            </a:r>
            <a:r>
              <a:rPr lang="ru-RU" sz="2000" dirty="0" smtClean="0"/>
              <a:t>. 34 Федерального закона от 6 октября 2003 г. № 131-ФЗ «Об общих принципах организации местного самоуправления в Российской Федерации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77281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 smtClean="0"/>
              <a:t>представительный </a:t>
            </a:r>
            <a:r>
              <a:rPr lang="ru-RU" sz="2400" dirty="0" smtClean="0"/>
              <a:t>орган муниципального образования;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глава </a:t>
            </a:r>
            <a:r>
              <a:rPr lang="ru-RU" sz="2400" dirty="0" smtClean="0"/>
              <a:t>муниципального образования;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местная </a:t>
            </a:r>
            <a:r>
              <a:rPr lang="ru-RU" sz="2400" dirty="0" smtClean="0"/>
              <a:t>администрация (исполнительно-распорядительный орган муниципального образования);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контрольный </a:t>
            </a:r>
            <a:r>
              <a:rPr lang="ru-RU" sz="2400" dirty="0" smtClean="0"/>
              <a:t>орган муниципального образования; </a:t>
            </a:r>
            <a:endParaRPr lang="ru-RU" sz="2400" dirty="0" smtClean="0"/>
          </a:p>
          <a:p>
            <a:pPr marL="457200" indent="-457200" algn="just">
              <a:buAutoNum type="arabicParenR"/>
            </a:pPr>
            <a:r>
              <a:rPr lang="ru-RU" sz="2400" dirty="0" smtClean="0"/>
              <a:t>иные </a:t>
            </a:r>
            <a:r>
              <a:rPr lang="ru-RU" sz="2400" dirty="0" smtClean="0"/>
              <a:t>органы местного самоуправления, предусмотренные уставом муниципального образования и обладающие собственными полномочиями по решению вопросов местного значения (ст.ст. 34-39).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Правовое регулирование </a:t>
            </a:r>
            <a:r>
              <a:rPr lang="ru-RU" sz="2000" dirty="0" smtClean="0"/>
              <a:t>муниципальной службы осуществляется нормами: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уставов </a:t>
            </a:r>
            <a:r>
              <a:rPr lang="ru-RU" sz="2000" dirty="0" smtClean="0"/>
              <a:t>муниципальных образований;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законов субъектов Российской Федерации;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Федерального закона. </a:t>
            </a:r>
            <a:endParaRPr lang="ru-RU" sz="20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94" y="1988840"/>
            <a:ext cx="82577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3568" y="671691"/>
            <a:ext cx="806388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обеспечение прав и свобод человека и гражданина на территории муниципального 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 обеспечение реализации положений Конституции РФ, федерального законодательства, законов субъекта Российской Федерации, устава муниципального образования, правовых актов органов местного самоуправления и их должностных лиц на территории муниципального 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3) организация оптимального, наиболее эффективного обеспечения социально-экономических и иных условий жизни населения муниципального образования, исходя из интересов населения, исторических и иных местных традиций;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4) формирование условий для практического осуществления функций органов местного самоуправления и профессиональное обеспечение реализации функций, компетенции и полномочий выборных органов и должностных лиц местного самоуправления;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5) защита прав и интересов населения и органов местного самоуправления муниципального образования;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6) подготовка, принятие, организация исполнения и исполнение решений в пределах полномочий органов местного самоуправления;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7) оказание содействия федеральным органам государственной власти, расположенным на территории муниципального образования, органам государственной власти субъекта Российской Федерации.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6206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муниципальной службы </a:t>
            </a:r>
            <a:endParaRPr lang="ru-RU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837020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Функции муниципальной службы</a:t>
            </a:r>
            <a:endParaRPr lang="ru-RU" sz="36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83568" y="671691"/>
            <a:ext cx="84604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Планирование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разработка программ, планов деятельности муниципальной службы по решению стоящих перед местным самоуправлением задач. Планирование заключается в формулировании условий, необходимых для решения того или иного вопроса; установлении последовательности создания или обеспечения этих условий; определении порядка, а также сроков выполнения конкретных действий; указании на то, какими должны быть результаты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Регулирование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(от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лат.regulare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устанавливать, упорядочивать)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упорядочение общественных отношений, возникающих в сфере МСУ, налаживание связей между субъектами этих отношений, приведение системы управления делами муниципального образования в состояние, которое обеспечит эффективную работу всех элементов местного самоуправления.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Распорядительство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Распорядительные функции выражаются в даче конкретных указаний исполнителям работы - совершить некие действия в определенном порядке и в определенный срок. Однако они проявляются и в непосредственных действиях муниципальных служащих.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Координация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(от лат. совместно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ordinatio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упорядочение)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установление взаимосвязей между органами МСУ и различными внешними (граждане, организации, органы МСУ иных муниципальных образований, органы государственной власти субъектов Российской Федерации и федеральные органы государственной власти) и внутренними (структурные подразделения органа местного самоуправления, муниципальные служащие) субъектами.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uzneck.pnzreg.ru/upload/iblock/e08/e084c68952807da0a0d6e3d8a773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6" y="2276872"/>
            <a:ext cx="4714864" cy="4149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Вопросы лекции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>
            <a:normAutofit/>
          </a:bodyPr>
          <a:lstStyle/>
          <a:p>
            <a:pPr marL="0" indent="-360000" algn="just"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ru-RU" dirty="0" smtClean="0"/>
              <a:t>Понятие местного самоуправления: его атрибуты и критерии </a:t>
            </a:r>
            <a:endParaRPr lang="ru-RU" dirty="0" smtClean="0"/>
          </a:p>
          <a:p>
            <a:pPr marL="0" indent="-360000" algn="just">
              <a:spcBef>
                <a:spcPts val="0"/>
              </a:spcBef>
              <a:buNone/>
            </a:pPr>
            <a:r>
              <a:rPr lang="ru-RU" dirty="0" smtClean="0"/>
              <a:t>2. </a:t>
            </a:r>
            <a:r>
              <a:rPr lang="ru-RU" dirty="0" smtClean="0"/>
              <a:t>Основные </a:t>
            </a:r>
            <a:r>
              <a:rPr lang="ru-RU" dirty="0" smtClean="0"/>
              <a:t>сущностные признаки </a:t>
            </a:r>
            <a:r>
              <a:rPr lang="ru-RU" dirty="0" smtClean="0"/>
              <a:t>местного самоуправления </a:t>
            </a:r>
            <a:endParaRPr lang="ru-RU" dirty="0" smtClean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2780928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/>
            <a:r>
              <a:rPr lang="ru-RU" sz="3200" dirty="0" smtClean="0"/>
              <a:t>3. </a:t>
            </a:r>
            <a:r>
              <a:rPr lang="ru-RU" sz="3200" dirty="0" smtClean="0"/>
              <a:t>Понятие, функции и принципы организации муниципальной </a:t>
            </a:r>
            <a:r>
              <a:rPr lang="ru-RU" sz="3200" dirty="0" smtClean="0"/>
              <a:t>службы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5.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Контроль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это установление соответствия или несоответствия фактического состояния системы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службы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и ее структуры требуемому (определенному) стандарту и уровню; изучение и оценка результатов общего функционирования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службы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 а также конкретных действий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служащих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; установление соотношения намеченного и сделанного в системе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муниципального управления. Как функция муниципальной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службы контроль представляет собой проверку качества, полноты и своевременности выполнения субъектами правовых отношений поставленных перед ними задач и целей. 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6.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Учет и информационное обеспечение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. В муниципальной службе учет представляет собой регулярный сбор сведений, информации о результатах деятельности органов местного самоуправления, о движении финансовых и материальных ресурсов муниципальной службы, об объектах муниципальной собственности и т.д. Основная форма учета - регистрация фактов. Под информационным обеспечением понимается сбор, обработка, накопление, хранение, поиск, анализ и представление требуемых органом местного самоуправления, должностным лицам, муниципальным служащим, населением сведений о лицах, предметах, фактах, событиях, явлениях и процессах. 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5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ttps://vuzopedia.ru/storage/app/uploads/public/5af/0f2/043/5af0f20435ddc51916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44516" y="1858516"/>
            <a:ext cx="6858000" cy="3140968"/>
          </a:xfrm>
          <a:prstGeom prst="rect">
            <a:avLst/>
          </a:prstGeom>
          <a:noFill/>
        </p:spPr>
      </p:pic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0112"/>
            <a:ext cx="5544616" cy="68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Современные требования к муниципальному менеджеру</a:t>
            </a:r>
            <a:endParaRPr lang="ru-RU" sz="36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825144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Рекомендуемая </a:t>
            </a:r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584" y="1047219"/>
            <a:ext cx="806489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Конституция Российской Федерации [Электронный ресурс]: принята всенародным голосованием 12.12.1993 (действующая редакция).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Ο муниципальной службе в Российской Федерации [Электронный ресурс]:Федеральныйзаконот02.03.2007 № 25-ФЗ (действующая редакция).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630238" algn="l"/>
              </a:tabLst>
            </a:pPr>
            <a:r>
              <a:rPr lang="ru-RU" dirty="0" smtClean="0">
                <a:cs typeface="Times New Roman" pitchFamily="18" charset="0"/>
              </a:rPr>
              <a:t>3. </a:t>
            </a:r>
            <a:r>
              <a:rPr lang="ru-RU" dirty="0" smtClean="0"/>
              <a:t>Федеральный закон «Об общих принципах организации местного самоуправления в Российской Федерации» от 6 октября 2003 года № 131-ФЗ. </a:t>
            </a:r>
            <a:endParaRPr lang="ru-RU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630238" algn="l"/>
              </a:tabLst>
            </a:pPr>
            <a:r>
              <a:rPr lang="ru-RU" dirty="0" smtClean="0"/>
              <a:t>4. Государственное и  муниципальное управление. Введение в специальность : учебное пособие / Т.М. </a:t>
            </a:r>
            <a:r>
              <a:rPr lang="ru-RU" dirty="0" err="1" smtClean="0"/>
              <a:t>Резер</a:t>
            </a:r>
            <a:r>
              <a:rPr lang="ru-RU" dirty="0" smtClean="0"/>
              <a:t> ; Министерство науки и высшего образования Российской Федерации, </a:t>
            </a:r>
            <a:r>
              <a:rPr lang="ru-RU" dirty="0" err="1" smtClean="0"/>
              <a:t>Ураль</a:t>
            </a:r>
            <a:r>
              <a:rPr lang="ru-RU" dirty="0" smtClean="0"/>
              <a:t>‑ </a:t>
            </a:r>
            <a:r>
              <a:rPr lang="ru-RU" dirty="0" err="1" smtClean="0"/>
              <a:t>ский</a:t>
            </a:r>
            <a:r>
              <a:rPr lang="ru-RU" dirty="0" smtClean="0"/>
              <a:t> федеральный университет.— Екатеринбург : </a:t>
            </a:r>
            <a:r>
              <a:rPr lang="ru-RU" dirty="0" err="1" smtClean="0"/>
              <a:t>Изд‑во</a:t>
            </a:r>
            <a:r>
              <a:rPr lang="ru-RU" dirty="0" smtClean="0"/>
              <a:t> Урал. </a:t>
            </a:r>
            <a:r>
              <a:rPr lang="ru-RU" dirty="0" err="1" smtClean="0"/>
              <a:t>ун‑та</a:t>
            </a:r>
            <a:r>
              <a:rPr lang="ru-RU" dirty="0" smtClean="0"/>
              <a:t>, 2021.— 100 с. </a:t>
            </a:r>
            <a:endParaRPr lang="ru-RU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630238" algn="l"/>
              </a:tabLst>
            </a:pPr>
            <a:r>
              <a:rPr lang="ru-RU" dirty="0" smtClean="0"/>
              <a:t>5. </a:t>
            </a:r>
            <a:r>
              <a:rPr lang="ru-RU" dirty="0" err="1" smtClean="0"/>
              <a:t>Осейчук</a:t>
            </a:r>
            <a:r>
              <a:rPr lang="ru-RU" dirty="0" smtClean="0"/>
              <a:t> В.И. Правовое обеспечение государственного и </a:t>
            </a:r>
            <a:r>
              <a:rPr lang="ru-RU" dirty="0" smtClean="0"/>
              <a:t>муниципального </a:t>
            </a:r>
            <a:r>
              <a:rPr lang="ru-RU" dirty="0" smtClean="0"/>
              <a:t>управления : учебник и практикум для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 </a:t>
            </a:r>
            <a:r>
              <a:rPr lang="ru-RU" dirty="0" smtClean="0"/>
              <a:t>магистратуры</a:t>
            </a:r>
            <a:r>
              <a:rPr lang="ru-RU" dirty="0" smtClean="0"/>
              <a:t> / В.И. </a:t>
            </a:r>
            <a:r>
              <a:rPr lang="ru-RU" dirty="0" err="1" smtClean="0"/>
              <a:t>Осейчук</a:t>
            </a:r>
            <a:r>
              <a:rPr lang="ru-RU" dirty="0" smtClean="0"/>
              <a:t>.— Москва : Издательство </a:t>
            </a:r>
            <a:r>
              <a:rPr lang="ru-RU" dirty="0" err="1" smtClean="0"/>
              <a:t>Юрайт</a:t>
            </a:r>
            <a:r>
              <a:rPr lang="ru-RU" dirty="0" smtClean="0"/>
              <a:t>, 2017</a:t>
            </a:r>
            <a:r>
              <a:rPr lang="ru-RU" dirty="0" smtClean="0"/>
              <a:t>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630238" algn="l"/>
              </a:tabLst>
            </a:pPr>
            <a:r>
              <a:rPr lang="ru-RU" dirty="0" smtClean="0"/>
              <a:t>6. </a:t>
            </a:r>
            <a:r>
              <a:rPr lang="ru-RU" dirty="0" err="1" smtClean="0"/>
              <a:t>Маркварт</a:t>
            </a:r>
            <a:r>
              <a:rPr lang="ru-RU" dirty="0" smtClean="0"/>
              <a:t> Э. Территориальное реформирование местного само‑ управления в Германии и России на современном этапе / Э. </a:t>
            </a:r>
            <a:r>
              <a:rPr lang="ru-RU" dirty="0" err="1" smtClean="0"/>
              <a:t>Маркварт</a:t>
            </a:r>
            <a:r>
              <a:rPr lang="ru-RU" dirty="0" smtClean="0"/>
              <a:t>, Й. </a:t>
            </a:r>
            <a:r>
              <a:rPr lang="ru-RU" dirty="0" err="1" smtClean="0"/>
              <a:t>Францке</a:t>
            </a:r>
            <a:r>
              <a:rPr lang="ru-RU" dirty="0" smtClean="0"/>
              <a:t> // Пространственная экономика. 2017.— № 3.—С. </a:t>
            </a:r>
            <a:r>
              <a:rPr lang="ru-RU" dirty="0" smtClean="0"/>
              <a:t>40–61.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630238" algn="l"/>
              </a:tabLst>
            </a:pPr>
            <a:r>
              <a:rPr lang="ru-RU" dirty="0" smtClean="0"/>
              <a:t>7. Государственное и муниципальное управление. Введение в специальность. Конспект лекций : учебное пособие / </a:t>
            </a:r>
            <a:r>
              <a:rPr lang="ru-RU" dirty="0" err="1" smtClean="0"/>
              <a:t>С.А.Мельков</a:t>
            </a:r>
            <a:r>
              <a:rPr lang="ru-RU" dirty="0" smtClean="0"/>
              <a:t>, А.Н. </a:t>
            </a:r>
            <a:r>
              <a:rPr lang="ru-RU" dirty="0" err="1" smtClean="0"/>
              <a:t>Перенджиев</a:t>
            </a:r>
            <a:r>
              <a:rPr lang="ru-RU" dirty="0" smtClean="0"/>
              <a:t>, О.Н. </a:t>
            </a:r>
            <a:r>
              <a:rPr lang="ru-RU" dirty="0" err="1" smtClean="0"/>
              <a:t>Забузов</a:t>
            </a:r>
            <a:r>
              <a:rPr lang="ru-RU" dirty="0" smtClean="0"/>
              <a:t>. — М. : КНОРУС, 2016. — 194 </a:t>
            </a:r>
            <a:r>
              <a:rPr lang="ru-RU" dirty="0" smtClean="0"/>
              <a:t>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Учебно-методическое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для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712" y="1772816"/>
            <a:ext cx="8507288" cy="45259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1.Президент РФ 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kremlin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ru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2.Совет Федерации РФ 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council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gov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ru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3.Государственная Дума РФ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duma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gov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ru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4.Правительство РФ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www.government.ru/government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5.Минэкономики РФ – http://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 tooltip="http://www.economy.gov.ru"/>
              </a:rPr>
              <a:t>www.economy.gov.ru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6.Минпромэнерго РФ –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 tooltip="http://www.minprom.gov.ru/"/>
              </a:rPr>
              <a:t>http://www.minprom.gov.ru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7.Минфин РФ - 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minfin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8.Минрегионразвития РФ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minregion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 «Деловая Россия»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deloros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«Опора России»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opora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11.Торгово-промышленная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палата -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http://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www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.</a:t>
            </a:r>
            <a:r>
              <a:rPr lang="en-U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tpp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.</a:t>
            </a:r>
            <a:r>
              <a:rPr lang="en-U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9" tooltip="http://www.tpp.ru"/>
              </a:rPr>
              <a:t>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10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Вопросы и задания для самостоятельной работы студентов</a:t>
            </a:r>
            <a:endParaRPr lang="ru-RU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170080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Изучение </a:t>
            </a:r>
            <a:r>
              <a:rPr lang="ru-RU" sz="2400" dirty="0" smtClean="0"/>
              <a:t>и анализ Федерального </a:t>
            </a:r>
            <a:r>
              <a:rPr lang="ru-RU" sz="2400" dirty="0" smtClean="0"/>
              <a:t>закона № 131 </a:t>
            </a:r>
            <a:r>
              <a:rPr lang="ru-RU" sz="2400" dirty="0" smtClean="0"/>
              <a:t>«Об общих принципах организации местного самоуправления в Российской Федерации» </a:t>
            </a:r>
            <a:endParaRPr lang="ru-RU" sz="2400" dirty="0" smtClean="0"/>
          </a:p>
          <a:p>
            <a:pPr marL="457200" indent="-457200" algn="just">
              <a:buAutoNum type="arabicPeriod" startAt="2"/>
            </a:pPr>
            <a:r>
              <a:rPr lang="ru-RU" sz="2400" dirty="0" smtClean="0"/>
              <a:t>Изучение и анализ Федерального закона № 25-ФЗ </a:t>
            </a:r>
            <a:r>
              <a:rPr lang="ru-RU" sz="2400" dirty="0" smtClean="0"/>
              <a:t>«О муниципальной службе в Российской Федерации» от 2 марта 2007 г. </a:t>
            </a:r>
            <a:endParaRPr lang="ru-RU" sz="2400" dirty="0" smtClean="0"/>
          </a:p>
          <a:p>
            <a:pPr marL="457200" indent="-457200" algn="just">
              <a:buAutoNum type="arabicPeriod" startAt="2"/>
            </a:pPr>
            <a:r>
              <a:rPr lang="ru-RU" sz="2400" dirty="0" smtClean="0"/>
              <a:t>Понятие муниципальной </a:t>
            </a:r>
            <a:r>
              <a:rPr lang="ru-RU" sz="2400" dirty="0" smtClean="0"/>
              <a:t>службы, её роль и место в общественной жизни. </a:t>
            </a:r>
            <a:endParaRPr lang="ru-RU" sz="2400" dirty="0" smtClean="0"/>
          </a:p>
          <a:p>
            <a:pPr marL="457200" indent="-457200" algn="just">
              <a:buAutoNum type="arabicPeriod" startAt="2"/>
            </a:pPr>
            <a:r>
              <a:rPr lang="ru-RU" sz="2400" dirty="0" smtClean="0"/>
              <a:t>Задачи </a:t>
            </a:r>
            <a:r>
              <a:rPr lang="ru-RU" sz="2400" dirty="0" smtClean="0"/>
              <a:t>и функции </a:t>
            </a:r>
            <a:r>
              <a:rPr lang="ru-RU" sz="2400" dirty="0" smtClean="0"/>
              <a:t>муниципальной службы </a:t>
            </a:r>
            <a:r>
              <a:rPr lang="ru-RU" sz="2400" dirty="0" smtClean="0"/>
              <a:t>в России. </a:t>
            </a:r>
            <a:endParaRPr lang="ru-RU" sz="2400" dirty="0" smtClean="0"/>
          </a:p>
          <a:p>
            <a:pPr marL="457200" indent="-457200" algn="just">
              <a:buAutoNum type="arabicPeriod" startAt="2"/>
            </a:pPr>
            <a:r>
              <a:rPr lang="ru-RU" sz="2400" dirty="0" smtClean="0"/>
              <a:t>Критерии </a:t>
            </a:r>
            <a:r>
              <a:rPr lang="ru-RU" sz="2400" dirty="0" smtClean="0"/>
              <a:t>и методы оценки деловых, профессиональных и нравственных качеств государственных и муниципальных служащих.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static6.smi2.net/img/1200x630/65330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564904"/>
            <a:ext cx="658358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cs typeface="AngsanaUPC" pitchFamily="18" charset="-34"/>
              </a:rPr>
              <a:t>В-1</a:t>
            </a:r>
            <a:r>
              <a:rPr lang="ru-RU" sz="3600" b="1" dirty="0" smtClean="0">
                <a:cs typeface="AngsanaUPC" pitchFamily="18" charset="-34"/>
              </a:rPr>
              <a:t>. Понятие местного самоуправления: его атрибуты и </a:t>
            </a:r>
            <a:r>
              <a:rPr lang="ru-RU" sz="3600" b="1" dirty="0" smtClean="0">
                <a:cs typeface="AngsanaUPC" pitchFamily="18" charset="-34"/>
              </a:rPr>
              <a:t>критерии</a:t>
            </a:r>
            <a:endParaRPr lang="ru-RU" sz="3600" b="1" dirty="0">
              <a:cs typeface="AngsanaUPC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924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        Публичная власть </a:t>
            </a:r>
            <a:r>
              <a:rPr lang="ru-RU" sz="2000" dirty="0" smtClean="0"/>
              <a:t>должна реализовываться не государственными органами, а непосредственно местным населением и образуемыми им органами и соответствующим образом избираемыми или назначаемыми должностными </a:t>
            </a:r>
            <a:r>
              <a:rPr lang="ru-RU" sz="2000" dirty="0" smtClean="0"/>
              <a:t>лицами.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           Местное </a:t>
            </a:r>
            <a:r>
              <a:rPr lang="ru-RU" sz="2000" b="1" dirty="0" smtClean="0"/>
              <a:t>самоуправление </a:t>
            </a:r>
            <a:r>
              <a:rPr lang="ru-RU" sz="2000" dirty="0" smtClean="0"/>
              <a:t>создает необходимые условия для приближения власти к населению, формирует гибкую систему управления, хорошо приспособленную к местным условиям и особенностям, способствует развитию инициативы и самодеятельности граждан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           Местное самоуправление </a:t>
            </a:r>
            <a:r>
              <a:rPr lang="ru-RU" sz="2000" dirty="0" smtClean="0"/>
              <a:t>состоит из терминов: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  - </a:t>
            </a:r>
            <a:r>
              <a:rPr lang="ru-RU" sz="2000" b="1" dirty="0" smtClean="0"/>
              <a:t>управление </a:t>
            </a:r>
            <a:r>
              <a:rPr lang="ru-RU" sz="2000" i="1" dirty="0" smtClean="0"/>
              <a:t>– </a:t>
            </a:r>
            <a:r>
              <a:rPr lang="ru-RU" sz="2000" dirty="0" smtClean="0"/>
              <a:t>это целенаправленное воздействие управляющей системы на </a:t>
            </a:r>
            <a:r>
              <a:rPr lang="ru-RU" sz="2000" dirty="0" smtClean="0"/>
              <a:t>управляемую;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i="1" dirty="0" smtClean="0"/>
              <a:t>      - </a:t>
            </a:r>
            <a:r>
              <a:rPr lang="ru-RU" sz="2000" b="1" i="1" dirty="0" smtClean="0"/>
              <a:t>с</a:t>
            </a:r>
            <a:r>
              <a:rPr lang="ru-RU" sz="2000" b="1" dirty="0" smtClean="0"/>
              <a:t>амоуправление</a:t>
            </a:r>
            <a:r>
              <a:rPr lang="ru-RU" sz="2000" dirty="0" smtClean="0"/>
              <a:t> </a:t>
            </a:r>
            <a:r>
              <a:rPr lang="ru-RU" sz="2000" dirty="0" smtClean="0"/>
              <a:t>– это внутреннее воздействие, вырабатываемое самой системой, когда субъект и объект управления </a:t>
            </a:r>
            <a:r>
              <a:rPr lang="ru-RU" sz="2000" dirty="0" smtClean="0"/>
              <a:t>совпадают.</a:t>
            </a:r>
            <a:endParaRPr lang="ru-RU" sz="2000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3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Понятие </a:t>
            </a:r>
            <a:r>
              <a:rPr lang="ru-RU" sz="3200" b="1" i="1" dirty="0" smtClean="0"/>
              <a:t>«местное самоуправление» </a:t>
            </a:r>
            <a:r>
              <a:rPr lang="ru-RU" sz="3200" dirty="0" smtClean="0"/>
              <a:t>многопланово и может быть рассмотрено в различных смысловых контекстах: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-360000" algn="just">
              <a:spcBef>
                <a:spcPts val="0"/>
              </a:spcBef>
              <a:buNone/>
            </a:pPr>
            <a:r>
              <a:rPr lang="ru-RU" sz="3000" dirty="0" smtClean="0"/>
              <a:t>- </a:t>
            </a:r>
            <a:r>
              <a:rPr lang="ru-RU" sz="3000" dirty="0" smtClean="0"/>
              <a:t>как форма народовластия; </a:t>
            </a:r>
          </a:p>
          <a:p>
            <a:pPr marL="0" indent="-360000" algn="just">
              <a:spcBef>
                <a:spcPts val="0"/>
              </a:spcBef>
              <a:buNone/>
            </a:pPr>
            <a:r>
              <a:rPr lang="ru-RU" sz="3000" dirty="0" smtClean="0"/>
              <a:t>- как воплощение права граждан на управление местными делами; </a:t>
            </a:r>
          </a:p>
          <a:p>
            <a:pPr marL="0" indent="-360000" algn="just">
              <a:spcBef>
                <a:spcPts val="0"/>
              </a:spcBef>
              <a:buNone/>
            </a:pPr>
            <a:r>
              <a:rPr lang="ru-RU" sz="3000" dirty="0" smtClean="0"/>
              <a:t>- как один из ключевых принципов конституционного строя, обеспечивающий деление власти по вертикали; </a:t>
            </a:r>
          </a:p>
          <a:p>
            <a:pPr marL="0" indent="-360000" algn="just">
              <a:spcBef>
                <a:spcPts val="0"/>
              </a:spcBef>
              <a:buNone/>
            </a:pPr>
            <a:r>
              <a:rPr lang="ru-RU" sz="3000" dirty="0" smtClean="0"/>
              <a:t>- как способ осуществления народом своей власти посредством деятельности органов местного самоуправления, ответственных перед народом; </a:t>
            </a:r>
          </a:p>
          <a:p>
            <a:pPr marL="0" indent="-360000" algn="just">
              <a:spcBef>
                <a:spcPts val="0"/>
              </a:spcBef>
              <a:buNone/>
            </a:pPr>
            <a:r>
              <a:rPr lang="ru-RU" sz="3000" dirty="0" smtClean="0"/>
              <a:t>- как показатель развитости гражданского общества и зрелости демократии.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Трактовки содержания </a:t>
            </a:r>
            <a:r>
              <a:rPr lang="ru-RU" sz="2800" b="1" i="1" dirty="0" smtClean="0"/>
              <a:t>местного самоуправления</a:t>
            </a:r>
            <a:endParaRPr lang="ru-RU" sz="2800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8013576" cy="45259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/>
              <a:t>Местное самоуправление </a:t>
            </a:r>
            <a:r>
              <a:rPr lang="ru-RU" sz="2000" dirty="0" smtClean="0"/>
              <a:t>- </a:t>
            </a:r>
            <a:r>
              <a:rPr lang="ru-RU" sz="2000" dirty="0" smtClean="0"/>
              <a:t>«право и эффективная способность местных органов власти регулировать и управлять в рамках закона и под свою ответственность важной частью общественных дел в интересах всего населения» (ст. 3. </a:t>
            </a:r>
            <a:r>
              <a:rPr lang="ru-RU" sz="2000" dirty="0" smtClean="0"/>
              <a:t>I Европейская хартия </a:t>
            </a:r>
            <a:r>
              <a:rPr lang="ru-RU" sz="2000" dirty="0" smtClean="0"/>
              <a:t>о местном самоуправлении 1985 г</a:t>
            </a:r>
            <a:r>
              <a:rPr lang="ru-RU" sz="2000" dirty="0" smtClean="0"/>
              <a:t>.).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/>
              <a:t>Местное самоуправление </a:t>
            </a:r>
            <a:r>
              <a:rPr lang="ru-RU" sz="2000" dirty="0" smtClean="0"/>
              <a:t>- </a:t>
            </a:r>
            <a:r>
              <a:rPr lang="ru-RU" sz="2000" dirty="0" smtClean="0"/>
              <a:t>«самостоятельное решение населением вопросов местного значения, владения, пользования и распоряжения муниципальной собственностью</a:t>
            </a:r>
            <a:r>
              <a:rPr lang="ru-RU" sz="2000" dirty="0" smtClean="0"/>
              <a:t>» (</a:t>
            </a:r>
            <a:r>
              <a:rPr lang="ru-RU" sz="2000" dirty="0" smtClean="0"/>
              <a:t>Статья 130 Конституции Российской </a:t>
            </a:r>
            <a:r>
              <a:rPr lang="ru-RU" sz="2000" dirty="0" smtClean="0"/>
              <a:t>Федерации).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5" y="3645024"/>
            <a:ext cx="3762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3429000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</a:t>
            </a:r>
            <a:r>
              <a:rPr lang="ru-RU" sz="2000" b="1" dirty="0" smtClean="0"/>
              <a:t>Местное самоуправление </a:t>
            </a:r>
            <a:r>
              <a:rPr lang="ru-RU" sz="2000" dirty="0" smtClean="0"/>
              <a:t>в Российской Федерации — признаваемая и гарантируемая Конституцией Российской Федерации самостоятельная и под свою ответственность деятельность населения по решению непосредственно или через органы местного самоуправления вопросов местного значения, исходя из интересов населения, его исторических и иных местных традиций» (ФЗ-131,  Статья 2).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62068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/>
              <a:t>С</a:t>
            </a:r>
            <a:r>
              <a:rPr lang="ru-RU" sz="2400" b="1" i="1" dirty="0" smtClean="0"/>
              <a:t>убъект управления </a:t>
            </a:r>
            <a:r>
              <a:rPr lang="ru-RU" sz="2400" dirty="0" smtClean="0"/>
              <a:t>территориальной единицей выступает само население или избранные им органы.</a:t>
            </a:r>
          </a:p>
          <a:p>
            <a:pPr algn="just">
              <a:buNone/>
            </a:pPr>
            <a:r>
              <a:rPr lang="ru-RU" sz="2400" b="1" i="1" dirty="0" smtClean="0"/>
              <a:t>Объект управления </a:t>
            </a:r>
            <a:r>
              <a:rPr lang="ru-RU" sz="2400" i="1" dirty="0" smtClean="0"/>
              <a:t>– </a:t>
            </a:r>
            <a:r>
              <a:rPr lang="ru-RU" sz="2400" dirty="0" smtClean="0"/>
              <a:t>вопросы</a:t>
            </a:r>
            <a:r>
              <a:rPr lang="ru-RU" sz="2400" i="1" dirty="0" smtClean="0"/>
              <a:t> </a:t>
            </a:r>
            <a:r>
              <a:rPr lang="ru-RU" sz="2400" dirty="0" smtClean="0"/>
              <a:t>местного значения.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9888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определения предметов ведения местного самоуправления </a:t>
            </a:r>
            <a:r>
              <a:rPr lang="ru-RU" sz="2400" dirty="0" smtClean="0"/>
              <a:t>используется </a:t>
            </a:r>
            <a:r>
              <a:rPr lang="ru-RU" sz="2400" dirty="0" smtClean="0"/>
              <a:t>термин </a:t>
            </a:r>
            <a:r>
              <a:rPr lang="ru-RU" sz="2400" i="1" dirty="0" smtClean="0"/>
              <a:t>«</a:t>
            </a:r>
            <a:r>
              <a:rPr lang="ru-RU" sz="2400" b="1" i="1" dirty="0" smtClean="0"/>
              <a:t>вопросы местного </a:t>
            </a:r>
            <a:r>
              <a:rPr lang="ru-RU" sz="2400" b="1" i="1" dirty="0" smtClean="0"/>
              <a:t>значения</a:t>
            </a:r>
            <a:r>
              <a:rPr lang="ru-RU" sz="2400" i="1" dirty="0" smtClean="0"/>
              <a:t>»: </a:t>
            </a:r>
            <a:endParaRPr lang="ru-RU" sz="2400" i="1" dirty="0" smtClean="0"/>
          </a:p>
          <a:p>
            <a:pPr algn="just"/>
            <a:r>
              <a:rPr lang="ru-RU" sz="2400" dirty="0" smtClean="0"/>
              <a:t>1) которые могут самостоятельно решаться населением или органами местного самоуправления, не требуя вмешательства органов государственной власти; </a:t>
            </a:r>
          </a:p>
          <a:p>
            <a:pPr algn="just"/>
            <a:r>
              <a:rPr lang="ru-RU" sz="2400" dirty="0" smtClean="0"/>
              <a:t>2) последствия решения которых не выходят за пределы территории данного муниципального образования, т. е. не оказывают неблагоприятных воздействий на соседние территории.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Муниципальное управление:</a:t>
            </a:r>
            <a:endParaRPr lang="ru-RU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1268760"/>
            <a:ext cx="78488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государственное управление на местном уровне, т.е. федеральные и региональные органы государственной власти, осуществляющие на местах ряд функций государственной политики в области финансов, налогообложения, землеустройства, занятости населения и др.;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местное самоуправление как форма народовластия;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муниципальный менеджмент как система действий по налаживанию партнерских отношений между органами местного самоуправления, населением и частным капиталом в целях обеспечения поступательного социально-экономического развития муниципального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В-2</a:t>
            </a:r>
            <a:r>
              <a:rPr lang="ru-RU" sz="3600" b="1" dirty="0" smtClean="0"/>
              <a:t>. Основные сущностные признаки местного </a:t>
            </a:r>
            <a:r>
              <a:rPr lang="ru-RU" sz="3600" b="1" dirty="0" smtClean="0"/>
              <a:t>самоуправления</a:t>
            </a:r>
            <a:endParaRPr lang="ru-RU" sz="3600" b="1" dirty="0"/>
          </a:p>
        </p:txBody>
      </p:sp>
      <p:pic>
        <p:nvPicPr>
          <p:cNvPr id="4" name="Picture 2" descr="C:\Documents and Settings\БондаренкоАА\Рабочий стол\555.jpg"/>
          <p:cNvPicPr>
            <a:picLocks noChangeAspect="1" noChangeArrowheads="1"/>
          </p:cNvPicPr>
          <p:nvPr/>
        </p:nvPicPr>
        <p:blipFill>
          <a:blip r:embed="rId2" cstate="print"/>
          <a:srcRect l="65314" b="13947"/>
          <a:stretch>
            <a:fillRect/>
          </a:stretch>
        </p:blipFill>
        <p:spPr bwMode="auto">
          <a:xfrm>
            <a:off x="0" y="0"/>
            <a:ext cx="66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L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34076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Выделяют основные </a:t>
            </a:r>
            <a:r>
              <a:rPr lang="ru-RU" sz="2400" i="1" dirty="0" smtClean="0"/>
              <a:t>юридические, социально-экономические и организационные признаки, которые характеризуют местное самоуправление и отличают его от центральной управленческой власти.</a:t>
            </a:r>
            <a:endParaRPr lang="ru-RU" sz="24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2887682"/>
            <a:ext cx="84604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Местное самоуправление, обеспечивая самоорганизацию граждан, их непосредственное участие в управлении местными делами, является одной из структур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гражданского общества.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Местное самоуправление -не государственное, 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общественное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явление. Центральная управленческая власть есть власть суверенная, верховная, могущая себя реформировать, то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местное самоуправление – власть подзаконная, действующая в порядке и в пределах, указанных ей верховной властью, т.е. законом.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Следует учитывать разграничение сфер компетенций властей центральных, региональных и местного самоуправления, т.е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ограниченность круга дел, вверяемых местному самоуправлению.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Обычно к ведомству местного самоуправления относят дела местного хозяйства, местные вопросы, которые связаны с повседневными нуждами жителей, а также некоторые общегосударственные задачи, которые на него возлагает государство.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1917</Words>
  <Application>Microsoft Office PowerPoint</Application>
  <PresentationFormat>Экран (4:3)</PresentationFormat>
  <Paragraphs>110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дисциплина:  Введение в специальность  тема: Современное состояние муниципальной службы в России</vt:lpstr>
      <vt:lpstr>Вопросы лекции</vt:lpstr>
      <vt:lpstr>В-1. Понятие местного самоуправления: его атрибуты и критерии</vt:lpstr>
      <vt:lpstr>Понятие «местное самоуправление» многопланово и может быть рассмотрено в различных смысловых контекстах:  </vt:lpstr>
      <vt:lpstr>Трактовки содержания местного самоуправления</vt:lpstr>
      <vt:lpstr>Слайд 6</vt:lpstr>
      <vt:lpstr>Слайд 7</vt:lpstr>
      <vt:lpstr>Муниципальное управление:</vt:lpstr>
      <vt:lpstr>В-2. Основные сущностные признаки местного самоуправления</vt:lpstr>
      <vt:lpstr>Слайд 10</vt:lpstr>
      <vt:lpstr>Принципы организации местного самоуправления в Российской Федерации</vt:lpstr>
      <vt:lpstr>Местное самоуправление в системе основных структур общества</vt:lpstr>
      <vt:lpstr>Функции местного самоуправления</vt:lpstr>
      <vt:lpstr>В-3. Понятие, функции и принципы организации муниципальной службы</vt:lpstr>
      <vt:lpstr>Структура органов местного самоуправления  (ст. 34 Федерального закона от 6 октября 2003 г. № 131-ФЗ «Об общих принципах организации местного самоуправления в Российской Федерации»)</vt:lpstr>
      <vt:lpstr>Слайд 16</vt:lpstr>
      <vt:lpstr>Основные задачи муниципальной службы </vt:lpstr>
      <vt:lpstr>Слайд 18</vt:lpstr>
      <vt:lpstr>Функции муниципальной службы</vt:lpstr>
      <vt:lpstr>Слайд 20</vt:lpstr>
      <vt:lpstr>Слайд 21</vt:lpstr>
      <vt:lpstr>Современные требования к муниципальному менеджеру</vt:lpstr>
      <vt:lpstr>Рекомендуемая литература</vt:lpstr>
      <vt:lpstr>Учебно-методическое  обеспечение для самостоятельной работы</vt:lpstr>
      <vt:lpstr>Вопросы и задания для самостоятельной работы студентов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дисциплина:  Введение в специальность  тема: Современное состояние муниципальной службы в России</dc:title>
  <dc:creator>вован</dc:creator>
  <cp:lastModifiedBy>вован</cp:lastModifiedBy>
  <cp:revision>56</cp:revision>
  <dcterms:created xsi:type="dcterms:W3CDTF">2021-12-07T15:35:32Z</dcterms:created>
  <dcterms:modified xsi:type="dcterms:W3CDTF">2021-12-07T19:42:20Z</dcterms:modified>
</cp:coreProperties>
</file>