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68" r:id="rId3"/>
    <p:sldId id="269" r:id="rId4"/>
    <p:sldId id="307" r:id="rId5"/>
    <p:sldId id="270" r:id="rId6"/>
    <p:sldId id="292" r:id="rId7"/>
    <p:sldId id="271" r:id="rId8"/>
    <p:sldId id="287" r:id="rId9"/>
    <p:sldId id="293" r:id="rId10"/>
    <p:sldId id="308" r:id="rId11"/>
    <p:sldId id="273" r:id="rId12"/>
    <p:sldId id="304" r:id="rId13"/>
    <p:sldId id="274" r:id="rId14"/>
    <p:sldId id="296" r:id="rId15"/>
    <p:sldId id="275" r:id="rId16"/>
    <p:sldId id="277" r:id="rId17"/>
    <p:sldId id="294" r:id="rId18"/>
    <p:sldId id="280" r:id="rId19"/>
    <p:sldId id="301" r:id="rId20"/>
    <p:sldId id="281" r:id="rId21"/>
    <p:sldId id="295" r:id="rId22"/>
    <p:sldId id="288" r:id="rId23"/>
    <p:sldId id="305" r:id="rId24"/>
    <p:sldId id="283" r:id="rId25"/>
    <p:sldId id="30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A266-357C-44E4-9038-0BCFDDE0FD3A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1CC7-F3ED-4DF6-BA6F-6F70F6733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veinternet.ru/showjournal.php?jday=01&amp;jmonth=12&amp;journalid=762167&amp;jyear=20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5/50/RechtwKugeldreieck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latonanet.org.ua/load/knigi_po_filosofii/filosofija_poznanija/kassirer_ehrnst_teorija_otnositelnosti_ehjnshtejna_2009/45-1-0-36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rdatabase.org.ua/wp-content/uploads/2012/03/00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54" y="500042"/>
            <a:ext cx="8358246" cy="20896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Неевклидовы геометрии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429000"/>
            <a:ext cx="4000528" cy="2767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«Коперник» геометрии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71546"/>
            <a:ext cx="7886700" cy="5500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Величайшим научным подвигом Николая Лобачевского считается создание им первой неевклидовой геометрии, историю которой принято отсчитывать от заседания Отделения физико-математических наук в Казанском университете 11 февраля 1826, на котором Лобачевский выступил с докладом «Сжатое изложение основ геометрии со строгим доказательством теоремы о параллельных». </a:t>
            </a:r>
          </a:p>
          <a:p>
            <a:r>
              <a:rPr lang="ru-RU" sz="2400" dirty="0" smtClean="0"/>
              <a:t>Ни комиссия, ни другие современники Лобачевского, в том числе выдающийся математик М. В. Остроградский, не смогли по достоинству оценить открытие Лобачевского. Признание пришло лишь через 12 лет после его смерти, когда в 1868 г. Э. Бельтрами показал, что геометрия </a:t>
            </a:r>
            <a:r>
              <a:rPr lang="ru-RU" sz="2400" dirty="0" err="1" smtClean="0"/>
              <a:t>Лобаческого</a:t>
            </a:r>
            <a:r>
              <a:rPr lang="ru-RU" sz="2400" dirty="0" smtClean="0"/>
              <a:t> может быть реализована на </a:t>
            </a:r>
            <a:r>
              <a:rPr lang="ru-RU" sz="2400" dirty="0" err="1" smtClean="0"/>
              <a:t>псевдосферических</a:t>
            </a:r>
            <a:r>
              <a:rPr lang="ru-RU" sz="2400" dirty="0" smtClean="0"/>
              <a:t> поверхностях в евклидовом пространстве, если за прямые принять геодезические.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7400948" cy="58579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Профессор Казанского университета Н.И. Лобачевский построил новую геометрию, откинув 5 постулат Евклида, заменив его другим, прямо противоположным по смыслу: </a:t>
            </a:r>
          </a:p>
          <a:p>
            <a:pPr algn="just"/>
            <a:r>
              <a:rPr lang="ru-RU" sz="3200" dirty="0" smtClean="0"/>
              <a:t>“Через точку  вне прямой в плоскости проходит по крайней мере две прямые не имеющие общей точки с первой прямой”. </a:t>
            </a:r>
          </a:p>
          <a:p>
            <a:pPr algn="just"/>
            <a:r>
              <a:rPr lang="ru-RU" sz="3200" dirty="0" smtClean="0"/>
              <a:t>Случилось это в 1826 году. Лобачевский не получил противоречия.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img0.liveinternet.ru/images/attach/c/4/80/591/80591916_large_LineOnHyper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4429128" cy="4020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425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Псевдосфера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286388"/>
            <a:ext cx="7684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геометрии Лобачевского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подобных фигур не существует 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samlib.ru/img/p/putenihin_p_w/tor/tor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928802"/>
            <a:ext cx="2286016" cy="304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643734" cy="63579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геометрии Лобачевского сохраняются все теоремы, которые в евклидовой геометрии можно доказать без использования пятого постулата. </a:t>
            </a:r>
            <a:r>
              <a:rPr lang="ru-RU" sz="3200" u="sng" dirty="0" smtClean="0"/>
              <a:t>Например: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вертикальные углы равны; </a:t>
            </a:r>
          </a:p>
          <a:p>
            <a:r>
              <a:rPr lang="ru-RU" sz="3200" dirty="0" smtClean="0"/>
              <a:t>углы при основании равнобедренного треугольника равны; </a:t>
            </a:r>
          </a:p>
          <a:p>
            <a:r>
              <a:rPr lang="ru-RU" sz="3200" dirty="0" smtClean="0"/>
              <a:t>из данной точки можно опустить на данную прямую только один перпендикуляр и др. 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7532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Гиперболическая модель геометрии Лобачевского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Мои документы\Мои рисунки\600px-Hyperbolic_triangle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57150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30" y="5000636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Сумма углов треугольника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еньше 180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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543824" cy="5697559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Теорема о сумме углов треугольника готовит первый “сюрприз”: в геометрии Лобачевского сумма углов любого треугольника меньше 180</a:t>
            </a:r>
            <a:r>
              <a:rPr lang="ru-RU" sz="4000" baseline="30000" dirty="0" smtClean="0"/>
              <a:t>°</a:t>
            </a:r>
            <a:r>
              <a:rPr lang="ru-RU" sz="4000" dirty="0" smtClean="0"/>
              <a:t>. </a:t>
            </a:r>
          </a:p>
          <a:p>
            <a:pPr lvl="0"/>
            <a:r>
              <a:rPr lang="ru-RU" sz="4000" dirty="0" smtClean="0"/>
              <a:t>Самую большую площадь имеет треугольник с нулевыми углами, а его стороны имеют бесконечную длину.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Некоторые теоремы геометрии Лобачевского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14488"/>
            <a:ext cx="7615262" cy="4900634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Два неравных равносторонних треугольника имеют неравные углы.</a:t>
            </a:r>
          </a:p>
          <a:p>
            <a:pPr lvl="0"/>
            <a:r>
              <a:rPr lang="ru-RU" sz="3600" dirty="0" smtClean="0"/>
              <a:t>В геометрии Лобачевского не существует подобных фигур.</a:t>
            </a:r>
          </a:p>
          <a:p>
            <a:pPr lvl="0"/>
            <a:r>
              <a:rPr lang="ru-RU" sz="3600" dirty="0" smtClean="0"/>
              <a:t>Если углы одного треугольника равны соответственно углам другого треугольника, то эти треугольники равны.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4929198"/>
            <a:ext cx="2151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Риман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2571744"/>
            <a:ext cx="49292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29388" y="2000240"/>
            <a:ext cx="200020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57620" y="1428736"/>
            <a:ext cx="4929222" cy="1428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6182" y="3714752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/>
              <a:t>   Через точку, не лежащую на прямой, нельзя провести ни одной прямой, параллельной данной. Все прямые пересекаются.</a:t>
            </a:r>
          </a:p>
        </p:txBody>
      </p:sp>
      <p:pic>
        <p:nvPicPr>
          <p:cNvPr id="21506" name="Picture 2" descr="http://fineartamerica.com/images/artworkimages/medium/1/bernhard-riemann-gr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2928958" cy="377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других геометрий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7229498" cy="4351338"/>
          </a:xfrm>
        </p:spPr>
        <p:txBody>
          <a:bodyPr/>
          <a:lstStyle/>
          <a:p>
            <a:pPr lvl="0"/>
            <a:r>
              <a:rPr lang="ru-RU" sz="3200" dirty="0" smtClean="0"/>
              <a:t>Через некоторое время идеи Лобачевского были приняты математиками, и следующим этапом развития геометрии стала эллиптическая геометрия Римана. Риман исходил из того, что через точку, не лежащую на данной прямой, вообще нельзя провести прямую, не пересекающую данную.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RechtwKugeldreieck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3390900" cy="3409951"/>
          </a:xfrm>
          <a:prstGeom prst="rect">
            <a:avLst/>
          </a:prstGeom>
          <a:noFill/>
        </p:spPr>
      </p:pic>
      <p:pic>
        <p:nvPicPr>
          <p:cNvPr id="47108" name="Picture 4" descr="http://upload.wikimedia.org/wikipedia/commons/0/04/Great_circle_hemispheres.png?uselang=ru"/>
          <p:cNvPicPr>
            <a:picLocks noChangeAspect="1" noChangeArrowheads="1"/>
          </p:cNvPicPr>
          <p:nvPr/>
        </p:nvPicPr>
        <p:blipFill>
          <a:blip r:embed="rId4"/>
          <a:srcRect r="7273"/>
          <a:stretch>
            <a:fillRect/>
          </a:stretch>
        </p:blipFill>
        <p:spPr bwMode="auto">
          <a:xfrm>
            <a:off x="1571604" y="2285992"/>
            <a:ext cx="3643338" cy="3603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2662" y="214290"/>
            <a:ext cx="7282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глобусе меридианы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играют роль прямых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467600" cy="57595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геометрии истинность каждого утверждения необходимо доказывать, нельзя полагаться только на наблюдения.</a:t>
            </a:r>
          </a:p>
          <a:p>
            <a:r>
              <a:rPr lang="ru-RU" sz="4000" dirty="0" smtClean="0"/>
              <a:t>В школьном курсе геометрии мы пользуемся </a:t>
            </a:r>
            <a:r>
              <a:rPr lang="ru-RU" sz="4000" dirty="0" err="1" smtClean="0"/>
              <a:t>евклидовской</a:t>
            </a:r>
            <a:r>
              <a:rPr lang="ru-RU" sz="4000" dirty="0" smtClean="0"/>
              <a:t> геометрией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872308" cy="1325563"/>
          </a:xfrm>
        </p:spPr>
        <p:txBody>
          <a:bodyPr/>
          <a:lstStyle/>
          <a:p>
            <a:r>
              <a:rPr lang="ru-RU" b="1" dirty="0" smtClean="0"/>
              <a:t>В геометрии Римана: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14488"/>
            <a:ext cx="7300936" cy="435133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две прямые всегда пересекаются, параллельных прямых совсем нет; </a:t>
            </a:r>
          </a:p>
          <a:p>
            <a:pPr lvl="0"/>
            <a:r>
              <a:rPr lang="ru-RU" sz="2800" dirty="0" smtClean="0"/>
              <a:t>сумма углов прямолинейного треугольника больше 180</a:t>
            </a:r>
            <a:r>
              <a:rPr lang="ru-RU" sz="2800" baseline="30000" dirty="0" smtClean="0"/>
              <a:t>°</a:t>
            </a:r>
            <a:r>
              <a:rPr lang="ru-RU" sz="2800" dirty="0" smtClean="0"/>
              <a:t>; </a:t>
            </a:r>
          </a:p>
          <a:p>
            <a:pPr lvl="0"/>
            <a:r>
              <a:rPr lang="ru-RU" sz="2800" dirty="0" smtClean="0"/>
              <a:t>прямая имеет конечную длину, плоскость – конечную площадь и др.</a:t>
            </a:r>
          </a:p>
          <a:p>
            <a:pPr lvl="0"/>
            <a:r>
              <a:rPr lang="ru-RU" sz="2800" dirty="0" smtClean="0"/>
              <a:t>Частным случаем эллиптической геометрии Римана является сферическая геометрия Римана или геометрия не сфере.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57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Сферическая модель геометрии Римана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\Мои рисунки\Earth_ge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4357718" cy="39024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214950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Сумма углов треугольника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больше 180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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5/5e/Euclidian_and_non_euclidian_geometry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97551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714752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Через точку, не лежащую на прямой, можно провести только одну прямую, параллельную данной.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Через точку, не лежащую на прямой, нельзя провести прямую, параллельную данной. Все прямые пересекаются.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/>
              <a:t>Через точку, не лежащую на прямой, можно провести две  прямые, параллельные данной.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597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Альберт Эйнштейн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://platonanet.org.ua/_ld/36/3350444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3500462" cy="5159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2786058"/>
            <a:ext cx="3000396" cy="2857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zireael777.ru/wp-content/uploads/2014/03/bf69f2d78f20f3f3120ac18152f62b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14488"/>
            <a:ext cx="2969259" cy="400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500042"/>
            <a:ext cx="7467600" cy="61167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Современники Лобачевского, потом и Римана отказывались принимать новую геометрию. </a:t>
            </a:r>
          </a:p>
          <a:p>
            <a:r>
              <a:rPr lang="ru-RU" sz="2800" dirty="0" smtClean="0"/>
              <a:t>Но в начале 20 века, как гром среди ясного неба, Эйнштейн создаёт теорию относительности, частным случаем которой является теория тяготения Ньютона. </a:t>
            </a:r>
          </a:p>
          <a:p>
            <a:pPr lvl="0"/>
            <a:r>
              <a:rPr lang="ru-RU" sz="2800" dirty="0" smtClean="0"/>
              <a:t>Тяготение на самом деле результат искривления пространства вблизи массивных тел. Следствием этого является замедление времени вблизи тяжелых тел, кратчайшее расстояние между точками не прямая, а некоторая кривая и др.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http://www.yourdatabase.org.ua/wp-content/uploads/2012/03/003.jpg">
            <a:hlinkClick r:id="rId2" tooltip="00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286279" cy="3214710"/>
          </a:xfrm>
          <a:prstGeom prst="rect">
            <a:avLst/>
          </a:prstGeom>
          <a:noFill/>
        </p:spPr>
      </p:pic>
      <p:pic>
        <p:nvPicPr>
          <p:cNvPr id="50185" name="Picture 9" descr="http://www.yourdatabase.org.ua/wp-content/uploads/2012/03/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4214306" cy="28077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214290"/>
            <a:ext cx="57038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Тяготение- результат 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искривления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пространства вблизи 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массивных тел 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2"/>
            <a:ext cx="7329510" cy="5616720"/>
          </a:xfrm>
        </p:spPr>
        <p:txBody>
          <a:bodyPr>
            <a:normAutofit/>
          </a:bodyPr>
          <a:lstStyle/>
          <a:p>
            <a:pPr lvl="0"/>
            <a:r>
              <a:rPr lang="ru-RU" sz="4400" dirty="0" smtClean="0"/>
              <a:t>В основе всей геометрии греческого математика Евклида лежало несколько простых первоначальных утверждений (аксиом), которые принимались за истинные без доказательств.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zes-world.narod.ru/Euclid_1small.gif"/>
          <p:cNvPicPr>
            <a:picLocks noChangeAspect="1" noChangeArrowheads="1"/>
          </p:cNvPicPr>
          <p:nvPr/>
        </p:nvPicPr>
        <p:blipFill>
          <a:blip r:embed="rId2"/>
          <a:srcRect l="66556" t="17952" r="3394" b="36170"/>
          <a:stretch>
            <a:fillRect/>
          </a:stretch>
        </p:blipFill>
        <p:spPr bwMode="auto">
          <a:xfrm>
            <a:off x="5597450" y="1785926"/>
            <a:ext cx="3359890" cy="3857652"/>
          </a:xfrm>
          <a:prstGeom prst="rect">
            <a:avLst/>
          </a:prstGeom>
          <a:noFill/>
        </p:spPr>
      </p:pic>
      <p:pic>
        <p:nvPicPr>
          <p:cNvPr id="13" name="Picture 2" descr="http://900igr.net/up/datas/194512/008.jpg"/>
          <p:cNvPicPr>
            <a:picLocks noChangeAspect="1" noChangeArrowheads="1"/>
          </p:cNvPicPr>
          <p:nvPr/>
        </p:nvPicPr>
        <p:blipFill>
          <a:blip r:embed="rId3"/>
          <a:srcRect t="20833" r="44531" b="35416"/>
          <a:stretch>
            <a:fillRect/>
          </a:stretch>
        </p:blipFill>
        <p:spPr bwMode="auto">
          <a:xfrm>
            <a:off x="285720" y="2000240"/>
            <a:ext cx="5555155" cy="32861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500042"/>
            <a:ext cx="6286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постулата Евклида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500042"/>
            <a:ext cx="7467600" cy="6116786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Первые 4 аксиомы не вызывали сомнений ни у одного учёного, в отличии от пятого.</a:t>
            </a:r>
          </a:p>
          <a:p>
            <a:r>
              <a:rPr lang="ru-RU" sz="4800" dirty="0" smtClean="0"/>
              <a:t>Пятый постулат гласит:</a:t>
            </a:r>
          </a:p>
          <a:p>
            <a:r>
              <a:rPr lang="ru-RU" sz="4800" dirty="0" smtClean="0"/>
              <a:t>«Через точку не лежащую на данной прямой можно провести прямую, параллельную данной, и притом только одну.»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4857760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Евклид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7686" y="2786058"/>
            <a:ext cx="428628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215074" y="17144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57686" y="1785926"/>
            <a:ext cx="414340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1934" y="3857628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/>
              <a:t>   Через точку, не лежащую на прямой, можно провести только одну прямую, параллельную данной.</a:t>
            </a:r>
          </a:p>
        </p:txBody>
      </p:sp>
      <p:pic>
        <p:nvPicPr>
          <p:cNvPr id="25602" name="Picture 2" descr="http://images.fineartamerica.com/images-medium-large/euclid-ancient-greek-mathematician-science-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2486026" cy="385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643866" cy="5330992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Эта аксиома вызывала особый интерес математиков. В отличие от остальных аксиом элементарной геометрии, аксиома параллельных не обладает свойством непосредственной очевидности. Поэтому на всем протяжении истории геометрии имели место попытки доказать аксиому параллельных.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28604"/>
            <a:ext cx="7329510" cy="6116786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Это не удалось никому. Поэтому возникла мысль: «Не может ли быть так, что заменив пятый постулат его отрицанием, мы придём к новой неевклидовой геометрии, которая во многом не согласуется с нашими привычными наглядными представлениями, но, тем не менее не содержит никаких логических противоречий?»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5572140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Лобачевский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57752" y="2643182"/>
            <a:ext cx="37862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 flipV="1">
            <a:off x="6429388" y="16430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1643050"/>
            <a:ext cx="4071966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571612"/>
            <a:ext cx="4143404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54" y="3286124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/>
              <a:t>   Через точку, не лежащую на прямой, можно провести как минимум </a:t>
            </a:r>
            <a:r>
              <a:rPr lang="ru-RU" sz="2800" b="1" smtClean="0"/>
              <a:t>две прямые, параллельные </a:t>
            </a:r>
            <a:r>
              <a:rPr lang="ru-RU" sz="2800" b="1" dirty="0" smtClean="0"/>
              <a:t>данной.</a:t>
            </a:r>
          </a:p>
        </p:txBody>
      </p:sp>
      <p:pic>
        <p:nvPicPr>
          <p:cNvPr id="24578" name="Picture 2" descr="http://russian-history-in-faces.ru/wp-content/uploads/2016/06/i57j6n565dy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32314" cy="376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nanio.ru.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znanio.ru.9</Template>
  <TotalTime>1141</TotalTime>
  <Words>676</Words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znanio.ru.9</vt:lpstr>
      <vt:lpstr>Неевклидовы геометрии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«Коперник» геометрии</vt:lpstr>
      <vt:lpstr>Слайд 11</vt:lpstr>
      <vt:lpstr>Слайд 12</vt:lpstr>
      <vt:lpstr>Слайд 13</vt:lpstr>
      <vt:lpstr>Гиперболическая модель геометрии Лобачевского</vt:lpstr>
      <vt:lpstr>Слайд 15</vt:lpstr>
      <vt:lpstr>Некоторые теоремы геометрии Лобачевского</vt:lpstr>
      <vt:lpstr>Слайд 17</vt:lpstr>
      <vt:lpstr>Развитие других геометрий</vt:lpstr>
      <vt:lpstr>Слайд 19</vt:lpstr>
      <vt:lpstr>В геометрии Римана:</vt:lpstr>
      <vt:lpstr>Сферическая модель геометрии Римана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Неевклидова геометрия</dc:title>
  <dc:creator>Admin</dc:creator>
  <cp:lastModifiedBy>Admin</cp:lastModifiedBy>
  <cp:revision>121</cp:revision>
  <dcterms:modified xsi:type="dcterms:W3CDTF">2022-02-21T12:58:18Z</dcterms:modified>
</cp:coreProperties>
</file>