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03" name="Group 7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2" name="Group 8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3" name="Rectangle 5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" name="Freeform 6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" name="Freeform 7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Freeform 8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" name="Freeform 9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" name="Freeform 10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Freeform 11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Freeform 12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Freeform 13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Freeform 14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Freeform 15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Freeform 17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Freeform 18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Freeform 19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Freeform 20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Rectangle 21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Freeform 22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Freeform 23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Freeform 24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Freeform 25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Freeform 26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Freeform 27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Freeform 28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Freeform 29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Freeform 30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Freeform 31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" name="Group 9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31" name="Freeform 32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" name="Freeform 33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" name="Freeform 34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" name="Freeform 35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" name="Freeform 36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" name="Freeform 37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" name="Freeform 38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" name="Freeform 39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" name="Freeform 40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" name="Rectangle 41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41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42" name="Group 10"/>
          <p:cNvGrpSpPr/>
          <p:nvPr/>
        </p:nvGrpSpPr>
        <p:grpSpPr>
          <a:xfrm>
            <a:off x="0" y="0"/>
            <a:ext cx="2304720" cy="6857640"/>
            <a:chOff x="0" y="0"/>
            <a:chExt cx="2304720" cy="6857640"/>
          </a:xfrm>
        </p:grpSpPr>
        <p:sp>
          <p:nvSpPr>
            <p:cNvPr id="43" name="Rectangle 5"/>
            <p:cNvSpPr/>
            <p:nvPr/>
          </p:nvSpPr>
          <p:spPr>
            <a:xfrm>
              <a:off x="1209600" y="4680"/>
              <a:ext cx="23400" cy="21808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Freeform 6"/>
            <p:cNvSpPr/>
            <p:nvPr/>
          </p:nvSpPr>
          <p:spPr>
            <a:xfrm>
              <a:off x="1128600" y="217656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Freeform 7"/>
            <p:cNvSpPr/>
            <p:nvPr/>
          </p:nvSpPr>
          <p:spPr>
            <a:xfrm>
              <a:off x="1123920" y="4021200"/>
              <a:ext cx="190080" cy="1886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Rectangle 8"/>
            <p:cNvSpPr/>
            <p:nvPr/>
          </p:nvSpPr>
          <p:spPr>
            <a:xfrm>
              <a:off x="414360" y="9360"/>
              <a:ext cx="28080" cy="44812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Freeform 9"/>
            <p:cNvSpPr/>
            <p:nvPr/>
          </p:nvSpPr>
          <p:spPr>
            <a:xfrm>
              <a:off x="333360" y="448164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Freeform 10"/>
            <p:cNvSpPr/>
            <p:nvPr/>
          </p:nvSpPr>
          <p:spPr>
            <a:xfrm>
              <a:off x="190440" y="9360"/>
              <a:ext cx="151920" cy="90756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Freeform 11"/>
            <p:cNvSpPr/>
            <p:nvPr/>
          </p:nvSpPr>
          <p:spPr>
            <a:xfrm>
              <a:off x="1290600" y="14400"/>
              <a:ext cx="375840" cy="1801440"/>
            </a:xfrm>
            <a:custGeom>
              <a:avLst/>
              <a:gdLst/>
              <a:ahLst/>
              <a:cxn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Freeform 12"/>
            <p:cNvSpPr/>
            <p:nvPr/>
          </p:nvSpPr>
          <p:spPr>
            <a:xfrm>
              <a:off x="1600200" y="1801800"/>
              <a:ext cx="190080" cy="1886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Freeform 13"/>
            <p:cNvSpPr/>
            <p:nvPr/>
          </p:nvSpPr>
          <p:spPr>
            <a:xfrm>
              <a:off x="1380960" y="9360"/>
              <a:ext cx="371160" cy="142524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Freeform 14"/>
            <p:cNvSpPr/>
            <p:nvPr/>
          </p:nvSpPr>
          <p:spPr>
            <a:xfrm>
              <a:off x="1643040" y="0"/>
              <a:ext cx="151920" cy="91260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Freeform 15"/>
            <p:cNvSpPr/>
            <p:nvPr/>
          </p:nvSpPr>
          <p:spPr>
            <a:xfrm>
              <a:off x="1685880" y="142092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Freeform 16"/>
            <p:cNvSpPr/>
            <p:nvPr/>
          </p:nvSpPr>
          <p:spPr>
            <a:xfrm>
              <a:off x="1685880" y="90324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Freeform 17"/>
            <p:cNvSpPr/>
            <p:nvPr/>
          </p:nvSpPr>
          <p:spPr>
            <a:xfrm>
              <a:off x="1743120" y="4680"/>
              <a:ext cx="418680" cy="522000"/>
            </a:xfrm>
            <a:custGeom>
              <a:avLst/>
              <a:gdLst/>
              <a:ahLst/>
              <a:cxn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Freeform 18"/>
            <p:cNvSpPr/>
            <p:nvPr/>
          </p:nvSpPr>
          <p:spPr>
            <a:xfrm>
              <a:off x="2119320" y="488880"/>
              <a:ext cx="161640" cy="147240"/>
            </a:xfrm>
            <a:custGeom>
              <a:avLst/>
              <a:gdLst/>
              <a:ahLst/>
              <a:cxn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Freeform 19"/>
            <p:cNvSpPr/>
            <p:nvPr/>
          </p:nvSpPr>
          <p:spPr>
            <a:xfrm>
              <a:off x="952560" y="4680"/>
              <a:ext cx="151920" cy="90756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Freeform 20"/>
            <p:cNvSpPr/>
            <p:nvPr/>
          </p:nvSpPr>
          <p:spPr>
            <a:xfrm>
              <a:off x="866880" y="90324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Freeform 21"/>
            <p:cNvSpPr/>
            <p:nvPr/>
          </p:nvSpPr>
          <p:spPr>
            <a:xfrm>
              <a:off x="890640" y="155412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Freeform 22"/>
            <p:cNvSpPr/>
            <p:nvPr/>
          </p:nvSpPr>
          <p:spPr>
            <a:xfrm>
              <a:off x="738360" y="5622840"/>
              <a:ext cx="337680" cy="1215720"/>
            </a:xfrm>
            <a:custGeom>
              <a:avLst/>
              <a:gdLst/>
              <a:ahLst/>
              <a:cxn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Freeform 23"/>
            <p:cNvSpPr/>
            <p:nvPr/>
          </p:nvSpPr>
          <p:spPr>
            <a:xfrm>
              <a:off x="647640" y="5479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Freeform 24"/>
            <p:cNvSpPr/>
            <p:nvPr/>
          </p:nvSpPr>
          <p:spPr>
            <a:xfrm>
              <a:off x="66600" y="90324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Freeform 25"/>
            <p:cNvSpPr/>
            <p:nvPr/>
          </p:nvSpPr>
          <p:spPr>
            <a:xfrm>
              <a:off x="0" y="3897360"/>
              <a:ext cx="132840" cy="266400"/>
            </a:xfrm>
            <a:custGeom>
              <a:avLst/>
              <a:gdLst/>
              <a:ahLst/>
              <a:cxn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Freeform 26"/>
            <p:cNvSpPr/>
            <p:nvPr/>
          </p:nvSpPr>
          <p:spPr>
            <a:xfrm>
              <a:off x="66600" y="4149720"/>
              <a:ext cx="190080" cy="1886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Freeform 27"/>
            <p:cNvSpPr/>
            <p:nvPr/>
          </p:nvSpPr>
          <p:spPr>
            <a:xfrm>
              <a:off x="0" y="1644480"/>
              <a:ext cx="132840" cy="269640"/>
            </a:xfrm>
            <a:custGeom>
              <a:avLst/>
              <a:gdLst/>
              <a:ahLst/>
              <a:cxn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Freeform 28"/>
            <p:cNvSpPr/>
            <p:nvPr/>
          </p:nvSpPr>
          <p:spPr>
            <a:xfrm>
              <a:off x="66600" y="146844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Freeform 29"/>
            <p:cNvSpPr/>
            <p:nvPr/>
          </p:nvSpPr>
          <p:spPr>
            <a:xfrm>
              <a:off x="695160" y="4680"/>
              <a:ext cx="309240" cy="1558440"/>
            </a:xfrm>
            <a:custGeom>
              <a:avLst/>
              <a:gdLst/>
              <a:ahLst/>
              <a:cxn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Freeform 30"/>
            <p:cNvSpPr/>
            <p:nvPr/>
          </p:nvSpPr>
          <p:spPr>
            <a:xfrm>
              <a:off x="57240" y="4881600"/>
              <a:ext cx="190080" cy="1886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Freeform 31"/>
            <p:cNvSpPr/>
            <p:nvPr/>
          </p:nvSpPr>
          <p:spPr>
            <a:xfrm>
              <a:off x="138240" y="5060880"/>
              <a:ext cx="304560" cy="1777680"/>
            </a:xfrm>
            <a:custGeom>
              <a:avLst/>
              <a:gdLst/>
              <a:ahLst/>
              <a:cxn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Freeform 32"/>
            <p:cNvSpPr/>
            <p:nvPr/>
          </p:nvSpPr>
          <p:spPr>
            <a:xfrm>
              <a:off x="561960" y="6431040"/>
              <a:ext cx="190080" cy="1886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Rectangle 33"/>
            <p:cNvSpPr/>
            <p:nvPr/>
          </p:nvSpPr>
          <p:spPr>
            <a:xfrm>
              <a:off x="642960" y="6610320"/>
              <a:ext cx="23400" cy="24264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Freeform 34"/>
            <p:cNvSpPr/>
            <p:nvPr/>
          </p:nvSpPr>
          <p:spPr>
            <a:xfrm>
              <a:off x="76320" y="6431040"/>
              <a:ext cx="190080" cy="1886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Freeform 35"/>
            <p:cNvSpPr/>
            <p:nvPr/>
          </p:nvSpPr>
          <p:spPr>
            <a:xfrm>
              <a:off x="0" y="5978520"/>
              <a:ext cx="190080" cy="461520"/>
            </a:xfrm>
            <a:custGeom>
              <a:avLst/>
              <a:gdLst/>
              <a:ahLst/>
              <a:cxn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Freeform 36"/>
            <p:cNvSpPr/>
            <p:nvPr/>
          </p:nvSpPr>
          <p:spPr>
            <a:xfrm>
              <a:off x="1014480" y="1801800"/>
              <a:ext cx="213840" cy="755280"/>
            </a:xfrm>
            <a:custGeom>
              <a:avLst/>
              <a:gdLst/>
              <a:ahLst/>
              <a:cxn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Freeform 37"/>
            <p:cNvSpPr/>
            <p:nvPr/>
          </p:nvSpPr>
          <p:spPr>
            <a:xfrm>
              <a:off x="938160" y="2548080"/>
              <a:ext cx="166320" cy="159840"/>
            </a:xfrm>
            <a:custGeom>
              <a:avLst/>
              <a:gdLst/>
              <a:ahLst/>
              <a:cxn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Freeform 38"/>
            <p:cNvSpPr/>
            <p:nvPr/>
          </p:nvSpPr>
          <p:spPr>
            <a:xfrm>
              <a:off x="595440" y="4680"/>
              <a:ext cx="637920" cy="4025520"/>
            </a:xfrm>
            <a:custGeom>
              <a:avLst/>
              <a:gdLst/>
              <a:ahLst/>
              <a:cxn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Freeform 39"/>
            <p:cNvSpPr/>
            <p:nvPr/>
          </p:nvSpPr>
          <p:spPr>
            <a:xfrm>
              <a:off x="1224000" y="1382760"/>
              <a:ext cx="142560" cy="475920"/>
            </a:xfrm>
            <a:custGeom>
              <a:avLst/>
              <a:gdLst/>
              <a:ahLst/>
              <a:cxn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Freeform 40"/>
            <p:cNvSpPr/>
            <p:nvPr/>
          </p:nvSpPr>
          <p:spPr>
            <a:xfrm>
              <a:off x="1300320" y="1849320"/>
              <a:ext cx="109080" cy="10764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Freeform 41"/>
            <p:cNvSpPr/>
            <p:nvPr/>
          </p:nvSpPr>
          <p:spPr>
            <a:xfrm>
              <a:off x="281160" y="3417840"/>
              <a:ext cx="142560" cy="474480"/>
            </a:xfrm>
            <a:custGeom>
              <a:avLst/>
              <a:gdLst/>
              <a:ahLst/>
              <a:cxn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Freeform 42"/>
            <p:cNvSpPr/>
            <p:nvPr/>
          </p:nvSpPr>
          <p:spPr>
            <a:xfrm>
              <a:off x="237960" y="3882960"/>
              <a:ext cx="109080" cy="10908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Freeform 43"/>
            <p:cNvSpPr/>
            <p:nvPr/>
          </p:nvSpPr>
          <p:spPr>
            <a:xfrm>
              <a:off x="4680" y="2166840"/>
              <a:ext cx="114120" cy="452160"/>
            </a:xfrm>
            <a:custGeom>
              <a:avLst/>
              <a:gdLst/>
              <a:ahLst/>
              <a:cxn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Freeform 44"/>
            <p:cNvSpPr/>
            <p:nvPr/>
          </p:nvSpPr>
          <p:spPr>
            <a:xfrm>
              <a:off x="52560" y="2066760"/>
              <a:ext cx="109080" cy="10908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Rectangle 45"/>
            <p:cNvSpPr/>
            <p:nvPr/>
          </p:nvSpPr>
          <p:spPr>
            <a:xfrm>
              <a:off x="1228680" y="4662360"/>
              <a:ext cx="23400" cy="21808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Freeform 46"/>
            <p:cNvSpPr/>
            <p:nvPr/>
          </p:nvSpPr>
          <p:spPr>
            <a:xfrm>
              <a:off x="1319040" y="5041800"/>
              <a:ext cx="371160" cy="1801440"/>
            </a:xfrm>
            <a:custGeom>
              <a:avLst/>
              <a:gdLst/>
              <a:ahLst/>
              <a:cxn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Freeform 47"/>
            <p:cNvSpPr/>
            <p:nvPr/>
          </p:nvSpPr>
          <p:spPr>
            <a:xfrm>
              <a:off x="1147680" y="448164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Freeform 48"/>
            <p:cNvSpPr/>
            <p:nvPr/>
          </p:nvSpPr>
          <p:spPr>
            <a:xfrm>
              <a:off x="819000" y="3983040"/>
              <a:ext cx="347400" cy="2860200"/>
            </a:xfrm>
            <a:custGeom>
              <a:avLst/>
              <a:gdLst/>
              <a:ahLst/>
              <a:cxn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Freeform 49"/>
            <p:cNvSpPr/>
            <p:nvPr/>
          </p:nvSpPr>
          <p:spPr>
            <a:xfrm>
              <a:off x="728640" y="380700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Freeform 50"/>
            <p:cNvSpPr/>
            <p:nvPr/>
          </p:nvSpPr>
          <p:spPr>
            <a:xfrm>
              <a:off x="1623960" y="4867200"/>
              <a:ext cx="190080" cy="18864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Freeform 51"/>
            <p:cNvSpPr/>
            <p:nvPr/>
          </p:nvSpPr>
          <p:spPr>
            <a:xfrm>
              <a:off x="1405080" y="5423040"/>
              <a:ext cx="371160" cy="142524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Freeform 52"/>
            <p:cNvSpPr/>
            <p:nvPr/>
          </p:nvSpPr>
          <p:spPr>
            <a:xfrm>
              <a:off x="1666800" y="5945040"/>
              <a:ext cx="151920" cy="91260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Freeform 53"/>
            <p:cNvSpPr/>
            <p:nvPr/>
          </p:nvSpPr>
          <p:spPr>
            <a:xfrm>
              <a:off x="1709640" y="524664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Freeform 54"/>
            <p:cNvSpPr/>
            <p:nvPr/>
          </p:nvSpPr>
          <p:spPr>
            <a:xfrm>
              <a:off x="1709640" y="5764320"/>
              <a:ext cx="190080" cy="19008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Freeform 55"/>
            <p:cNvSpPr/>
            <p:nvPr/>
          </p:nvSpPr>
          <p:spPr>
            <a:xfrm>
              <a:off x="1766880" y="6330960"/>
              <a:ext cx="418680" cy="526680"/>
            </a:xfrm>
            <a:custGeom>
              <a:avLst/>
              <a:gdLst/>
              <a:ahLst/>
              <a:cxn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Freeform 56"/>
            <p:cNvSpPr/>
            <p:nvPr/>
          </p:nvSpPr>
          <p:spPr>
            <a:xfrm>
              <a:off x="2147760" y="6221520"/>
              <a:ext cx="156960" cy="147240"/>
            </a:xfrm>
            <a:custGeom>
              <a:avLst/>
              <a:gdLst/>
              <a:ahLst/>
              <a:cxn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Freeform 57"/>
            <p:cNvSpPr/>
            <p:nvPr/>
          </p:nvSpPr>
          <p:spPr>
            <a:xfrm>
              <a:off x="504720" y="9360"/>
              <a:ext cx="232920" cy="5103360"/>
            </a:xfrm>
            <a:custGeom>
              <a:avLst/>
              <a:gdLst/>
              <a:ahLst/>
              <a:cxn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Freeform 58"/>
            <p:cNvSpPr/>
            <p:nvPr/>
          </p:nvSpPr>
          <p:spPr>
            <a:xfrm>
              <a:off x="633240" y="5103720"/>
              <a:ext cx="185400" cy="185400"/>
            </a:xfrm>
            <a:custGeom>
              <a:avLst/>
              <a:gdLst/>
              <a:ahLst/>
              <a:cxn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876320" y="1122480"/>
            <a:ext cx="8791200" cy="2387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800" b="0" strike="noStrike" cap="all" spc="-1">
                <a:solidFill>
                  <a:srgbClr val="FFFFFF"/>
                </a:solidFill>
                <a:latin typeface="Tw Cen MT"/>
              </a:rPr>
              <a:t>Образец заголовка</a:t>
            </a:r>
            <a:endParaRPr lang="en-US" sz="4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dt"/>
          </p:nvPr>
        </p:nvSpPr>
        <p:spPr>
          <a:xfrm>
            <a:off x="7077600" y="54100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2DE09B-2F08-4E7E-A2B8-F9F2BA7BEBA5}" type="datetime">
              <a:rPr lang="ru-RU" sz="1050" b="0" strike="noStrike" spc="-1">
                <a:solidFill>
                  <a:srgbClr val="FFFFFF"/>
                </a:solidFill>
                <a:latin typeface="Tw Cen MT"/>
              </a:rPr>
              <a:pPr algn="r">
                <a:lnSpc>
                  <a:spcPct val="100000"/>
                </a:lnSpc>
              </a:pPr>
              <a:t>30.05.2022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ftr"/>
          </p:nvPr>
        </p:nvSpPr>
        <p:spPr>
          <a:xfrm>
            <a:off x="1876320" y="5410080"/>
            <a:ext cx="51246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sldNum"/>
          </p:nvPr>
        </p:nvSpPr>
        <p:spPr>
          <a:xfrm>
            <a:off x="9896760" y="5410080"/>
            <a:ext cx="770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68605D9-E111-45C4-B4BC-AF84D3DA3D7F}" type="slidenum">
              <a:rPr lang="ru-RU" sz="1050" b="0" strike="noStrike" spc="-1">
                <a:solidFill>
                  <a:srgbClr val="FFFFFF"/>
                </a:solidFill>
                <a:latin typeface="Tw Cen MT"/>
              </a:rPr>
              <a:pPr algn="r">
                <a:lnSpc>
                  <a:spcPct val="100000"/>
                </a:lnSpc>
              </a:p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Tw Cen M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Tw Cen M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Tw Cen M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Tw Cen M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Tw Cen M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Tw Cen M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39" name="Group 7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140" name="Group 8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141" name="Rectangle 5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Freeform 6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Freeform 7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Freeform 8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Freeform 9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Freeform 10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Freeform 11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Freeform 12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Freeform 13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Freeform 14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Freeform 15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Freeform 17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Freeform 18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Freeform 19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Freeform 20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Rectangle 21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Freeform 22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Freeform 23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Freeform 24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Freeform 25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Freeform 26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Freeform 27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Freeform 28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Freeform 29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Freeform 30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Freeform 31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8" name="Group 9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169" name="Freeform 32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Freeform 33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Freeform 34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Freeform 35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Freeform 36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Freeform 37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Freeform 38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" name="Freeform 39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" name="Freeform 40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Rectangle 41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Образец заголовка</a:t>
            </a:r>
            <a:endParaRPr lang="en-US" sz="3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w Cen MT"/>
              </a:rPr>
              <a:t>Образец текста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2000" b="0" strike="noStrike" spc="-1">
                <a:solidFill>
                  <a:srgbClr val="FFFFFF"/>
                </a:solidFill>
                <a:latin typeface="Tw Cen MT"/>
              </a:rPr>
              <a:t>Второй уровень</a:t>
            </a:r>
            <a:endParaRPr lang="en-US" sz="2000" b="0" strike="noStrike" spc="-1">
              <a:solidFill>
                <a:srgbClr val="FFFFFF"/>
              </a:solidFill>
              <a:latin typeface="Tw Cen MT"/>
            </a:endParaRP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Tw Cen MT"/>
              </a:rPr>
              <a:t>Третий уровень</a:t>
            </a:r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Tw Cen MT"/>
              </a:rPr>
              <a:t>Четвертый уровень</a:t>
            </a:r>
            <a:endParaRPr lang="en-US" sz="1600" b="0" strike="noStrike" spc="-1">
              <a:solidFill>
                <a:srgbClr val="FFFFFF"/>
              </a:solidFill>
              <a:latin typeface="Tw Cen MT"/>
            </a:endParaRP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Tw Cen MT"/>
              </a:rPr>
              <a:t>Пятый уровень</a:t>
            </a:r>
            <a:endParaRPr lang="en-US" sz="1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49CA487-102F-41AC-B49F-F7EBBF6E6DEA}" type="datetime">
              <a:rPr lang="ru-RU" sz="1050" b="0" strike="noStrike" spc="-1">
                <a:solidFill>
                  <a:srgbClr val="FFFFFF"/>
                </a:solidFill>
                <a:latin typeface="Tw Cen MT"/>
              </a:rPr>
              <a:pPr algn="r">
                <a:lnSpc>
                  <a:spcPct val="100000"/>
                </a:lnSpc>
              </a:pPr>
              <a:t>30.05.2022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A4A39F-8C6E-48BC-916B-2861A41A58EC}" type="slidenum">
              <a:rPr lang="ru-RU" sz="1050" b="0" strike="noStrike" spc="-1">
                <a:solidFill>
                  <a:srgbClr val="FFFFFF"/>
                </a:solidFill>
                <a:latin typeface="Tw Cen MT"/>
              </a:rPr>
              <a:pPr algn="r">
                <a:lnSpc>
                  <a:spcPct val="100000"/>
                </a:lnSpc>
              </a:p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221" name="Group 7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222" name="Group 8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223" name="Rectangle 5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Freeform 6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" name="Freeform 7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Freeform 8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Freeform 9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Freeform 10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Freeform 11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Freeform 12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Freeform 13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" name="Freeform 14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" name="Freeform 15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" name="Freeform 17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" name="Freeform 18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" name="Freeform 19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Freeform 20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" name="Rectangle 21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Freeform 22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Freeform 23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Freeform 24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Freeform 25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Freeform 26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Freeform 27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Freeform 28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Freeform 29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Freeform 30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" name="Freeform 31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50" name="Group 9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251" name="Freeform 32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" name="Freeform 33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" name="Freeform 34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Freeform 35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" name="Freeform 36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" name="Freeform 37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Freeform 38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" name="Freeform 39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" name="Freeform 40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" name="Rectangle 41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141560" y="619200"/>
            <a:ext cx="9905760" cy="1477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Образец заголовка</a:t>
            </a:r>
            <a:endParaRPr lang="en-US" sz="3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1370160" y="2249640"/>
            <a:ext cx="4649400" cy="823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Образец текста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1141560" y="3073320"/>
            <a:ext cx="4878000" cy="2717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w Cen MT"/>
              </a:rPr>
              <a:t>Образец текста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2000" b="0" strike="noStrike" spc="-1">
                <a:solidFill>
                  <a:srgbClr val="FFFFFF"/>
                </a:solidFill>
                <a:latin typeface="Tw Cen MT"/>
              </a:rPr>
              <a:t>Второй уровень</a:t>
            </a:r>
            <a:endParaRPr lang="en-US" sz="2000" b="0" strike="noStrike" spc="-1">
              <a:solidFill>
                <a:srgbClr val="FFFFFF"/>
              </a:solidFill>
              <a:latin typeface="Tw Cen MT"/>
            </a:endParaRP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Tw Cen MT"/>
              </a:rPr>
              <a:t>Третий уровень</a:t>
            </a:r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Tw Cen MT"/>
              </a:rPr>
              <a:t>Четвертый уровень</a:t>
            </a:r>
            <a:endParaRPr lang="en-US" sz="1600" b="0" strike="noStrike" spc="-1">
              <a:solidFill>
                <a:srgbClr val="FFFFFF"/>
              </a:solidFill>
              <a:latin typeface="Tw Cen MT"/>
            </a:endParaRP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Tw Cen MT"/>
              </a:rPr>
              <a:t>Пятый уровень</a:t>
            </a:r>
            <a:endParaRPr lang="en-US" sz="1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6400800" y="2249640"/>
            <a:ext cx="4646160" cy="823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Образец текста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6172200" y="3073320"/>
            <a:ext cx="4874760" cy="2717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w Cen MT"/>
              </a:rPr>
              <a:t>Образец текста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2000" b="0" strike="noStrike" spc="-1">
                <a:solidFill>
                  <a:srgbClr val="FFFFFF"/>
                </a:solidFill>
                <a:latin typeface="Tw Cen MT"/>
              </a:rPr>
              <a:t>Второй уровень</a:t>
            </a:r>
            <a:endParaRPr lang="en-US" sz="2000" b="0" strike="noStrike" spc="-1">
              <a:solidFill>
                <a:srgbClr val="FFFFFF"/>
              </a:solidFill>
              <a:latin typeface="Tw Cen MT"/>
            </a:endParaRP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Tw Cen MT"/>
              </a:rPr>
              <a:t>Третий уровень</a:t>
            </a:r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Tw Cen MT"/>
              </a:rPr>
              <a:t>Четвертый уровень</a:t>
            </a:r>
            <a:endParaRPr lang="en-US" sz="1600" b="0" strike="noStrike" spc="-1">
              <a:solidFill>
                <a:srgbClr val="FFFFFF"/>
              </a:solidFill>
              <a:latin typeface="Tw Cen MT"/>
            </a:endParaRP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Tw Cen MT"/>
              </a:rPr>
              <a:t>Пятый уровень</a:t>
            </a:r>
            <a:endParaRPr lang="en-US" sz="1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B79E215-D0EC-4BA0-95C9-3B0119E105C4}" type="datetime">
              <a:rPr lang="ru-RU" sz="1050" b="0" strike="noStrike" spc="-1">
                <a:solidFill>
                  <a:srgbClr val="FFFFFF"/>
                </a:solidFill>
                <a:latin typeface="Tw Cen MT"/>
              </a:rPr>
              <a:pPr algn="r">
                <a:lnSpc>
                  <a:spcPct val="100000"/>
                </a:lnSpc>
              </a:pPr>
              <a:t>30.05.2022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68" name="PlaceHolder 8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4C4984-496E-459D-81B3-95A7E4370E52}" type="slidenum">
              <a:rPr lang="ru-RU" sz="1050" b="0" strike="noStrike" spc="-1">
                <a:solidFill>
                  <a:srgbClr val="FFFFFF"/>
                </a:solidFill>
                <a:latin typeface="Tw Cen MT"/>
              </a:rPr>
              <a:pPr algn="r">
                <a:lnSpc>
                  <a:spcPct val="100000"/>
                </a:lnSpc>
              </a:p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1M6ePPSOC10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Заголовок 1"/>
          <p:cNvSpPr txBox="1"/>
          <p:nvPr/>
        </p:nvSpPr>
        <p:spPr>
          <a:xfrm>
            <a:off x="2240280" y="2046240"/>
            <a:ext cx="8791200" cy="1503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000"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cap="all" spc="-1">
                <a:solidFill>
                  <a:srgbClr val="FFFFFF"/>
                </a:solidFill>
                <a:latin typeface="Tw Cen MT"/>
              </a:rPr>
              <a:t>Тема урока «РоботЫ ИСПОЛНИТЕЛИ» ДЛЯ 7-8 КЛАССОВ</a:t>
            </a:r>
            <a:endParaRPr lang="en-US" sz="4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6" name="Подзаголовок 2"/>
          <p:cNvSpPr txBox="1"/>
          <p:nvPr/>
        </p:nvSpPr>
        <p:spPr>
          <a:xfrm>
            <a:off x="7625880" y="4740840"/>
            <a:ext cx="4479840" cy="1935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cap="all" spc="-1">
                <a:solidFill>
                  <a:srgbClr val="82FFFF"/>
                </a:solidFill>
                <a:latin typeface="Tw Cen MT"/>
              </a:rPr>
              <a:t>Выполнили: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cap="all" spc="-1">
                <a:solidFill>
                  <a:srgbClr val="82FFFF"/>
                </a:solidFill>
                <a:latin typeface="Tw Cen MT"/>
              </a:rPr>
              <a:t>Юдин Николай Дмитриевич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cap="all" spc="-1">
                <a:solidFill>
                  <a:srgbClr val="82FFFF"/>
                </a:solidFill>
                <a:latin typeface="Tw Cen MT"/>
              </a:rPr>
              <a:t>Козина АНАСТАСИЯ АЛЕКСАНДРОВНА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Текст 2"/>
          <p:cNvSpPr txBox="1"/>
          <p:nvPr/>
        </p:nvSpPr>
        <p:spPr>
          <a:xfrm>
            <a:off x="1031400" y="1977840"/>
            <a:ext cx="46494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4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После сборки основных частей начинаем присоединять их к основному корпусу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38" name="Текст 4"/>
          <p:cNvSpPr txBox="1"/>
          <p:nvPr/>
        </p:nvSpPr>
        <p:spPr>
          <a:xfrm>
            <a:off x="6383160" y="1959120"/>
            <a:ext cx="4646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4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Так же не забываем подсоединить мотор к основному корпусу в разъём </a:t>
            </a:r>
            <a:r>
              <a:rPr lang="en-US" sz="2400" b="0" strike="noStrike" cap="all" spc="-1">
                <a:solidFill>
                  <a:srgbClr val="FFFFFF"/>
                </a:solidFill>
                <a:latin typeface="Tw Cen MT"/>
              </a:rPr>
              <a:t>A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39" name="Picture 2"/>
          <p:cNvPicPr/>
          <p:nvPr/>
        </p:nvPicPr>
        <p:blipFill>
          <a:blip r:embed="rId2"/>
          <a:stretch/>
        </p:blipFill>
        <p:spPr>
          <a:xfrm>
            <a:off x="1031400" y="2879280"/>
            <a:ext cx="4865040" cy="364860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4"/>
          <p:cNvPicPr/>
          <p:nvPr/>
        </p:nvPicPr>
        <p:blipFill>
          <a:blip r:embed="rId3"/>
          <a:stretch/>
        </p:blipFill>
        <p:spPr>
          <a:xfrm>
            <a:off x="6423120" y="2879280"/>
            <a:ext cx="4865040" cy="3648600"/>
          </a:xfrm>
          <a:prstGeom prst="rect">
            <a:avLst/>
          </a:prstGeom>
          <a:ln w="0">
            <a:noFill/>
          </a:ln>
        </p:spPr>
      </p:pic>
      <p:sp>
        <p:nvSpPr>
          <p:cNvPr id="341" name="Заголовок 1"/>
          <p:cNvSpPr/>
          <p:nvPr/>
        </p:nvSpPr>
        <p:spPr>
          <a:xfrm>
            <a:off x="1031400" y="75600"/>
            <a:ext cx="9905760" cy="14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Порядок сборки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Заголовок 1"/>
          <p:cNvSpPr txBox="1"/>
          <p:nvPr/>
        </p:nvSpPr>
        <p:spPr>
          <a:xfrm>
            <a:off x="1143000" y="-100080"/>
            <a:ext cx="9905760" cy="1477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Окончание сборки</a:t>
            </a:r>
            <a:endParaRPr lang="en-US" sz="3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43" name="Текст 2"/>
          <p:cNvSpPr txBox="1"/>
          <p:nvPr/>
        </p:nvSpPr>
        <p:spPr>
          <a:xfrm>
            <a:off x="775080" y="1445040"/>
            <a:ext cx="495072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Вот и подошла к концу  сборка робота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44" name="Текст 4"/>
          <p:cNvSpPr txBox="1"/>
          <p:nvPr/>
        </p:nvSpPr>
        <p:spPr>
          <a:xfrm>
            <a:off x="6411240" y="1604880"/>
            <a:ext cx="4646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4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На двух данных фото можно увидеть, с чего мы начинали нашу сборку и уже готовый результат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45" name="Picture 2"/>
          <p:cNvPicPr/>
          <p:nvPr/>
        </p:nvPicPr>
        <p:blipFill>
          <a:blip r:embed="rId2"/>
          <a:srcRect l="9006" t="10724" r="9909" b="16295"/>
          <a:stretch/>
        </p:blipFill>
        <p:spPr>
          <a:xfrm>
            <a:off x="690120" y="2379240"/>
            <a:ext cx="5036040" cy="339948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4"/>
          <p:cNvPicPr/>
          <p:nvPr/>
        </p:nvPicPr>
        <p:blipFill>
          <a:blip r:embed="rId3"/>
          <a:srcRect l="10083" t="2165" r="10819" b="7787"/>
          <a:stretch/>
        </p:blipFill>
        <p:spPr>
          <a:xfrm>
            <a:off x="6402240" y="2428560"/>
            <a:ext cx="4646160" cy="396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Заголовок 1"/>
          <p:cNvSpPr txBox="1"/>
          <p:nvPr/>
        </p:nvSpPr>
        <p:spPr>
          <a:xfrm>
            <a:off x="1159200" y="1882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cap="all" spc="-1">
                <a:solidFill>
                  <a:srgbClr val="FFFFFF"/>
                </a:solidFill>
                <a:latin typeface="Tw Cen MT"/>
              </a:rPr>
              <a:t>ПРОГРАММА РАБОТЫ РОБОТА</a:t>
            </a:r>
            <a:endParaRPr lang="en-US" sz="4000" b="0" strike="noStrike" spc="-1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48" name="Содержимое 4" descr="CrFVfXWcsTX35jtUYzcTjcu-hs9mlbNAaFP1v8BRaUSnwh4NxOMCshlxPbbUXSE9ZNL7CaVuLjHlOppjXKvNOzoC.jpg"/>
          <p:cNvPicPr/>
          <p:nvPr/>
        </p:nvPicPr>
        <p:blipFill>
          <a:blip r:embed="rId2"/>
          <a:stretch/>
        </p:blipFill>
        <p:spPr>
          <a:xfrm>
            <a:off x="1410480" y="2223360"/>
            <a:ext cx="9140040" cy="278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Заголовок 1"/>
          <p:cNvSpPr txBox="1"/>
          <p:nvPr/>
        </p:nvSpPr>
        <p:spPr>
          <a:xfrm>
            <a:off x="1159200" y="1882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cap="all" spc="-1">
                <a:solidFill>
                  <a:srgbClr val="FFFFFF"/>
                </a:solidFill>
                <a:latin typeface="Tw Cen MT"/>
              </a:rPr>
              <a:t>практика</a:t>
            </a:r>
            <a:endParaRPr lang="en-US" sz="4000" b="0" strike="noStrike" spc="-1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" name="Мультимедиа в Интернете 1" title="Worm - Lego Mindstroms EV3 Instructions. Инструкция Лего ЕВ3">
            <a:hlinkClick r:id="" action="ppaction://media"/>
            <a:extLst>
              <a:ext uri="{FF2B5EF4-FFF2-40B4-BE49-F238E27FC236}">
                <a16:creationId xmlns:a16="http://schemas.microsoft.com/office/drawing/2014/main" id="{CD49E41E-5B33-2AD7-2B2C-A19704398E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9616" y="1988840"/>
            <a:ext cx="624494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Заголовок 1"/>
          <p:cNvSpPr txBox="1"/>
          <p:nvPr/>
        </p:nvSpPr>
        <p:spPr>
          <a:xfrm>
            <a:off x="1159200" y="1882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cap="all" spc="-1">
                <a:solidFill>
                  <a:srgbClr val="FFFFFF"/>
                </a:solidFill>
                <a:latin typeface="Tw Cen MT"/>
              </a:rPr>
              <a:t>Вывод</a:t>
            </a:r>
            <a:endParaRPr lang="en-US" sz="40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52" name="Объект 2"/>
          <p:cNvSpPr txBox="1"/>
          <p:nvPr/>
        </p:nvSpPr>
        <p:spPr>
          <a:xfrm>
            <a:off x="1004040" y="2007360"/>
            <a:ext cx="1003104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 algn="just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FFFFFF"/>
                </a:solidFill>
                <a:latin typeface="Tw Cen MT"/>
              </a:rPr>
              <a:t>	</a:t>
            </a:r>
            <a:r>
              <a:rPr lang="ru-RU" sz="2400" b="0" strike="noStrike" spc="-1">
                <a:solidFill>
                  <a:srgbClr val="FFFFFF"/>
                </a:solidFill>
                <a:latin typeface="Tw Cen MT"/>
              </a:rPr>
              <a:t>В итоге работы была достигнута цель — закреплены и применены на практике полученные знания.</a:t>
            </a:r>
            <a:br/>
            <a:br/>
            <a:r>
              <a:rPr lang="ru-RU" sz="2400" b="0" strike="noStrike" spc="-1">
                <a:solidFill>
                  <a:srgbClr val="FFFFFF"/>
                </a:solidFill>
                <a:latin typeface="Tw Cen MT"/>
              </a:rPr>
              <a:t>Применение робототехнике в процессе обучения способствует не только умственному развитию ребёнка, но и формированию таких качеств как самостоятельность и работа в коллективе, а также развитию исследовательских навыков ученика.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  <a:p>
            <a:pPr marL="228600" indent="-228240" algn="just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Заголовок 1"/>
          <p:cNvSpPr txBox="1"/>
          <p:nvPr/>
        </p:nvSpPr>
        <p:spPr>
          <a:xfrm>
            <a:off x="1105560" y="1712160"/>
            <a:ext cx="9905760" cy="190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strike="noStrike" cap="all" spc="-1">
                <a:solidFill>
                  <a:srgbClr val="FFFFFF"/>
                </a:solidFill>
                <a:latin typeface="Tw Cen MT"/>
              </a:rPr>
              <a:t>Цель урока: </a:t>
            </a:r>
            <a:r>
              <a:rPr lang="ru-RU" sz="4000" b="0" strike="noStrike" cap="all" spc="-1">
                <a:solidFill>
                  <a:srgbClr val="FFFFFF"/>
                </a:solidFill>
                <a:latin typeface="Tw Cen MT"/>
              </a:rPr>
              <a:t>закрепление полученных знаний и применение их на практике.</a:t>
            </a:r>
            <a:br/>
            <a:endParaRPr lang="en-US" sz="40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Заголовок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Поставленные задачи:</a:t>
            </a:r>
            <a:endParaRPr lang="en-US" sz="3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9" name="Объект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 algn="just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FFFFFF"/>
                </a:solidFill>
                <a:latin typeface="Tw Cen MT"/>
              </a:rPr>
              <a:t>–  развивать личные качества, такие как внимательность, усидчивость;</a:t>
            </a:r>
            <a:endParaRPr lang="en-US" sz="2800" b="0" strike="noStrike" spc="-1">
              <a:solidFill>
                <a:srgbClr val="FFFFFF"/>
              </a:solidFill>
              <a:latin typeface="Tw Cen MT"/>
            </a:endParaRPr>
          </a:p>
          <a:p>
            <a:pPr marL="228600" indent="-228240" algn="just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FFFFFF"/>
                </a:solidFill>
                <a:latin typeface="Tw Cen MT"/>
              </a:rPr>
              <a:t>–  развивать моторику рук;</a:t>
            </a:r>
            <a:endParaRPr lang="en-US" sz="2800" b="0" strike="noStrike" spc="-1">
              <a:solidFill>
                <a:srgbClr val="FFFFFF"/>
              </a:solidFill>
              <a:latin typeface="Tw Cen MT"/>
            </a:endParaRPr>
          </a:p>
          <a:p>
            <a:pPr marL="228600" indent="-228240" algn="just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FFFFFF"/>
                </a:solidFill>
                <a:latin typeface="Tw Cen MT"/>
              </a:rPr>
              <a:t>–  воспитывать  интерес к предмету робототехника.</a:t>
            </a:r>
            <a:endParaRPr lang="en-US" sz="28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Заголовок 1"/>
          <p:cNvSpPr txBox="1"/>
          <p:nvPr/>
        </p:nvSpPr>
        <p:spPr>
          <a:xfrm>
            <a:off x="1284840" y="484200"/>
            <a:ext cx="1105020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cap="all" spc="-1">
                <a:solidFill>
                  <a:srgbClr val="FFFFFF"/>
                </a:solidFill>
                <a:latin typeface="Tw Cen MT"/>
              </a:rPr>
              <a:t>для чего нужны роботы исполнители?</a:t>
            </a:r>
            <a:endParaRPr lang="en-US" sz="40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11" name="Объект 2"/>
          <p:cNvSpPr txBox="1"/>
          <p:nvPr/>
        </p:nvSpPr>
        <p:spPr>
          <a:xfrm>
            <a:off x="1087560" y="233928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 algn="just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Tw Cen MT"/>
              </a:rPr>
              <a:t>	</a:t>
            </a:r>
            <a:r>
              <a:rPr lang="ru-RU" sz="3200" b="0" i="1" strike="noStrike" spc="-1">
                <a:solidFill>
                  <a:srgbClr val="FFFFFF"/>
                </a:solidFill>
                <a:latin typeface="Tw Cen MT"/>
              </a:rPr>
              <a:t>Выполнение работ в зонах недоступных или опасных для человека.</a:t>
            </a:r>
            <a:endParaRPr lang="en-US" sz="3200" b="0" strike="noStrike" spc="-1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3200" b="0" strike="noStrike" spc="-1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Заголовок 1"/>
          <p:cNvSpPr txBox="1"/>
          <p:nvPr/>
        </p:nvSpPr>
        <p:spPr>
          <a:xfrm>
            <a:off x="1031400" y="75600"/>
            <a:ext cx="9905760" cy="1477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Порядок сборки</a:t>
            </a:r>
            <a:endParaRPr lang="en-US" sz="3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13" name="Текст 7"/>
          <p:cNvSpPr txBox="1"/>
          <p:nvPr/>
        </p:nvSpPr>
        <p:spPr>
          <a:xfrm>
            <a:off x="1334520" y="1965240"/>
            <a:ext cx="46494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2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На данном фото предоставлены все необходимые детали и готовый продукт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14" name="Объект 6"/>
          <p:cNvPicPr/>
          <p:nvPr/>
        </p:nvPicPr>
        <p:blipFill>
          <a:blip r:embed="rId2"/>
          <a:stretch/>
        </p:blipFill>
        <p:spPr>
          <a:xfrm>
            <a:off x="1334520" y="2464920"/>
            <a:ext cx="4577760" cy="4009320"/>
          </a:xfrm>
          <a:prstGeom prst="rect">
            <a:avLst/>
          </a:prstGeom>
          <a:ln w="0">
            <a:noFill/>
          </a:ln>
        </p:spPr>
      </p:pic>
      <p:sp>
        <p:nvSpPr>
          <p:cNvPr id="315" name="Текст 8"/>
          <p:cNvSpPr txBox="1"/>
          <p:nvPr/>
        </p:nvSpPr>
        <p:spPr>
          <a:xfrm>
            <a:off x="6210720" y="1553400"/>
            <a:ext cx="4646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2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На данном фото представлены все детали из реального конструктора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16" name="Picture 2"/>
          <p:cNvPicPr/>
          <p:nvPr/>
        </p:nvPicPr>
        <p:blipFill>
          <a:blip r:embed="rId3"/>
          <a:stretch/>
        </p:blipFill>
        <p:spPr>
          <a:xfrm>
            <a:off x="6207840" y="2464920"/>
            <a:ext cx="5319720" cy="398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Заголовок 1"/>
          <p:cNvSpPr txBox="1"/>
          <p:nvPr/>
        </p:nvSpPr>
        <p:spPr>
          <a:xfrm>
            <a:off x="3861000" y="0"/>
            <a:ext cx="4332600" cy="1477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ПОРЯДОК СБОРКИ</a:t>
            </a:r>
            <a:endParaRPr lang="en-US" sz="3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18" name="Текст 2"/>
          <p:cNvSpPr txBox="1"/>
          <p:nvPr/>
        </p:nvSpPr>
        <p:spPr>
          <a:xfrm>
            <a:off x="1288080" y="1335240"/>
            <a:ext cx="46494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8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Берём детали, которые показаны на фото и начинаем сборку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19" name="Текст 4"/>
          <p:cNvSpPr txBox="1"/>
          <p:nvPr/>
        </p:nvSpPr>
        <p:spPr>
          <a:xfrm>
            <a:off x="6706800" y="1335240"/>
            <a:ext cx="4646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8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Прикрепляем необходимые детали к двигателю на крепежи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20" name="Picture 2"/>
          <p:cNvPicPr/>
          <p:nvPr/>
        </p:nvPicPr>
        <p:blipFill>
          <a:blip r:embed="rId2"/>
          <a:srcRect t="11453" b="18371"/>
          <a:stretch/>
        </p:blipFill>
        <p:spPr>
          <a:xfrm>
            <a:off x="1288080" y="2249640"/>
            <a:ext cx="4429440" cy="41446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4"/>
          <p:cNvPicPr/>
          <p:nvPr/>
        </p:nvPicPr>
        <p:blipFill>
          <a:blip r:embed="rId3"/>
          <a:srcRect t="11510" b="14109"/>
          <a:stretch/>
        </p:blipFill>
        <p:spPr>
          <a:xfrm>
            <a:off x="6706800" y="2249640"/>
            <a:ext cx="4132440" cy="4098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Текст 2"/>
          <p:cNvSpPr txBox="1"/>
          <p:nvPr/>
        </p:nvSpPr>
        <p:spPr>
          <a:xfrm>
            <a:off x="1254600" y="1553400"/>
            <a:ext cx="46494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9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Прикрепляем уже к собранной конструкции два колеса по двум сторонам на специальные крепежи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23" name="Текст 4"/>
          <p:cNvSpPr txBox="1"/>
          <p:nvPr/>
        </p:nvSpPr>
        <p:spPr>
          <a:xfrm>
            <a:off x="6400800" y="1553400"/>
            <a:ext cx="4646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9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После постановки колёс начинаем сборку отдельного колеса, который находится на передней стороне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24" name="Заголовок 1"/>
          <p:cNvSpPr/>
          <p:nvPr/>
        </p:nvSpPr>
        <p:spPr>
          <a:xfrm>
            <a:off x="1031400" y="75600"/>
            <a:ext cx="9905760" cy="14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Порядок сборки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25" name="Picture 2"/>
          <p:cNvPicPr/>
          <p:nvPr/>
        </p:nvPicPr>
        <p:blipFill>
          <a:blip r:embed="rId2"/>
          <a:srcRect t="12641" b="17986"/>
          <a:stretch/>
        </p:blipFill>
        <p:spPr>
          <a:xfrm>
            <a:off x="1257480" y="2503800"/>
            <a:ext cx="4273920" cy="3953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4"/>
          <p:cNvPicPr/>
          <p:nvPr/>
        </p:nvPicPr>
        <p:blipFill>
          <a:blip r:embed="rId3" cstate="print"/>
          <a:srcRect t="11217" b="22259"/>
          <a:stretch/>
        </p:blipFill>
        <p:spPr>
          <a:xfrm>
            <a:off x="6560640" y="2503800"/>
            <a:ext cx="4457520" cy="3953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Текст 2"/>
          <p:cNvSpPr txBox="1"/>
          <p:nvPr/>
        </p:nvSpPr>
        <p:spPr>
          <a:xfrm>
            <a:off x="1141560" y="1425600"/>
            <a:ext cx="46494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5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Присоединяем к имеющейся конструкции белую деталь</a:t>
            </a:r>
            <a:r>
              <a:rPr lang="en-US" sz="2400" b="0" strike="noStrike" cap="all" spc="-1">
                <a:solidFill>
                  <a:srgbClr val="FFFFFF"/>
                </a:solidFill>
                <a:latin typeface="Tw Cen MT"/>
              </a:rPr>
              <a:t>[16]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28" name="Текст 4"/>
          <p:cNvSpPr txBox="1"/>
          <p:nvPr/>
        </p:nvSpPr>
        <p:spPr>
          <a:xfrm>
            <a:off x="6540480" y="1425600"/>
            <a:ext cx="4646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1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И с другой стороны присоединяем такую же белую деталь и так же крепим два чёрных крепежей на их концы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29" name="Заголовок 1"/>
          <p:cNvSpPr/>
          <p:nvPr/>
        </p:nvSpPr>
        <p:spPr>
          <a:xfrm>
            <a:off x="1031400" y="75600"/>
            <a:ext cx="9905760" cy="14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Порядок сборки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30" name="Picture 2"/>
          <p:cNvPicPr/>
          <p:nvPr/>
        </p:nvPicPr>
        <p:blipFill>
          <a:blip r:embed="rId2"/>
          <a:srcRect l="6575" t="28399" r="4303" b="18602"/>
          <a:stretch/>
        </p:blipFill>
        <p:spPr>
          <a:xfrm>
            <a:off x="1144440" y="2316960"/>
            <a:ext cx="4925880" cy="390600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4"/>
          <p:cNvPicPr/>
          <p:nvPr/>
        </p:nvPicPr>
        <p:blipFill>
          <a:blip r:embed="rId3"/>
          <a:srcRect t="11410" b="12156"/>
          <a:stretch/>
        </p:blipFill>
        <p:spPr>
          <a:xfrm>
            <a:off x="6642360" y="2316960"/>
            <a:ext cx="4163400" cy="424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2"/>
          <p:cNvSpPr txBox="1"/>
          <p:nvPr/>
        </p:nvSpPr>
        <p:spPr>
          <a:xfrm>
            <a:off x="6831720" y="1716840"/>
            <a:ext cx="46494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4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Так же прикрепляем к двум серым деталям</a:t>
            </a:r>
            <a:r>
              <a:rPr lang="en-US" sz="2400" b="0" strike="noStrike" cap="all" spc="-1">
                <a:solidFill>
                  <a:srgbClr val="FFFFFF"/>
                </a:solidFill>
                <a:latin typeface="Tw Cen MT"/>
              </a:rPr>
              <a:t>[7] </a:t>
            </a: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два чёрных крепежа на двух концах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33" name="Picture 2"/>
          <p:cNvPicPr/>
          <p:nvPr/>
        </p:nvPicPr>
        <p:blipFill>
          <a:blip r:embed="rId2"/>
          <a:srcRect t="20486" b="24720"/>
          <a:stretch/>
        </p:blipFill>
        <p:spPr>
          <a:xfrm>
            <a:off x="1272960" y="2682720"/>
            <a:ext cx="5004000" cy="3656160"/>
          </a:xfrm>
          <a:prstGeom prst="rect">
            <a:avLst/>
          </a:prstGeom>
          <a:ln w="0">
            <a:noFill/>
          </a:ln>
        </p:spPr>
      </p:pic>
      <p:sp>
        <p:nvSpPr>
          <p:cNvPr id="334" name="Заголовок 1"/>
          <p:cNvSpPr/>
          <p:nvPr/>
        </p:nvSpPr>
        <p:spPr>
          <a:xfrm>
            <a:off x="1031400" y="75600"/>
            <a:ext cx="9905760" cy="14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Порядок сборки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35" name="Picture 2"/>
          <p:cNvPicPr/>
          <p:nvPr/>
        </p:nvPicPr>
        <p:blipFill>
          <a:blip r:embed="rId2"/>
          <a:srcRect t="32217" r="77571" b="45640"/>
          <a:stretch/>
        </p:blipFill>
        <p:spPr>
          <a:xfrm>
            <a:off x="6831720" y="2682720"/>
            <a:ext cx="2817720" cy="3656160"/>
          </a:xfrm>
          <a:prstGeom prst="rect">
            <a:avLst/>
          </a:prstGeom>
          <a:ln w="0">
            <a:noFill/>
          </a:ln>
        </p:spPr>
      </p:pic>
      <p:sp>
        <p:nvSpPr>
          <p:cNvPr id="336" name="Текст 2"/>
          <p:cNvSpPr/>
          <p:nvPr/>
        </p:nvSpPr>
        <p:spPr>
          <a:xfrm>
            <a:off x="1334520" y="1716840"/>
            <a:ext cx="4649400" cy="8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4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w Cen MT"/>
              </a:rPr>
              <a:t>Далее прикрепляем ещё одну пару колёс к двигателю, только уже с другой стороны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388</TotalTime>
  <Words>307</Words>
  <Application>Microsoft Office PowerPoint</Application>
  <PresentationFormat>Широкоэкранный</PresentationFormat>
  <Paragraphs>36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Symbol</vt:lpstr>
      <vt:lpstr>Times New Roman</vt:lpstr>
      <vt:lpstr>Tw Cen MT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«РоботЫ ИСПОЛНИТЕЛИ» ДЛЯ 7-8 КЛАССОВ</dc:title>
  <dc:subject/>
  <dc:creator>Дарья</dc:creator>
  <dc:description/>
  <cp:lastModifiedBy>Анастасия</cp:lastModifiedBy>
  <cp:revision>37</cp:revision>
  <dcterms:created xsi:type="dcterms:W3CDTF">2022-05-22T15:37:18Z</dcterms:created>
  <dcterms:modified xsi:type="dcterms:W3CDTF">2022-05-30T13:33:06Z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14</vt:i4>
  </property>
</Properties>
</file>