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6" r:id="rId9"/>
    <p:sldId id="267" r:id="rId10"/>
    <p:sldId id="268" r:id="rId11"/>
    <p:sldId id="271" r:id="rId12"/>
    <p:sldId id="270" r:id="rId13"/>
    <p:sldId id="264" r:id="rId14"/>
    <p:sldId id="265" r:id="rId15"/>
    <p:sldId id="269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2060"/>
                </a:solidFill>
              </a:rPr>
              <a:t>Что читают</a:t>
            </a:r>
            <a:r>
              <a:rPr lang="ru-RU" sz="1600" b="1" baseline="0" dirty="0">
                <a:solidFill>
                  <a:srgbClr val="002060"/>
                </a:solidFill>
              </a:rPr>
              <a:t> первоклассники?</a:t>
            </a:r>
            <a:endParaRPr lang="ru-RU" sz="16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Лист1!$C$1:$C$3</c:f>
              <c:strCache>
                <c:ptCount val="3"/>
                <c:pt idx="0">
                  <c:v>Знаете ли вы эти сказки, и если знаете, то откуда? Выберите один вариант ответа (поставьте галочку):</c:v>
                </c:pt>
                <c:pt idx="2">
                  <c:v>Да, знаю. Читали родители / родственники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Лист1!$A$4:$B$18</c:f>
              <c:multiLvlStrCache>
                <c:ptCount val="15"/>
                <c:lvl>
                  <c:pt idx="0">
                    <c:v>«Айболит»</c:v>
                  </c:pt>
                  <c:pt idx="1">
                    <c:v>«Белоснежка и семь гномов»</c:v>
                  </c:pt>
                  <c:pt idx="2">
                    <c:v>«Волк и семеро козлят»</c:v>
                  </c:pt>
                  <c:pt idx="3">
                    <c:v>«Двенадцать месяцев»</c:v>
                  </c:pt>
                  <c:pt idx="4">
                    <c:v>«Золушка»</c:v>
                  </c:pt>
                  <c:pt idx="5">
                    <c:v>«Колобок»</c:v>
                  </c:pt>
                  <c:pt idx="6">
                    <c:v>«Кот в сапогах»</c:v>
                  </c:pt>
                  <c:pt idx="7">
                    <c:v>«Мальчик-с-спальчик»</c:v>
                  </c:pt>
                  <c:pt idx="8">
                    <c:v>«Маша и медведь»</c:v>
                  </c:pt>
                  <c:pt idx="9">
                    <c:v>«Муха-цокотуха»</c:v>
                  </c:pt>
                  <c:pt idx="10">
                    <c:v>«По щучьему велению» </c:v>
                  </c:pt>
                  <c:pt idx="11">
                    <c:v>«Тараканище»</c:v>
                  </c:pt>
                  <c:pt idx="12">
                    <c:v>«Три медведя»</c:v>
                  </c:pt>
                  <c:pt idx="13">
                    <c:v>«Три поросёнка»</c:v>
                  </c:pt>
                  <c:pt idx="14">
                    <c:v>«Украденное солнце»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</c:lvl>
              </c:multiLvlStrCache>
            </c:multiLvlStrRef>
          </c:cat>
          <c:val>
            <c:numRef>
              <c:f>Лист1!$C$4:$C$18</c:f>
              <c:numCache>
                <c:formatCode>General</c:formatCode>
                <c:ptCount val="15"/>
                <c:pt idx="0">
                  <c:v>6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1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8</c:v>
                </c:pt>
                <c:pt idx="13">
                  <c:v>7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1-44DF-B314-27013ED4E93D}"/>
            </c:ext>
          </c:extLst>
        </c:ser>
        <c:ser>
          <c:idx val="1"/>
          <c:order val="1"/>
          <c:tx>
            <c:strRef>
              <c:f>Лист1!$D$1:$D$3</c:f>
              <c:strCache>
                <c:ptCount val="3"/>
                <c:pt idx="0">
                  <c:v>Знаете ли вы эти сказки, и если знаете, то откуда? Выберите один вариант ответа (поставьте галочку):</c:v>
                </c:pt>
                <c:pt idx="2">
                  <c:v>Да, знаю. Читал воспитатель в дет. саду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Лист1!$A$4:$B$18</c:f>
              <c:multiLvlStrCache>
                <c:ptCount val="15"/>
                <c:lvl>
                  <c:pt idx="0">
                    <c:v>«Айболит»</c:v>
                  </c:pt>
                  <c:pt idx="1">
                    <c:v>«Белоснежка и семь гномов»</c:v>
                  </c:pt>
                  <c:pt idx="2">
                    <c:v>«Волк и семеро козлят»</c:v>
                  </c:pt>
                  <c:pt idx="3">
                    <c:v>«Двенадцать месяцев»</c:v>
                  </c:pt>
                  <c:pt idx="4">
                    <c:v>«Золушка»</c:v>
                  </c:pt>
                  <c:pt idx="5">
                    <c:v>«Колобок»</c:v>
                  </c:pt>
                  <c:pt idx="6">
                    <c:v>«Кот в сапогах»</c:v>
                  </c:pt>
                  <c:pt idx="7">
                    <c:v>«Мальчик-с-спальчик»</c:v>
                  </c:pt>
                  <c:pt idx="8">
                    <c:v>«Маша и медведь»</c:v>
                  </c:pt>
                  <c:pt idx="9">
                    <c:v>«Муха-цокотуха»</c:v>
                  </c:pt>
                  <c:pt idx="10">
                    <c:v>«По щучьему велению» </c:v>
                  </c:pt>
                  <c:pt idx="11">
                    <c:v>«Тараканище»</c:v>
                  </c:pt>
                  <c:pt idx="12">
                    <c:v>«Три медведя»</c:v>
                  </c:pt>
                  <c:pt idx="13">
                    <c:v>«Три поросёнка»</c:v>
                  </c:pt>
                  <c:pt idx="14">
                    <c:v>«Украденное солнце»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</c:lvl>
              </c:multiLvlStrCache>
            </c:multiLvlStrRef>
          </c:cat>
          <c:val>
            <c:numRef>
              <c:f>Лист1!$D$4:$D$18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31-44DF-B314-27013ED4E93D}"/>
            </c:ext>
          </c:extLst>
        </c:ser>
        <c:ser>
          <c:idx val="2"/>
          <c:order val="2"/>
          <c:tx>
            <c:strRef>
              <c:f>Лист1!$E$1:$E$3</c:f>
              <c:strCache>
                <c:ptCount val="3"/>
                <c:pt idx="0">
                  <c:v>Знаете ли вы эти сказки, и если знаете, то откуда? Выберите один вариант ответа (поставьте галочку):</c:v>
                </c:pt>
                <c:pt idx="2">
                  <c:v>Да, знаю. Читал самостоятельно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Лист1!$A$4:$B$18</c:f>
              <c:multiLvlStrCache>
                <c:ptCount val="15"/>
                <c:lvl>
                  <c:pt idx="0">
                    <c:v>«Айболит»</c:v>
                  </c:pt>
                  <c:pt idx="1">
                    <c:v>«Белоснежка и семь гномов»</c:v>
                  </c:pt>
                  <c:pt idx="2">
                    <c:v>«Волк и семеро козлят»</c:v>
                  </c:pt>
                  <c:pt idx="3">
                    <c:v>«Двенадцать месяцев»</c:v>
                  </c:pt>
                  <c:pt idx="4">
                    <c:v>«Золушка»</c:v>
                  </c:pt>
                  <c:pt idx="5">
                    <c:v>«Колобок»</c:v>
                  </c:pt>
                  <c:pt idx="6">
                    <c:v>«Кот в сапогах»</c:v>
                  </c:pt>
                  <c:pt idx="7">
                    <c:v>«Мальчик-с-спальчик»</c:v>
                  </c:pt>
                  <c:pt idx="8">
                    <c:v>«Маша и медведь»</c:v>
                  </c:pt>
                  <c:pt idx="9">
                    <c:v>«Муха-цокотуха»</c:v>
                  </c:pt>
                  <c:pt idx="10">
                    <c:v>«По щучьему велению» </c:v>
                  </c:pt>
                  <c:pt idx="11">
                    <c:v>«Тараканище»</c:v>
                  </c:pt>
                  <c:pt idx="12">
                    <c:v>«Три медведя»</c:v>
                  </c:pt>
                  <c:pt idx="13">
                    <c:v>«Три поросёнка»</c:v>
                  </c:pt>
                  <c:pt idx="14">
                    <c:v>«Украденное солнце»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</c:lvl>
              </c:multiLvlStrCache>
            </c:multiLvlStrRef>
          </c:cat>
          <c:val>
            <c:numRef>
              <c:f>Лист1!$E$4:$E$18</c:f>
              <c:numCache>
                <c:formatCode>General</c:formatCode>
                <c:ptCount val="15"/>
                <c:pt idx="0">
                  <c:v>6</c:v>
                </c:pt>
                <c:pt idx="1">
                  <c:v>2</c:v>
                </c:pt>
                <c:pt idx="2">
                  <c:v>7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5</c:v>
                </c:pt>
                <c:pt idx="7">
                  <c:v>2</c:v>
                </c:pt>
                <c:pt idx="8">
                  <c:v>4</c:v>
                </c:pt>
                <c:pt idx="9">
                  <c:v>6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4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1-44DF-B314-27013ED4E93D}"/>
            </c:ext>
          </c:extLst>
        </c:ser>
        <c:ser>
          <c:idx val="3"/>
          <c:order val="3"/>
          <c:tx>
            <c:strRef>
              <c:f>Лист1!$F$1:$F$3</c:f>
              <c:strCache>
                <c:ptCount val="3"/>
                <c:pt idx="0">
                  <c:v>Знаете ли вы эти сказки, и если знаете, то откуда? Выберите один вариант ответа (поставьте галочку):</c:v>
                </c:pt>
                <c:pt idx="2">
                  <c:v>Да, знаю. Не помню, откуда знаю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Лист1!$A$4:$B$18</c:f>
              <c:multiLvlStrCache>
                <c:ptCount val="15"/>
                <c:lvl>
                  <c:pt idx="0">
                    <c:v>«Айболит»</c:v>
                  </c:pt>
                  <c:pt idx="1">
                    <c:v>«Белоснежка и семь гномов»</c:v>
                  </c:pt>
                  <c:pt idx="2">
                    <c:v>«Волк и семеро козлят»</c:v>
                  </c:pt>
                  <c:pt idx="3">
                    <c:v>«Двенадцать месяцев»</c:v>
                  </c:pt>
                  <c:pt idx="4">
                    <c:v>«Золушка»</c:v>
                  </c:pt>
                  <c:pt idx="5">
                    <c:v>«Колобок»</c:v>
                  </c:pt>
                  <c:pt idx="6">
                    <c:v>«Кот в сапогах»</c:v>
                  </c:pt>
                  <c:pt idx="7">
                    <c:v>«Мальчик-с-спальчик»</c:v>
                  </c:pt>
                  <c:pt idx="8">
                    <c:v>«Маша и медведь»</c:v>
                  </c:pt>
                  <c:pt idx="9">
                    <c:v>«Муха-цокотуха»</c:v>
                  </c:pt>
                  <c:pt idx="10">
                    <c:v>«По щучьему велению» </c:v>
                  </c:pt>
                  <c:pt idx="11">
                    <c:v>«Тараканище»</c:v>
                  </c:pt>
                  <c:pt idx="12">
                    <c:v>«Три медведя»</c:v>
                  </c:pt>
                  <c:pt idx="13">
                    <c:v>«Три поросёнка»</c:v>
                  </c:pt>
                  <c:pt idx="14">
                    <c:v>«Украденное солнце»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</c:lvl>
              </c:multiLvlStrCache>
            </c:multiLvlStrRef>
          </c:cat>
          <c:val>
            <c:numRef>
              <c:f>Лист1!$F$4:$F$18</c:f>
              <c:numCache>
                <c:formatCode>General</c:formatCode>
                <c:ptCount val="15"/>
                <c:pt idx="0">
                  <c:v>7</c:v>
                </c:pt>
                <c:pt idx="1">
                  <c:v>7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7</c:v>
                </c:pt>
                <c:pt idx="7">
                  <c:v>6</c:v>
                </c:pt>
                <c:pt idx="8">
                  <c:v>9</c:v>
                </c:pt>
                <c:pt idx="9">
                  <c:v>5</c:v>
                </c:pt>
                <c:pt idx="10">
                  <c:v>7</c:v>
                </c:pt>
                <c:pt idx="11">
                  <c:v>6</c:v>
                </c:pt>
                <c:pt idx="12">
                  <c:v>5</c:v>
                </c:pt>
                <c:pt idx="13">
                  <c:v>7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31-44DF-B314-27013ED4E93D}"/>
            </c:ext>
          </c:extLst>
        </c:ser>
        <c:ser>
          <c:idx val="4"/>
          <c:order val="4"/>
          <c:tx>
            <c:strRef>
              <c:f>Лист1!$G$1:$G$3</c:f>
              <c:strCache>
                <c:ptCount val="3"/>
                <c:pt idx="0">
                  <c:v>Знаете ли вы эти сказки, и если знаете, то откуда? Выберите один вариант ответа (поставьте галочку):</c:v>
                </c:pt>
                <c:pt idx="2">
                  <c:v>Эту сказку и героев пока не знаю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Лист1!$A$4:$B$18</c:f>
              <c:multiLvlStrCache>
                <c:ptCount val="15"/>
                <c:lvl>
                  <c:pt idx="0">
                    <c:v>«Айболит»</c:v>
                  </c:pt>
                  <c:pt idx="1">
                    <c:v>«Белоснежка и семь гномов»</c:v>
                  </c:pt>
                  <c:pt idx="2">
                    <c:v>«Волк и семеро козлят»</c:v>
                  </c:pt>
                  <c:pt idx="3">
                    <c:v>«Двенадцать месяцев»</c:v>
                  </c:pt>
                  <c:pt idx="4">
                    <c:v>«Золушка»</c:v>
                  </c:pt>
                  <c:pt idx="5">
                    <c:v>«Колобок»</c:v>
                  </c:pt>
                  <c:pt idx="6">
                    <c:v>«Кот в сапогах»</c:v>
                  </c:pt>
                  <c:pt idx="7">
                    <c:v>«Мальчик-с-спальчик»</c:v>
                  </c:pt>
                  <c:pt idx="8">
                    <c:v>«Маша и медведь»</c:v>
                  </c:pt>
                  <c:pt idx="9">
                    <c:v>«Муха-цокотуха»</c:v>
                  </c:pt>
                  <c:pt idx="10">
                    <c:v>«По щучьему велению» </c:v>
                  </c:pt>
                  <c:pt idx="11">
                    <c:v>«Тараканище»</c:v>
                  </c:pt>
                  <c:pt idx="12">
                    <c:v>«Три медведя»</c:v>
                  </c:pt>
                  <c:pt idx="13">
                    <c:v>«Три поросёнка»</c:v>
                  </c:pt>
                  <c:pt idx="14">
                    <c:v>«Украденное солнце»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</c:lvl>
              </c:multiLvlStrCache>
            </c:multiLvlStrRef>
          </c:cat>
          <c:val>
            <c:numRef>
              <c:f>Лист1!$G$4:$G$18</c:f>
              <c:numCache>
                <c:formatCode>General</c:formatCode>
                <c:ptCount val="15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12</c:v>
                </c:pt>
                <c:pt idx="4">
                  <c:v>7</c:v>
                </c:pt>
                <c:pt idx="5">
                  <c:v>2</c:v>
                </c:pt>
                <c:pt idx="6">
                  <c:v>4</c:v>
                </c:pt>
                <c:pt idx="7">
                  <c:v>7</c:v>
                </c:pt>
                <c:pt idx="8">
                  <c:v>1</c:v>
                </c:pt>
                <c:pt idx="9">
                  <c:v>3</c:v>
                </c:pt>
                <c:pt idx="10">
                  <c:v>5</c:v>
                </c:pt>
                <c:pt idx="11">
                  <c:v>5</c:v>
                </c:pt>
                <c:pt idx="12">
                  <c:v>2</c:v>
                </c:pt>
                <c:pt idx="13">
                  <c:v>2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31-44DF-B314-27013ED4E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7274527"/>
        <c:axId val="1297275359"/>
      </c:barChart>
      <c:catAx>
        <c:axId val="1297274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7275359"/>
        <c:crosses val="autoZero"/>
        <c:auto val="1"/>
        <c:lblAlgn val="ctr"/>
        <c:lblOffset val="100"/>
        <c:noMultiLvlLbl val="0"/>
      </c:catAx>
      <c:valAx>
        <c:axId val="1297275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7274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983159060192411E-3"/>
          <c:y val="0.66661752010011555"/>
          <c:w val="0.99700168409398071"/>
          <c:h val="0.318200175692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2060"/>
                </a:solidFill>
              </a:rPr>
              <a:t>Ответы викторины "Поляна сказок"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верно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Лист3!$A$2:$A$14</c:f>
              <c:strCache>
                <c:ptCount val="13"/>
                <c:pt idx="0">
                  <c:v>1.    в)</c:v>
                </c:pt>
                <c:pt idx="1">
                  <c:v>2.    а)</c:v>
                </c:pt>
                <c:pt idx="2">
                  <c:v>3.    г)</c:v>
                </c:pt>
                <c:pt idx="3">
                  <c:v>4.    а) Муха-цокотуха, «Муха-цокотуха»</c:v>
                </c:pt>
                <c:pt idx="4">
                  <c:v>б) Айболит, «Айболит»</c:v>
                </c:pt>
                <c:pt idx="5">
                  <c:v>в) Белоснежка, «Белоснежка и семь гномов»</c:v>
                </c:pt>
                <c:pt idx="6">
                  <c:v>г) Медведь, «Маша и медведь»</c:v>
                </c:pt>
                <c:pt idx="7">
                  <c:v>5. 1 – б, 2 – г, 3 – а, 4 – в</c:v>
                </c:pt>
                <c:pt idx="8">
                  <c:v>6. в)</c:v>
                </c:pt>
                <c:pt idx="9">
                  <c:v>7. тараканище</c:v>
                </c:pt>
                <c:pt idx="10">
                  <c:v>8. г)</c:v>
                </c:pt>
                <c:pt idx="11">
                  <c:v>9. б)</c:v>
                </c:pt>
                <c:pt idx="12">
                  <c:v>10. добром (добро)</c:v>
                </c:pt>
              </c:strCache>
            </c:strRef>
          </c:cat>
          <c:val>
            <c:numRef>
              <c:f>Лист3!$B$2:$B$14</c:f>
              <c:numCache>
                <c:formatCode>General</c:formatCode>
                <c:ptCount val="13"/>
                <c:pt idx="0">
                  <c:v>11</c:v>
                </c:pt>
                <c:pt idx="1">
                  <c:v>7</c:v>
                </c:pt>
                <c:pt idx="2">
                  <c:v>9</c:v>
                </c:pt>
                <c:pt idx="3">
                  <c:v>14</c:v>
                </c:pt>
                <c:pt idx="4">
                  <c:v>14</c:v>
                </c:pt>
                <c:pt idx="5">
                  <c:v>13</c:v>
                </c:pt>
                <c:pt idx="6">
                  <c:v>12</c:v>
                </c:pt>
                <c:pt idx="7">
                  <c:v>7</c:v>
                </c:pt>
                <c:pt idx="8">
                  <c:v>7</c:v>
                </c:pt>
                <c:pt idx="9">
                  <c:v>13</c:v>
                </c:pt>
                <c:pt idx="10">
                  <c:v>9</c:v>
                </c:pt>
                <c:pt idx="11">
                  <c:v>6</c:v>
                </c:pt>
                <c:pt idx="1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A-473C-BD83-5AED6CD02D8B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неверно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Лист3!$A$2:$A$14</c:f>
              <c:strCache>
                <c:ptCount val="13"/>
                <c:pt idx="0">
                  <c:v>1.    в)</c:v>
                </c:pt>
                <c:pt idx="1">
                  <c:v>2.    а)</c:v>
                </c:pt>
                <c:pt idx="2">
                  <c:v>3.    г)</c:v>
                </c:pt>
                <c:pt idx="3">
                  <c:v>4.    а) Муха-цокотуха, «Муха-цокотуха»</c:v>
                </c:pt>
                <c:pt idx="4">
                  <c:v>б) Айболит, «Айболит»</c:v>
                </c:pt>
                <c:pt idx="5">
                  <c:v>в) Белоснежка, «Белоснежка и семь гномов»</c:v>
                </c:pt>
                <c:pt idx="6">
                  <c:v>г) Медведь, «Маша и медведь»</c:v>
                </c:pt>
                <c:pt idx="7">
                  <c:v>5. 1 – б, 2 – г, 3 – а, 4 – в</c:v>
                </c:pt>
                <c:pt idx="8">
                  <c:v>6. в)</c:v>
                </c:pt>
                <c:pt idx="9">
                  <c:v>7. тараканище</c:v>
                </c:pt>
                <c:pt idx="10">
                  <c:v>8. г)</c:v>
                </c:pt>
                <c:pt idx="11">
                  <c:v>9. б)</c:v>
                </c:pt>
                <c:pt idx="12">
                  <c:v>10. добром (добро)</c:v>
                </c:pt>
              </c:strCache>
            </c:strRef>
          </c:cat>
          <c:val>
            <c:numRef>
              <c:f>Лист3!$C$2:$C$14</c:f>
              <c:numCache>
                <c:formatCode>General</c:formatCode>
                <c:ptCount val="13"/>
                <c:pt idx="0">
                  <c:v>7</c:v>
                </c:pt>
                <c:pt idx="1">
                  <c:v>11</c:v>
                </c:pt>
                <c:pt idx="2">
                  <c:v>9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11</c:v>
                </c:pt>
                <c:pt idx="8">
                  <c:v>11</c:v>
                </c:pt>
                <c:pt idx="9">
                  <c:v>5</c:v>
                </c:pt>
                <c:pt idx="10">
                  <c:v>9</c:v>
                </c:pt>
                <c:pt idx="11">
                  <c:v>12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AA-473C-BD83-5AED6CD02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6756271"/>
        <c:axId val="1296754607"/>
        <c:axId val="1408162511"/>
      </c:bar3DChart>
      <c:catAx>
        <c:axId val="129675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6754607"/>
        <c:crosses val="autoZero"/>
        <c:auto val="1"/>
        <c:lblAlgn val="ctr"/>
        <c:lblOffset val="100"/>
        <c:noMultiLvlLbl val="0"/>
      </c:catAx>
      <c:valAx>
        <c:axId val="1296754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6756271"/>
        <c:crosses val="autoZero"/>
        <c:crossBetween val="between"/>
      </c:valAx>
      <c:serAx>
        <c:axId val="14081625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6754607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2060"/>
                </a:solidFill>
              </a:rPr>
              <a:t>Ответы в анкете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Чтение художественной литературы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Лист2!$A$2:$A$7</c:f>
              <c:strCache>
                <c:ptCount val="6"/>
                <c:pt idx="0">
                  <c:v>а. Интересно
</c:v>
                </c:pt>
                <c:pt idx="1">
                  <c:v>б. Друзья читают, и я хочу.</c:v>
                </c:pt>
                <c:pt idx="2">
                  <c:v>в. Легко читать.</c:v>
                </c:pt>
                <c:pt idx="3">
                  <c:v>г. Задали прочитать в школе.</c:v>
                </c:pt>
                <c:pt idx="4">
                  <c:v>д. Не читаю.</c:v>
                </c:pt>
                <c:pt idx="5">
                  <c:v>е. Свой ответ</c:v>
                </c:pt>
              </c:strCache>
            </c:strRef>
          </c:cat>
          <c:val>
            <c:numRef>
              <c:f>Лист2!$B$2:$B$7</c:f>
              <c:numCache>
                <c:formatCode>General</c:formatCode>
                <c:ptCount val="6"/>
                <c:pt idx="0">
                  <c:v>9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A-4506-AB2F-52A4CCD2537C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не читают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Лист2!$A$2:$A$7</c:f>
              <c:strCache>
                <c:ptCount val="6"/>
                <c:pt idx="0">
                  <c:v>а. Интересно
</c:v>
                </c:pt>
                <c:pt idx="1">
                  <c:v>б. Друзья читают, и я хочу.</c:v>
                </c:pt>
                <c:pt idx="2">
                  <c:v>в. Легко читать.</c:v>
                </c:pt>
                <c:pt idx="3">
                  <c:v>г. Задали прочитать в школе.</c:v>
                </c:pt>
                <c:pt idx="4">
                  <c:v>д. Не читаю.</c:v>
                </c:pt>
                <c:pt idx="5">
                  <c:v>е. Свой ответ</c:v>
                </c:pt>
              </c:strCache>
            </c:strRef>
          </c:cat>
          <c:val>
            <c:numRef>
              <c:f>Лист2!$C$2:$C$7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A-4506-AB2F-52A4CCD2537C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Чтение нехудожественной литературы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Лист2!$A$2:$A$7</c:f>
              <c:strCache>
                <c:ptCount val="6"/>
                <c:pt idx="0">
                  <c:v>а. Интересно
</c:v>
                </c:pt>
                <c:pt idx="1">
                  <c:v>б. Друзья читают, и я хочу.</c:v>
                </c:pt>
                <c:pt idx="2">
                  <c:v>в. Легко читать.</c:v>
                </c:pt>
                <c:pt idx="3">
                  <c:v>г. Задали прочитать в школе.</c:v>
                </c:pt>
                <c:pt idx="4">
                  <c:v>д. Не читаю.</c:v>
                </c:pt>
                <c:pt idx="5">
                  <c:v>е. Свой ответ</c:v>
                </c:pt>
              </c:strCache>
            </c:strRef>
          </c:cat>
          <c:val>
            <c:numRef>
              <c:f>Лист2!$D$2:$D$7</c:f>
              <c:numCache>
                <c:formatCode>General</c:formatCode>
                <c:ptCount val="6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7A-4506-AB2F-52A4CCD25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7696703"/>
        <c:axId val="1407699199"/>
        <c:axId val="0"/>
      </c:bar3DChart>
      <c:catAx>
        <c:axId val="140769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7699199"/>
        <c:crosses val="autoZero"/>
        <c:auto val="1"/>
        <c:lblAlgn val="ctr"/>
        <c:lblOffset val="100"/>
        <c:noMultiLvlLbl val="0"/>
      </c:catAx>
      <c:valAx>
        <c:axId val="140769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7696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CD979-6CB4-4771-863A-F3CEC5F72509}" type="datetime1">
              <a:rPr lang="ru-RU" smtClean="0"/>
              <a:t>11.05.2022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t>11.05.2022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F5367D5C-F95A-42A3-88EC-882E2435144E}" type="datetime1">
              <a:rPr lang="ru-RU" smtClean="0"/>
              <a:t>11.05.2022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637FB-2A93-4CBD-BFA2-D7CF6538021B}" type="datetime1">
              <a:rPr lang="ru-RU" smtClean="0"/>
              <a:t>11.05.2022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24C86-1CBF-4FDC-97D7-01157E908D38}" type="datetime1">
              <a:rPr lang="ru-RU" smtClean="0"/>
              <a:t>11.05.2022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A467F0-67F1-4FFB-84D6-E0366AF5D58F}" type="datetime1">
              <a:rPr lang="ru-RU" smtClean="0"/>
              <a:t>11.05.2022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58943CEE-22B0-4537-8D57-A0FA5AADADF2}" type="datetime1">
              <a:rPr lang="ru-RU" smtClean="0"/>
              <a:t>11.05.2022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AE23C-0C45-469E-B619-DD472E6D19F8}" type="datetime1">
              <a:rPr lang="ru-RU" smtClean="0"/>
              <a:t>11.05.2022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4B974-3E30-46C0-8835-EBE9AF88C154}" type="datetime1">
              <a:rPr lang="ru-RU" smtClean="0"/>
              <a:t>11.05.2022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373D8-060E-42D4-83B5-67EE9C99EB76}" type="datetime1">
              <a:rPr lang="ru-RU" smtClean="0"/>
              <a:t>11.05.2022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39D93-8FE6-4FAB-8379-7097A2FFC7EA}" type="datetime1">
              <a:rPr lang="ru-RU" smtClean="0"/>
              <a:t>11.05.2022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A5CD4F3-DD0B-41D2-86DC-8F94F11A7635}" type="datetime1">
              <a:rPr lang="ru-RU" smtClean="0"/>
              <a:t>11.05.2022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225BED9-9D02-4AA4-868D-12B5B80D13D4}" type="datetime1">
              <a:rPr lang="ru-RU" smtClean="0"/>
              <a:t>11.05.2022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16BE775-1C9E-48DD-93B9-3187A540B86B}" type="datetime1">
              <a:rPr lang="ru-RU" smtClean="0"/>
              <a:t>11.05.2022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entury Gothic" panose="020B050202020202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64" name="Прямоугольник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Прямоугольник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273" y="2303585"/>
            <a:ext cx="4947858" cy="1677338"/>
          </a:xfrm>
        </p:spPr>
        <p:txBody>
          <a:bodyPr rtlCol="0">
            <a:normAutofit/>
          </a:bodyPr>
          <a:lstStyle/>
          <a:p>
            <a:r>
              <a:rPr lang="ru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читают первоклассники?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6" y="3961346"/>
            <a:ext cx="4819944" cy="680992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ru-RU" sz="29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" sz="29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роект </a:t>
            </a:r>
          </a:p>
          <a:p>
            <a:pPr rtl="0"/>
            <a:r>
              <a:rPr lang="ru" sz="2200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ученицы 1 «А» класса</a:t>
            </a:r>
          </a:p>
          <a:p>
            <a:pPr rtl="0"/>
            <a:r>
              <a:rPr lang="ru" sz="2200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Кокутиной Марии Сергеевны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353260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результаты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DD17E-3B8D-4452-B0F8-ADA27C4D1C1D}"/>
              </a:ext>
            </a:extLst>
          </p:cNvPr>
          <p:cNvSpPr txBox="1"/>
          <p:nvPr/>
        </p:nvSpPr>
        <p:spPr>
          <a:xfrm>
            <a:off x="4740751" y="1910422"/>
            <a:ext cx="17391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Диаграмма 1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7F3991D-DDCD-4996-AE75-EB42B56C2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265115"/>
              </p:ext>
            </p:extLst>
          </p:nvPr>
        </p:nvGraphicFramePr>
        <p:xfrm>
          <a:off x="6617091" y="1390591"/>
          <a:ext cx="4931435" cy="501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3864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353260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результаты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DD17E-3B8D-4452-B0F8-ADA27C4D1C1D}"/>
              </a:ext>
            </a:extLst>
          </p:cNvPr>
          <p:cNvSpPr txBox="1"/>
          <p:nvPr/>
        </p:nvSpPr>
        <p:spPr>
          <a:xfrm>
            <a:off x="4740751" y="1910422"/>
            <a:ext cx="17391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Диаграмма 2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FC40B14-25D0-4355-B417-E343B95C7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58861"/>
              </p:ext>
            </p:extLst>
          </p:nvPr>
        </p:nvGraphicFramePr>
        <p:xfrm>
          <a:off x="6344899" y="1910422"/>
          <a:ext cx="5202116" cy="40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8509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353260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результаты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DD17E-3B8D-4452-B0F8-ADA27C4D1C1D}"/>
              </a:ext>
            </a:extLst>
          </p:cNvPr>
          <p:cNvSpPr txBox="1"/>
          <p:nvPr/>
        </p:nvSpPr>
        <p:spPr>
          <a:xfrm>
            <a:off x="4740751" y="1910422"/>
            <a:ext cx="17391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Диаграмма 3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C374CEB-7E9F-49C6-8E04-D61F2E1C13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133285"/>
              </p:ext>
            </p:extLst>
          </p:nvPr>
        </p:nvGraphicFramePr>
        <p:xfrm>
          <a:off x="6286500" y="1937140"/>
          <a:ext cx="5309844" cy="393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475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результаты и выводы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CBC6-30AC-4641-9263-F12E37D60996}"/>
              </a:ext>
            </a:extLst>
          </p:cNvPr>
          <p:cNvSpPr txBox="1"/>
          <p:nvPr/>
        </p:nvSpPr>
        <p:spPr>
          <a:xfrm>
            <a:off x="4740751" y="2261472"/>
            <a:ext cx="6718433" cy="23861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1.	Учащиеся первого «А» класса читают книги, но не всегда внимательно и вдумчиво, отсюда только 6 человек их 18 участников смогли дать все 10 правильных ответов викторины.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2.	По данным анкеты большинство ребят всё-таки узнают сказки, но не помнят их детально и не помнят, откуда их знают. </a:t>
            </a:r>
          </a:p>
          <a:p>
            <a:pPr indent="-342900" algn="just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Чтение книг не всегда говорит об их качестве. Большинству ребят нужны наставники для хорошей подборки интересной и полезной художественной литературы. </a:t>
            </a:r>
          </a:p>
        </p:txBody>
      </p:sp>
    </p:spTree>
    <p:extLst>
      <p:ext uri="{BB962C8B-B14F-4D97-AF65-F5344CB8AC3E}">
        <p14:creationId xmlns:p14="http://schemas.microsoft.com/office/powerpoint/2010/main" val="908231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Перспективы дальнейшего развития проекта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CBC6-30AC-4641-9263-F12E37D60996}"/>
              </a:ext>
            </a:extLst>
          </p:cNvPr>
          <p:cNvSpPr txBox="1"/>
          <p:nvPr/>
        </p:nvSpPr>
        <p:spPr>
          <a:xfrm>
            <a:off x="4740751" y="2261472"/>
            <a:ext cx="6718433" cy="863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дальнейший анализ книг, популярных среди школьников начальных классов, на предмет их художественности и влияния на читателя.  </a:t>
            </a:r>
          </a:p>
        </p:txBody>
      </p:sp>
    </p:spTree>
    <p:extLst>
      <p:ext uri="{BB962C8B-B14F-4D97-AF65-F5344CB8AC3E}">
        <p14:creationId xmlns:p14="http://schemas.microsoft.com/office/powerpoint/2010/main" val="164745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64" name="Прямоугольник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Прямоугольник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663" y="2616747"/>
            <a:ext cx="4947858" cy="1677338"/>
          </a:xfrm>
        </p:spPr>
        <p:txBody>
          <a:bodyPr rtlCol="0"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</a:t>
            </a:r>
            <a:r>
              <a:rPr lang="ru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1470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</a:t>
            </a:r>
            <a:r>
              <a:rPr lang="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ель проекта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CBC6-30AC-4641-9263-F12E37D60996}"/>
              </a:ext>
            </a:extLst>
          </p:cNvPr>
          <p:cNvSpPr txBox="1"/>
          <p:nvPr/>
        </p:nvSpPr>
        <p:spPr>
          <a:xfrm>
            <a:off x="4886325" y="2800281"/>
            <a:ext cx="616780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разобраться, </a:t>
            </a:r>
            <a:r>
              <a:rPr lang="ru-RU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какова причина отсутствия хороших знаний сказок  у первоклассников, а также </a:t>
            </a:r>
            <a:r>
              <a:rPr lang="ru-RU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проанализировать</a:t>
            </a:r>
            <a:r>
              <a:rPr lang="ru-RU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, что читают первоклассники и читают ли вообще. </a:t>
            </a: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Задачи </a:t>
            </a:r>
            <a:r>
              <a:rPr lang="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проекта: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CBC6-30AC-4641-9263-F12E37D60996}"/>
              </a:ext>
            </a:extLst>
          </p:cNvPr>
          <p:cNvSpPr txBox="1"/>
          <p:nvPr/>
        </p:nvSpPr>
        <p:spPr>
          <a:xfrm>
            <a:off x="4912702" y="2626832"/>
            <a:ext cx="6167802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Проверить</a:t>
            </a:r>
            <a:r>
              <a:rPr lang="ru-RU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 основные знания школьников о сказках посредством викторины, состоящей из 10 пунктов. </a:t>
            </a:r>
          </a:p>
          <a:p>
            <a:pPr lvl="0" algn="just"/>
            <a:r>
              <a:rPr lang="ru-RU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Проанализировать</a:t>
            </a:r>
            <a:r>
              <a:rPr lang="ru-RU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 количество правильных и неправильных ответов викторины.</a:t>
            </a:r>
          </a:p>
          <a:p>
            <a:pPr lvl="0" algn="just"/>
            <a:r>
              <a:rPr lang="ru-RU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3. С помощью анкеты </a:t>
            </a:r>
            <a:r>
              <a:rPr lang="ru-RU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понять</a:t>
            </a:r>
            <a:r>
              <a:rPr lang="ru-RU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, какие сказки знакомы школьникам, по каким причинам они их знают, и каковы читательские предпочтения в настоящее время.</a:t>
            </a:r>
          </a:p>
        </p:txBody>
      </p:sp>
    </p:spTree>
    <p:extLst>
      <p:ext uri="{BB962C8B-B14F-4D97-AF65-F5344CB8AC3E}">
        <p14:creationId xmlns:p14="http://schemas.microsoft.com/office/powerpoint/2010/main" val="2108780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Актуальность и новизна </a:t>
            </a:r>
            <a:r>
              <a:rPr lang="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проекта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CBC6-30AC-4641-9263-F12E37D60996}"/>
              </a:ext>
            </a:extLst>
          </p:cNvPr>
          <p:cNvSpPr txBox="1"/>
          <p:nvPr/>
        </p:nvSpPr>
        <p:spPr>
          <a:xfrm>
            <a:off x="4912702" y="2626832"/>
            <a:ext cx="6167802" cy="863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В современном обществе принято считать, что дети не читают книг или читают мало, а всё свободное время тратят на гаджеты. Интересно разобраться, так ли это?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CDFB5-42A5-41CA-85D4-F9BD616511D8}"/>
              </a:ext>
            </a:extLst>
          </p:cNvPr>
          <p:cNvSpPr txBox="1"/>
          <p:nvPr/>
        </p:nvSpPr>
        <p:spPr>
          <a:xfrm>
            <a:off x="4912702" y="3887062"/>
            <a:ext cx="6167802" cy="11270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Новизна проекта состоит в том, что мы впервые проводим анализ читательских предпочтений учеников 1 "А" класса для понимания причин пробелов в знании сказок и отсутствия интереса в их чтении.</a:t>
            </a:r>
          </a:p>
        </p:txBody>
      </p:sp>
    </p:spTree>
    <p:extLst>
      <p:ext uri="{BB962C8B-B14F-4D97-AF65-F5344CB8AC3E}">
        <p14:creationId xmlns:p14="http://schemas.microsoft.com/office/powerpoint/2010/main" val="3180573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Возможные Риски и пути их решения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CBC6-30AC-4641-9263-F12E37D60996}"/>
              </a:ext>
            </a:extLst>
          </p:cNvPr>
          <p:cNvSpPr txBox="1"/>
          <p:nvPr/>
        </p:nvSpPr>
        <p:spPr>
          <a:xfrm>
            <a:off x="4740751" y="2261472"/>
            <a:ext cx="6718433" cy="35425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1.	Викторина и анкета получились довольно объёмными, и их невозможно провести в один день. Велика вероятность большой нагрузки на первоклассников.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2.	Проведение викторины и анкетирования в разные дни дало разное количество участников: в викторине (18 человек – 78%), в анкетировании (20 человек – 87%)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3.	Первоклассники в большинстве своем умеют бегло читать, однако есть те ребята, которые читают медленно, тем самым понимание задачи, поставленной перед ними, будет затруднено.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Отметим, что вышеперечисленные трудности не помешали получению результатов в нашем проекте. </a:t>
            </a:r>
          </a:p>
        </p:txBody>
      </p:sp>
    </p:spTree>
    <p:extLst>
      <p:ext uri="{BB962C8B-B14F-4D97-AF65-F5344CB8AC3E}">
        <p14:creationId xmlns:p14="http://schemas.microsoft.com/office/powerpoint/2010/main" val="1692747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Практическая значимость </a:t>
            </a:r>
            <a:r>
              <a:rPr lang="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проекта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CBC6-30AC-4641-9263-F12E37D60996}"/>
              </a:ext>
            </a:extLst>
          </p:cNvPr>
          <p:cNvSpPr txBox="1"/>
          <p:nvPr/>
        </p:nvSpPr>
        <p:spPr>
          <a:xfrm>
            <a:off x="4912702" y="2626832"/>
            <a:ext cx="6167802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по шаблону викторины и анкеты можно </a:t>
            </a:r>
            <a:r>
              <a:rPr lang="ru-RU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проводить опросы </a:t>
            </a:r>
            <a:r>
              <a:rPr lang="ru-RU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в конце четверти, полугодия или года, а также </a:t>
            </a:r>
            <a:r>
              <a:rPr lang="ru-RU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отслеживать динамику </a:t>
            </a:r>
            <a:r>
              <a:rPr lang="ru-RU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усвоения материла на уроках «Литературное чтение» и изменения читательских предпочтений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418041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Краткая аннотация проекта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CBC6-30AC-4641-9263-F12E37D60996}"/>
              </a:ext>
            </a:extLst>
          </p:cNvPr>
          <p:cNvSpPr txBox="1"/>
          <p:nvPr/>
        </p:nvSpPr>
        <p:spPr>
          <a:xfrm>
            <a:off x="4740751" y="2261472"/>
            <a:ext cx="6718433" cy="16539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В проекте "Что читают первоклассники?" отмечена попытка </a:t>
            </a:r>
            <a:r>
              <a:rPr lang="ru-RU" sz="1600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проанализировать читательские предпочтения </a:t>
            </a: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учащихся 1 "А" класса посредством викторины "Поляна сказок" и анонимной анкеты. </a:t>
            </a:r>
            <a:r>
              <a:rPr lang="ru-RU" sz="1600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Сделаны выводы </a:t>
            </a: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после каждого этапа исследования. </a:t>
            </a:r>
            <a:r>
              <a:rPr lang="ru-RU" sz="1600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Получены практические результаты </a:t>
            </a: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для дальнейшей работы с первоклассниками на уроках по литературному чтению.</a:t>
            </a:r>
          </a:p>
        </p:txBody>
      </p:sp>
    </p:spTree>
    <p:extLst>
      <p:ext uri="{BB962C8B-B14F-4D97-AF65-F5344CB8AC3E}">
        <p14:creationId xmlns:p14="http://schemas.microsoft.com/office/powerpoint/2010/main" val="754483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353260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викторина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CBC6-30AC-4641-9263-F12E37D60996}"/>
              </a:ext>
            </a:extLst>
          </p:cNvPr>
          <p:cNvSpPr txBox="1"/>
          <p:nvPr/>
        </p:nvSpPr>
        <p:spPr>
          <a:xfrm>
            <a:off x="4727964" y="1682941"/>
            <a:ext cx="6718433" cy="863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Для исследования мы отобрали </a:t>
            </a:r>
            <a:r>
              <a:rPr lang="ru-RU" sz="1600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15 сказок </a:t>
            </a:r>
            <a:r>
              <a:rPr lang="ru-RU" sz="1600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– 10 русских, 5 зарубежных. На их примере мы придумали викторину «Поляна сказок».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1139F3-EC95-4B37-890C-E95B1974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103" y="2683671"/>
            <a:ext cx="7339928" cy="33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5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353260"/>
          </a:xfrm>
        </p:spPr>
        <p:txBody>
          <a:bodyPr rtlCol="0">
            <a:normAutofit/>
          </a:bodyPr>
          <a:lstStyle/>
          <a:p>
            <a:r>
              <a:rPr lang="ru-RU" sz="3200" b="1" cap="all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анкета</a:t>
            </a:r>
            <a:endParaRPr lang="en-US" sz="3200" b="1" cap="all" spc="-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01CF9C-760B-431A-9612-C59AD1CC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642" y="826475"/>
            <a:ext cx="3599190" cy="4994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ADD17E-3B8D-4452-B0F8-ADA27C4D1C1D}"/>
              </a:ext>
            </a:extLst>
          </p:cNvPr>
          <p:cNvSpPr txBox="1"/>
          <p:nvPr/>
        </p:nvSpPr>
        <p:spPr>
          <a:xfrm>
            <a:off x="4740751" y="1910422"/>
            <a:ext cx="1739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cap="all" spc="-100" dirty="0">
                <a:latin typeface="Cambria" panose="02040503050406030204" pitchFamily="18" charset="0"/>
                <a:ea typeface="Cambria" panose="02040503050406030204" pitchFamily="18" charset="0"/>
              </a:rPr>
              <a:t>Анонимная из трех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1895943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2_TF56410444" id="{B90EE3AD-7B87-4DBC-A32F-68F479F575F4}" vid="{514B2A49-20D6-4A2D-8438-3789ECD2BF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{387A539D-09C9-49E0-87F8-6CF2BA8CD22E}tf56410444_win32</Template>
  <TotalTime>118</TotalTime>
  <Words>524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Avenir Next LT Pro</vt:lpstr>
      <vt:lpstr>Calibri</vt:lpstr>
      <vt:lpstr>Cambria</vt:lpstr>
      <vt:lpstr>Century Gothic</vt:lpstr>
      <vt:lpstr>Garamond</vt:lpstr>
      <vt:lpstr>СавонVTI</vt:lpstr>
      <vt:lpstr>Что читают первоклассники?</vt:lpstr>
      <vt:lpstr>Цель проекта</vt:lpstr>
      <vt:lpstr>Задачи проекта:</vt:lpstr>
      <vt:lpstr>Актуальность и новизна проекта</vt:lpstr>
      <vt:lpstr>Возможные Риски и пути их решения</vt:lpstr>
      <vt:lpstr>Практическая значимость проекта</vt:lpstr>
      <vt:lpstr>Краткая аннотация проекта</vt:lpstr>
      <vt:lpstr>викторина</vt:lpstr>
      <vt:lpstr>анкета</vt:lpstr>
      <vt:lpstr>результаты</vt:lpstr>
      <vt:lpstr>результаты</vt:lpstr>
      <vt:lpstr>результаты</vt:lpstr>
      <vt:lpstr>Основные результаты и выводы</vt:lpstr>
      <vt:lpstr>Перспективы дальнейшего развития проекта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читают первоклассники?</dc:title>
  <dc:creator>natalia.kokutina@gmail.com</dc:creator>
  <cp:lastModifiedBy>natalia.kokutina@gmail.com</cp:lastModifiedBy>
  <cp:revision>10</cp:revision>
  <dcterms:created xsi:type="dcterms:W3CDTF">2022-04-23T19:16:31Z</dcterms:created>
  <dcterms:modified xsi:type="dcterms:W3CDTF">2022-05-11T11:34:30Z</dcterms:modified>
</cp:coreProperties>
</file>