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76" r:id="rId4"/>
    <p:sldId id="264" r:id="rId5"/>
    <p:sldId id="265" r:id="rId6"/>
    <p:sldId id="290" r:id="rId7"/>
    <p:sldId id="266" r:id="rId8"/>
    <p:sldId id="275" r:id="rId9"/>
    <p:sldId id="263" r:id="rId10"/>
    <p:sldId id="269" r:id="rId11"/>
    <p:sldId id="270" r:id="rId12"/>
    <p:sldId id="271" r:id="rId13"/>
    <p:sldId id="267" r:id="rId14"/>
    <p:sldId id="272" r:id="rId15"/>
    <p:sldId id="274" r:id="rId16"/>
    <p:sldId id="268" r:id="rId17"/>
    <p:sldId id="282" r:id="rId18"/>
    <p:sldId id="277" r:id="rId19"/>
    <p:sldId id="280" r:id="rId20"/>
    <p:sldId id="291" r:id="rId21"/>
    <p:sldId id="273" r:id="rId22"/>
    <p:sldId id="278" r:id="rId23"/>
    <p:sldId id="292" r:id="rId24"/>
    <p:sldId id="279" r:id="rId25"/>
    <p:sldId id="281" r:id="rId26"/>
    <p:sldId id="283" r:id="rId27"/>
    <p:sldId id="284" r:id="rId28"/>
    <p:sldId id="285" r:id="rId29"/>
    <p:sldId id="286" r:id="rId30"/>
    <p:sldId id="287" r:id="rId31"/>
    <p:sldId id="293" r:id="rId32"/>
    <p:sldId id="288" r:id="rId33"/>
    <p:sldId id="289" r:id="rId34"/>
    <p:sldId id="260" r:id="rId35"/>
    <p:sldId id="261" r:id="rId36"/>
    <p:sldId id="262"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B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79" autoAdjust="0"/>
  </p:normalViewPr>
  <p:slideViewPr>
    <p:cSldViewPr snapToGrid="0">
      <p:cViewPr varScale="1">
        <p:scale>
          <a:sx n="79" d="100"/>
          <a:sy n="79" d="100"/>
        </p:scale>
        <p:origin x="82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1A39B-64E1-4093-B2F6-666A10B713C3}" type="datetimeFigureOut">
              <a:rPr lang="ru-RU" smtClean="0"/>
              <a:t>22.09.2021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261B2-5EFE-468D-A153-C3269DBEEDCE}" type="slidenum">
              <a:rPr lang="ru-RU" smtClean="0"/>
              <a:t>‹#›</a:t>
            </a:fld>
            <a:endParaRPr lang="ru-RU"/>
          </a:p>
        </p:txBody>
      </p:sp>
    </p:spTree>
    <p:extLst>
      <p:ext uri="{BB962C8B-B14F-4D97-AF65-F5344CB8AC3E}">
        <p14:creationId xmlns:p14="http://schemas.microsoft.com/office/powerpoint/2010/main" val="96433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транспортные услуги; услуги по переработке товаров, принадлежащим другим сторонам; услуги по техническому обслуживанию и ремонту товаров; услуги, связанные с поездками; услуги строительства; страховые услуги; финансовые услуги; плата за пользование интеллектуальной собственностью; телекоммуникационные услуги; услуги в сфере культуры и отдыха; государственные услуги; прочие деловые услуги.</a:t>
            </a:r>
            <a:endParaRPr lang="ru-RU" dirty="0" smtClean="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233261B2-5EFE-468D-A153-C3269DBEEDCE}" type="slidenum">
              <a:rPr lang="ru-RU" smtClean="0"/>
              <a:t>10</a:t>
            </a:fld>
            <a:endParaRPr lang="ru-RU"/>
          </a:p>
        </p:txBody>
      </p:sp>
    </p:spTree>
    <p:extLst>
      <p:ext uri="{BB962C8B-B14F-4D97-AF65-F5344CB8AC3E}">
        <p14:creationId xmlns:p14="http://schemas.microsoft.com/office/powerpoint/2010/main" val="379133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транспортные услуги; услуги по переработке товаров, принадлежащим другим сторонам; услуги по техническому обслуживанию и ремонту товаров; услуги, связанные с поездками; услуги строительства; страховые услуги; финансовые услуги; плата за пользование интеллектуальной собственностью; телекоммуникационные услуги; услуги в сфере культуры и отдыха; государственные услуги; прочие деловые услуги.</a:t>
            </a:r>
            <a:endParaRPr lang="ru-RU" dirty="0" smtClean="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233261B2-5EFE-468D-A153-C3269DBEEDCE}" type="slidenum">
              <a:rPr lang="ru-RU" smtClean="0"/>
              <a:t>11</a:t>
            </a:fld>
            <a:endParaRPr lang="ru-RU"/>
          </a:p>
        </p:txBody>
      </p:sp>
    </p:spTree>
    <p:extLst>
      <p:ext uri="{BB962C8B-B14F-4D97-AF65-F5344CB8AC3E}">
        <p14:creationId xmlns:p14="http://schemas.microsoft.com/office/powerpoint/2010/main" val="327417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33261B2-5EFE-468D-A153-C3269DBEEDCE}" type="slidenum">
              <a:rPr lang="ru-RU" smtClean="0"/>
              <a:t>13</a:t>
            </a:fld>
            <a:endParaRPr lang="ru-RU"/>
          </a:p>
        </p:txBody>
      </p:sp>
    </p:spTree>
    <p:extLst>
      <p:ext uri="{BB962C8B-B14F-4D97-AF65-F5344CB8AC3E}">
        <p14:creationId xmlns:p14="http://schemas.microsoft.com/office/powerpoint/2010/main" val="373010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33261B2-5EFE-468D-A153-C3269DBEEDCE}" type="slidenum">
              <a:rPr lang="ru-RU" smtClean="0"/>
              <a:t>18</a:t>
            </a:fld>
            <a:endParaRPr lang="ru-RU"/>
          </a:p>
        </p:txBody>
      </p:sp>
    </p:spTree>
    <p:extLst>
      <p:ext uri="{BB962C8B-B14F-4D97-AF65-F5344CB8AC3E}">
        <p14:creationId xmlns:p14="http://schemas.microsoft.com/office/powerpoint/2010/main" val="2677277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33261B2-5EFE-468D-A153-C3269DBEEDCE}" type="slidenum">
              <a:rPr lang="ru-RU" smtClean="0"/>
              <a:t>19</a:t>
            </a:fld>
            <a:endParaRPr lang="ru-RU"/>
          </a:p>
        </p:txBody>
      </p:sp>
    </p:spTree>
    <p:extLst>
      <p:ext uri="{BB962C8B-B14F-4D97-AF65-F5344CB8AC3E}">
        <p14:creationId xmlns:p14="http://schemas.microsoft.com/office/powerpoint/2010/main" val="78446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33261B2-5EFE-468D-A153-C3269DBEEDCE}" type="slidenum">
              <a:rPr lang="ru-RU" smtClean="0"/>
              <a:t>35</a:t>
            </a:fld>
            <a:endParaRPr lang="ru-RU"/>
          </a:p>
        </p:txBody>
      </p:sp>
    </p:spTree>
    <p:extLst>
      <p:ext uri="{BB962C8B-B14F-4D97-AF65-F5344CB8AC3E}">
        <p14:creationId xmlns:p14="http://schemas.microsoft.com/office/powerpoint/2010/main" val="1632441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D5D1B8C-4E8E-40C4-BC6D-33E51B045F0D}"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B6B42F-F06B-4F6D-96BC-9B00C18C5349}" type="slidenum">
              <a:rPr lang="ru-RU" smtClean="0"/>
              <a:t>‹#›</a:t>
            </a:fld>
            <a:endParaRPr lang="ru-RU"/>
          </a:p>
        </p:txBody>
      </p:sp>
    </p:spTree>
    <p:extLst>
      <p:ext uri="{BB962C8B-B14F-4D97-AF65-F5344CB8AC3E}">
        <p14:creationId xmlns:p14="http://schemas.microsoft.com/office/powerpoint/2010/main" val="79952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5D1B8C-4E8E-40C4-BC6D-33E51B045F0D}"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B6B42F-F06B-4F6D-96BC-9B00C18C5349}" type="slidenum">
              <a:rPr lang="ru-RU" smtClean="0"/>
              <a:t>‹#›</a:t>
            </a:fld>
            <a:endParaRPr lang="ru-RU"/>
          </a:p>
        </p:txBody>
      </p:sp>
    </p:spTree>
    <p:extLst>
      <p:ext uri="{BB962C8B-B14F-4D97-AF65-F5344CB8AC3E}">
        <p14:creationId xmlns:p14="http://schemas.microsoft.com/office/powerpoint/2010/main" val="232705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5D1B8C-4E8E-40C4-BC6D-33E51B045F0D}"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B6B42F-F06B-4F6D-96BC-9B00C18C5349}" type="slidenum">
              <a:rPr lang="ru-RU" smtClean="0"/>
              <a:t>‹#›</a:t>
            </a:fld>
            <a:endParaRPr lang="ru-RU"/>
          </a:p>
        </p:txBody>
      </p:sp>
    </p:spTree>
    <p:extLst>
      <p:ext uri="{BB962C8B-B14F-4D97-AF65-F5344CB8AC3E}">
        <p14:creationId xmlns:p14="http://schemas.microsoft.com/office/powerpoint/2010/main" val="122849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5D1B8C-4E8E-40C4-BC6D-33E51B045F0D}"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B6B42F-F06B-4F6D-96BC-9B00C18C5349}" type="slidenum">
              <a:rPr lang="ru-RU" smtClean="0"/>
              <a:t>‹#›</a:t>
            </a:fld>
            <a:endParaRPr lang="ru-RU"/>
          </a:p>
        </p:txBody>
      </p:sp>
    </p:spTree>
    <p:extLst>
      <p:ext uri="{BB962C8B-B14F-4D97-AF65-F5344CB8AC3E}">
        <p14:creationId xmlns:p14="http://schemas.microsoft.com/office/powerpoint/2010/main" val="120004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5D1B8C-4E8E-40C4-BC6D-33E51B045F0D}"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B6B42F-F06B-4F6D-96BC-9B00C18C5349}" type="slidenum">
              <a:rPr lang="ru-RU" smtClean="0"/>
              <a:t>‹#›</a:t>
            </a:fld>
            <a:endParaRPr lang="ru-RU"/>
          </a:p>
        </p:txBody>
      </p:sp>
    </p:spTree>
    <p:extLst>
      <p:ext uri="{BB962C8B-B14F-4D97-AF65-F5344CB8AC3E}">
        <p14:creationId xmlns:p14="http://schemas.microsoft.com/office/powerpoint/2010/main" val="267365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D5D1B8C-4E8E-40C4-BC6D-33E51B045F0D}" type="datetimeFigureOut">
              <a:rPr lang="ru-RU" smtClean="0"/>
              <a:t>22.09.2021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B6B42F-F06B-4F6D-96BC-9B00C18C5349}" type="slidenum">
              <a:rPr lang="ru-RU" smtClean="0"/>
              <a:t>‹#›</a:t>
            </a:fld>
            <a:endParaRPr lang="ru-RU"/>
          </a:p>
        </p:txBody>
      </p:sp>
    </p:spTree>
    <p:extLst>
      <p:ext uri="{BB962C8B-B14F-4D97-AF65-F5344CB8AC3E}">
        <p14:creationId xmlns:p14="http://schemas.microsoft.com/office/powerpoint/2010/main" val="76037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D5D1B8C-4E8E-40C4-BC6D-33E51B045F0D}" type="datetimeFigureOut">
              <a:rPr lang="ru-RU" smtClean="0"/>
              <a:t>22.09.2021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B6B42F-F06B-4F6D-96BC-9B00C18C5349}" type="slidenum">
              <a:rPr lang="ru-RU" smtClean="0"/>
              <a:t>‹#›</a:t>
            </a:fld>
            <a:endParaRPr lang="ru-RU"/>
          </a:p>
        </p:txBody>
      </p:sp>
    </p:spTree>
    <p:extLst>
      <p:ext uri="{BB962C8B-B14F-4D97-AF65-F5344CB8AC3E}">
        <p14:creationId xmlns:p14="http://schemas.microsoft.com/office/powerpoint/2010/main" val="8070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D5D1B8C-4E8E-40C4-BC6D-33E51B045F0D}" type="datetimeFigureOut">
              <a:rPr lang="ru-RU" smtClean="0"/>
              <a:t>22.09.2021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B6B42F-F06B-4F6D-96BC-9B00C18C5349}" type="slidenum">
              <a:rPr lang="ru-RU" smtClean="0"/>
              <a:t>‹#›</a:t>
            </a:fld>
            <a:endParaRPr lang="ru-RU"/>
          </a:p>
        </p:txBody>
      </p:sp>
    </p:spTree>
    <p:extLst>
      <p:ext uri="{BB962C8B-B14F-4D97-AF65-F5344CB8AC3E}">
        <p14:creationId xmlns:p14="http://schemas.microsoft.com/office/powerpoint/2010/main" val="265565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5D1B8C-4E8E-40C4-BC6D-33E51B045F0D}" type="datetimeFigureOut">
              <a:rPr lang="ru-RU" smtClean="0"/>
              <a:t>22.09.2021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B6B42F-F06B-4F6D-96BC-9B00C18C5349}" type="slidenum">
              <a:rPr lang="ru-RU" smtClean="0"/>
              <a:t>‹#›</a:t>
            </a:fld>
            <a:endParaRPr lang="ru-RU"/>
          </a:p>
        </p:txBody>
      </p:sp>
    </p:spTree>
    <p:extLst>
      <p:ext uri="{BB962C8B-B14F-4D97-AF65-F5344CB8AC3E}">
        <p14:creationId xmlns:p14="http://schemas.microsoft.com/office/powerpoint/2010/main" val="389616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D5D1B8C-4E8E-40C4-BC6D-33E51B045F0D}" type="datetimeFigureOut">
              <a:rPr lang="ru-RU" smtClean="0"/>
              <a:t>22.09.2021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B6B42F-F06B-4F6D-96BC-9B00C18C5349}" type="slidenum">
              <a:rPr lang="ru-RU" smtClean="0"/>
              <a:t>‹#›</a:t>
            </a:fld>
            <a:endParaRPr lang="ru-RU"/>
          </a:p>
        </p:txBody>
      </p:sp>
    </p:spTree>
    <p:extLst>
      <p:ext uri="{BB962C8B-B14F-4D97-AF65-F5344CB8AC3E}">
        <p14:creationId xmlns:p14="http://schemas.microsoft.com/office/powerpoint/2010/main" val="3765091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D5D1B8C-4E8E-40C4-BC6D-33E51B045F0D}" type="datetimeFigureOut">
              <a:rPr lang="ru-RU" smtClean="0"/>
              <a:t>22.09.2021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B6B42F-F06B-4F6D-96BC-9B00C18C5349}" type="slidenum">
              <a:rPr lang="ru-RU" smtClean="0"/>
              <a:t>‹#›</a:t>
            </a:fld>
            <a:endParaRPr lang="ru-RU"/>
          </a:p>
        </p:txBody>
      </p:sp>
    </p:spTree>
    <p:extLst>
      <p:ext uri="{BB962C8B-B14F-4D97-AF65-F5344CB8AC3E}">
        <p14:creationId xmlns:p14="http://schemas.microsoft.com/office/powerpoint/2010/main" val="1252250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D1B8C-4E8E-40C4-BC6D-33E51B045F0D}" type="datetimeFigureOut">
              <a:rPr lang="ru-RU" smtClean="0"/>
              <a:t>22.09.2021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6B42F-F06B-4F6D-96BC-9B00C18C5349}" type="slidenum">
              <a:rPr lang="ru-RU" smtClean="0"/>
              <a:t>‹#›</a:t>
            </a:fld>
            <a:endParaRPr lang="ru-RU"/>
          </a:p>
        </p:txBody>
      </p:sp>
    </p:spTree>
    <p:extLst>
      <p:ext uri="{BB962C8B-B14F-4D97-AF65-F5344CB8AC3E}">
        <p14:creationId xmlns:p14="http://schemas.microsoft.com/office/powerpoint/2010/main" val="894926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gazeta.ru/files3/533/5421533/iStock_000018618581Small-pic668-668x444-19130.jp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9961" y="0"/>
            <a:ext cx="12251961" cy="810366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494019" y="2171674"/>
            <a:ext cx="9144000" cy="2387600"/>
          </a:xfrm>
        </p:spPr>
        <p:txBody>
          <a:bodyPr/>
          <a:lstStyle/>
          <a:p>
            <a:r>
              <a:rPr lang="ru-RU" b="1" dirty="0" smtClean="0">
                <a:latin typeface="Constantia" panose="02030602050306030303" pitchFamily="18" charset="0"/>
              </a:rPr>
              <a:t>Платежный баланс</a:t>
            </a:r>
            <a:endParaRPr lang="ru-RU" b="1" dirty="0">
              <a:latin typeface="Constantia" panose="02030602050306030303" pitchFamily="18" charset="0"/>
            </a:endParaRPr>
          </a:p>
        </p:txBody>
      </p:sp>
      <p:sp>
        <p:nvSpPr>
          <p:cNvPr id="3" name="Подзаголовок 2"/>
          <p:cNvSpPr>
            <a:spLocks noGrp="1"/>
          </p:cNvSpPr>
          <p:nvPr>
            <p:ph type="subTitle" idx="1"/>
          </p:nvPr>
        </p:nvSpPr>
        <p:spPr>
          <a:xfrm>
            <a:off x="1494018" y="6030119"/>
            <a:ext cx="6700605" cy="1655762"/>
          </a:xfrm>
        </p:spPr>
        <p:txBody>
          <a:bodyPr/>
          <a:lstStyle/>
          <a:p>
            <a:pPr algn="r"/>
            <a:r>
              <a:rPr lang="ru-RU" dirty="0" smtClean="0">
                <a:latin typeface="Constantia" panose="02030602050306030303" pitchFamily="18" charset="0"/>
              </a:rPr>
              <a:t>К.э.н., доцент кафедры Финансов и цен</a:t>
            </a:r>
          </a:p>
          <a:p>
            <a:pPr algn="r"/>
            <a:r>
              <a:rPr lang="ru-RU" dirty="0" smtClean="0">
                <a:latin typeface="Constantia" panose="02030602050306030303" pitchFamily="18" charset="0"/>
              </a:rPr>
              <a:t>Власова Юлия </a:t>
            </a:r>
            <a:r>
              <a:rPr lang="ru-RU" dirty="0" err="1" smtClean="0">
                <a:latin typeface="Constantia" panose="02030602050306030303" pitchFamily="18" charset="0"/>
              </a:rPr>
              <a:t>Ашумовна</a:t>
            </a:r>
            <a:endParaRPr lang="ru-RU" dirty="0">
              <a:latin typeface="Constantia" panose="02030602050306030303" pitchFamily="18" charset="0"/>
            </a:endParaRPr>
          </a:p>
        </p:txBody>
      </p:sp>
    </p:spTree>
    <p:extLst>
      <p:ext uri="{BB962C8B-B14F-4D97-AF65-F5344CB8AC3E}">
        <p14:creationId xmlns:p14="http://schemas.microsoft.com/office/powerpoint/2010/main" val="2888622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0" y="16700"/>
            <a:ext cx="12192000" cy="6858001"/>
          </a:xfrm>
          <a:prstGeom prst="rect">
            <a:avLst/>
          </a:prstGeom>
          <a:ln>
            <a:noFill/>
          </a:ln>
          <a:effectLst>
            <a:outerShdw blurRad="292100" dist="139700" dir="2700000" algn="tl" rotWithShape="0">
              <a:srgbClr val="333333">
                <a:alpha val="65000"/>
              </a:srgbClr>
            </a:outerShdw>
          </a:effectLst>
        </p:spPr>
      </p:pic>
      <p:sp>
        <p:nvSpPr>
          <p:cNvPr id="6" name="Скругленный прямоугольник 5"/>
          <p:cNvSpPr/>
          <p:nvPr/>
        </p:nvSpPr>
        <p:spPr>
          <a:xfrm>
            <a:off x="2781744" y="434769"/>
            <a:ext cx="6409553" cy="834974"/>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ru-RU" sz="2800" dirty="0" smtClean="0">
                <a:solidFill>
                  <a:schemeClr val="tx1"/>
                </a:solidFill>
                <a:latin typeface="Constantia" panose="02030602050306030303" pitchFamily="18" charset="0"/>
              </a:rPr>
              <a:t>1.счет </a:t>
            </a:r>
            <a:r>
              <a:rPr lang="ru-RU" sz="2800" dirty="0">
                <a:solidFill>
                  <a:schemeClr val="tx1"/>
                </a:solidFill>
                <a:latin typeface="Constantia" panose="02030602050306030303" pitchFamily="18" charset="0"/>
              </a:rPr>
              <a:t>текущих </a:t>
            </a:r>
            <a:r>
              <a:rPr lang="ru-RU" sz="2800" dirty="0" smtClean="0">
                <a:solidFill>
                  <a:schemeClr val="tx1"/>
                </a:solidFill>
                <a:latin typeface="Constantia" panose="02030602050306030303" pitchFamily="18" charset="0"/>
              </a:rPr>
              <a:t>операций </a:t>
            </a:r>
          </a:p>
          <a:p>
            <a:pPr algn="ctr"/>
            <a:r>
              <a:rPr lang="ru-RU" sz="2800" i="1" dirty="0" smtClean="0">
                <a:solidFill>
                  <a:schemeClr val="tx1"/>
                </a:solidFill>
                <a:latin typeface="Constantia" panose="02030602050306030303" pitchFamily="18" charset="0"/>
              </a:rPr>
              <a:t>(статьи в платежном балансе РФ)</a:t>
            </a:r>
            <a:endParaRPr lang="ru-RU" sz="2800" i="1" dirty="0">
              <a:solidFill>
                <a:schemeClr val="tx1"/>
              </a:solidFill>
              <a:latin typeface="Constantia" panose="02030602050306030303" pitchFamily="18" charset="0"/>
            </a:endParaRPr>
          </a:p>
        </p:txBody>
      </p:sp>
      <p:sp>
        <p:nvSpPr>
          <p:cNvPr id="12" name="Скругленный прямоугольник 11"/>
          <p:cNvSpPr/>
          <p:nvPr/>
        </p:nvSpPr>
        <p:spPr>
          <a:xfrm>
            <a:off x="674949" y="1567392"/>
            <a:ext cx="3502914" cy="9235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i="1" dirty="0" smtClean="0">
                <a:latin typeface="Constantia" panose="02030602050306030303" pitchFamily="18" charset="0"/>
              </a:rPr>
              <a:t>А. ТОВАРЫ и УСЛУГИ</a:t>
            </a:r>
            <a:endParaRPr lang="ru-RU" b="1" i="1" dirty="0">
              <a:solidFill>
                <a:schemeClr val="accent2"/>
              </a:solidFill>
              <a:latin typeface="Constantia" panose="02030602050306030303" pitchFamily="18" charset="0"/>
            </a:endParaRPr>
          </a:p>
        </p:txBody>
      </p:sp>
      <p:sp>
        <p:nvSpPr>
          <p:cNvPr id="16" name="Скругленный прямоугольник 15"/>
          <p:cNvSpPr/>
          <p:nvPr/>
        </p:nvSpPr>
        <p:spPr>
          <a:xfrm>
            <a:off x="674949" y="3028850"/>
            <a:ext cx="3502914" cy="8337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i="1" dirty="0" smtClean="0">
                <a:latin typeface="Constantia" panose="02030602050306030303" pitchFamily="18" charset="0"/>
              </a:rPr>
              <a:t>Б. ПЕРВИЧНЫЕ ДОХОДЫ</a:t>
            </a:r>
            <a:endParaRPr lang="ru-RU" b="1" i="1" dirty="0">
              <a:solidFill>
                <a:srgbClr val="7030A0"/>
              </a:solidFill>
              <a:latin typeface="Constantia" panose="02030602050306030303" pitchFamily="18" charset="0"/>
            </a:endParaRPr>
          </a:p>
        </p:txBody>
      </p:sp>
      <p:sp>
        <p:nvSpPr>
          <p:cNvPr id="8" name="Скругленный прямоугольник 7"/>
          <p:cNvSpPr/>
          <p:nvPr/>
        </p:nvSpPr>
        <p:spPr>
          <a:xfrm>
            <a:off x="674949" y="4280761"/>
            <a:ext cx="3502914" cy="8337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i="1" dirty="0">
                <a:latin typeface="Constantia" panose="02030602050306030303" pitchFamily="18" charset="0"/>
              </a:rPr>
              <a:t>В</a:t>
            </a:r>
            <a:r>
              <a:rPr lang="ru-RU" i="1" dirty="0" smtClean="0">
                <a:latin typeface="Constantia" panose="02030602050306030303" pitchFamily="18" charset="0"/>
              </a:rPr>
              <a:t>. ВТОРИЧНЫЕ ДОХОДЫ</a:t>
            </a:r>
            <a:endParaRPr lang="ru-RU" b="1" i="1" dirty="0">
              <a:solidFill>
                <a:srgbClr val="7030A0"/>
              </a:solidFill>
              <a:latin typeface="Constantia" panose="02030602050306030303" pitchFamily="18" charset="0"/>
            </a:endParaRPr>
          </a:p>
        </p:txBody>
      </p:sp>
      <p:sp>
        <p:nvSpPr>
          <p:cNvPr id="3" name="Прямоугольник 2"/>
          <p:cNvSpPr/>
          <p:nvPr/>
        </p:nvSpPr>
        <p:spPr>
          <a:xfrm>
            <a:off x="5236781" y="2490952"/>
            <a:ext cx="5486400" cy="16220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latin typeface="Bookman Old Style" panose="02050604050505020204" pitchFamily="18" charset="0"/>
                <a:cs typeface="Times New Roman" panose="02020603050405020304" pitchFamily="18" charset="0"/>
              </a:rPr>
              <a:t>стоимость </a:t>
            </a:r>
            <a:r>
              <a:rPr lang="ru-RU" dirty="0">
                <a:latin typeface="Bookman Old Style" panose="02050604050505020204" pitchFamily="18" charset="0"/>
                <a:cs typeface="Times New Roman" panose="02020603050405020304" pitchFamily="18" charset="0"/>
              </a:rPr>
              <a:t>товаров, право собственности на которые в течение отчетного периода перешло от резидентов к нерезидентам (экспорт) и от нерезидентов к резидентам (импорт</a:t>
            </a:r>
            <a:r>
              <a:rPr lang="ru-RU" dirty="0" smtClean="0">
                <a:latin typeface="Bookman Old Style" panose="02050604050505020204" pitchFamily="18" charset="0"/>
                <a:cs typeface="Times New Roman" panose="02020603050405020304" pitchFamily="18" charset="0"/>
              </a:rPr>
              <a:t>) (НЕ УЧИТЫВАЕМЫХ ФТС РОССИИ) </a:t>
            </a:r>
            <a:endParaRPr lang="ru-RU" dirty="0">
              <a:latin typeface="Bookman Old Style" panose="02050604050505020204" pitchFamily="18" charset="0"/>
              <a:cs typeface="Times New Roman" panose="02020603050405020304" pitchFamily="18" charset="0"/>
            </a:endParaRPr>
          </a:p>
        </p:txBody>
      </p:sp>
      <p:sp>
        <p:nvSpPr>
          <p:cNvPr id="11" name="Прямоугольник 10"/>
          <p:cNvSpPr/>
          <p:nvPr/>
        </p:nvSpPr>
        <p:spPr>
          <a:xfrm>
            <a:off x="5305098" y="5252429"/>
            <a:ext cx="5486400" cy="11977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Bookman Old Style" panose="02050604050505020204" pitchFamily="18" charset="0"/>
                <a:cs typeface="Times New Roman" panose="02020603050405020304" pitchFamily="18" charset="0"/>
              </a:rPr>
              <a:t>услуги, предоставленные резидентами нерезидентам (экспорт услуг) и оказанные нерезидентами резидентам (импорт услуг). </a:t>
            </a:r>
          </a:p>
        </p:txBody>
      </p:sp>
      <p:sp>
        <p:nvSpPr>
          <p:cNvPr id="14" name="Прямоугольник 13"/>
          <p:cNvSpPr/>
          <p:nvPr/>
        </p:nvSpPr>
        <p:spPr>
          <a:xfrm>
            <a:off x="5919953" y="1738595"/>
            <a:ext cx="2554013" cy="4827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latin typeface="Bookman Old Style" panose="02050604050505020204" pitchFamily="18" charset="0"/>
                <a:cs typeface="Times New Roman" panose="02020603050405020304" pitchFamily="18" charset="0"/>
              </a:rPr>
              <a:t>Оплата труда</a:t>
            </a:r>
            <a:r>
              <a:rPr lang="ru-RU" dirty="0">
                <a:latin typeface="Bookman Old Style" panose="02050604050505020204" pitchFamily="18" charset="0"/>
                <a:cs typeface="Times New Roman" panose="02020603050405020304" pitchFamily="18" charset="0"/>
              </a:rPr>
              <a:t> </a:t>
            </a:r>
          </a:p>
        </p:txBody>
      </p:sp>
      <p:sp>
        <p:nvSpPr>
          <p:cNvPr id="15" name="Прямоугольник 14"/>
          <p:cNvSpPr/>
          <p:nvPr/>
        </p:nvSpPr>
        <p:spPr>
          <a:xfrm>
            <a:off x="5746533" y="4212659"/>
            <a:ext cx="2900854" cy="6928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latin typeface="Bookman Old Style" panose="02050604050505020204" pitchFamily="18" charset="0"/>
                <a:cs typeface="Times New Roman" panose="02020603050405020304" pitchFamily="18" charset="0"/>
              </a:rPr>
              <a:t>Доходы от инвестиций</a:t>
            </a:r>
            <a:r>
              <a:rPr lang="ru-RU" dirty="0">
                <a:latin typeface="Bookman Old Style" panose="02050604050505020204" pitchFamily="18" charset="0"/>
                <a:cs typeface="Times New Roman" panose="02020603050405020304" pitchFamily="18" charset="0"/>
              </a:rPr>
              <a:t> </a:t>
            </a:r>
          </a:p>
        </p:txBody>
      </p:sp>
      <p:sp>
        <p:nvSpPr>
          <p:cNvPr id="18" name="Прямоугольник 17"/>
          <p:cNvSpPr/>
          <p:nvPr/>
        </p:nvSpPr>
        <p:spPr>
          <a:xfrm>
            <a:off x="9924396" y="4332800"/>
            <a:ext cx="1245474" cy="729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latin typeface="Bookman Old Style" panose="02050604050505020204" pitchFamily="18" charset="0"/>
                <a:cs typeface="Times New Roman" panose="02020603050405020304" pitchFamily="18" charset="0"/>
              </a:rPr>
              <a:t>Рента</a:t>
            </a:r>
            <a:endParaRPr lang="ru-RU" dirty="0">
              <a:latin typeface="Bookman Old Style" panose="02050604050505020204" pitchFamily="18" charset="0"/>
              <a:cs typeface="Times New Roman" panose="02020603050405020304" pitchFamily="18" charset="0"/>
            </a:endParaRPr>
          </a:p>
        </p:txBody>
      </p:sp>
      <p:sp>
        <p:nvSpPr>
          <p:cNvPr id="19" name="Прямоугольник 18"/>
          <p:cNvSpPr/>
          <p:nvPr/>
        </p:nvSpPr>
        <p:spPr>
          <a:xfrm>
            <a:off x="8709133" y="1496471"/>
            <a:ext cx="2522488" cy="9154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latin typeface="Bookman Old Style" panose="02050604050505020204" pitchFamily="18" charset="0"/>
                <a:cs typeface="Times New Roman" panose="02020603050405020304" pitchFamily="18" charset="0"/>
              </a:rPr>
              <a:t>Личные трансферты</a:t>
            </a:r>
            <a:endParaRPr lang="ru-RU"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1276516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0" y="-1"/>
            <a:ext cx="12192000" cy="6858001"/>
          </a:xfrm>
          <a:prstGeom prst="rect">
            <a:avLst/>
          </a:prstGeom>
          <a:ln>
            <a:noFill/>
          </a:ln>
          <a:effectLst>
            <a:outerShdw blurRad="292100" dist="139700" dir="2700000" algn="tl" rotWithShape="0">
              <a:srgbClr val="333333">
                <a:alpha val="65000"/>
              </a:srgbClr>
            </a:outerShdw>
          </a:effectLst>
        </p:spPr>
      </p:pic>
      <p:sp>
        <p:nvSpPr>
          <p:cNvPr id="6" name="Скругленный прямоугольник 5"/>
          <p:cNvSpPr/>
          <p:nvPr/>
        </p:nvSpPr>
        <p:spPr>
          <a:xfrm>
            <a:off x="2587302" y="170612"/>
            <a:ext cx="6588229" cy="82563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ru-RU" sz="2800" dirty="0" smtClean="0">
                <a:solidFill>
                  <a:schemeClr val="tx1"/>
                </a:solidFill>
                <a:latin typeface="Constantia" panose="02030602050306030303" pitchFamily="18" charset="0"/>
              </a:rPr>
              <a:t>1.счет </a:t>
            </a:r>
            <a:r>
              <a:rPr lang="ru-RU" sz="2800" dirty="0">
                <a:solidFill>
                  <a:schemeClr val="tx1"/>
                </a:solidFill>
                <a:latin typeface="Constantia" panose="02030602050306030303" pitchFamily="18" charset="0"/>
              </a:rPr>
              <a:t>текущих </a:t>
            </a:r>
            <a:r>
              <a:rPr lang="ru-RU" sz="2800" dirty="0" smtClean="0">
                <a:solidFill>
                  <a:schemeClr val="tx1"/>
                </a:solidFill>
                <a:latin typeface="Constantia" panose="02030602050306030303" pitchFamily="18" charset="0"/>
              </a:rPr>
              <a:t>операций </a:t>
            </a:r>
          </a:p>
          <a:p>
            <a:pPr algn="ctr"/>
            <a:r>
              <a:rPr lang="ru-RU" sz="2800" i="1" dirty="0" smtClean="0">
                <a:solidFill>
                  <a:schemeClr val="tx1"/>
                </a:solidFill>
                <a:latin typeface="Constantia" panose="02030602050306030303" pitchFamily="18" charset="0"/>
              </a:rPr>
              <a:t>(статьи в платежном балансе РФ)</a:t>
            </a:r>
            <a:endParaRPr lang="ru-RU" sz="2800" i="1" dirty="0">
              <a:solidFill>
                <a:schemeClr val="tx1"/>
              </a:solidFill>
              <a:latin typeface="Constantia" panose="02030602050306030303" pitchFamily="18" charset="0"/>
            </a:endParaRPr>
          </a:p>
        </p:txBody>
      </p:sp>
      <p:grpSp>
        <p:nvGrpSpPr>
          <p:cNvPr id="9" name="Группа 8"/>
          <p:cNvGrpSpPr/>
          <p:nvPr/>
        </p:nvGrpSpPr>
        <p:grpSpPr>
          <a:xfrm>
            <a:off x="362607" y="1143455"/>
            <a:ext cx="11403931" cy="2854998"/>
            <a:chOff x="362607" y="1143455"/>
            <a:chExt cx="11403931" cy="2854998"/>
          </a:xfrm>
        </p:grpSpPr>
        <p:sp>
          <p:nvSpPr>
            <p:cNvPr id="2" name="Скругленный прямоугольник 1"/>
            <p:cNvSpPr/>
            <p:nvPr/>
          </p:nvSpPr>
          <p:spPr>
            <a:xfrm>
              <a:off x="362607" y="1143455"/>
              <a:ext cx="11403931" cy="2854998"/>
            </a:xfrm>
            <a:prstGeom prst="roundRect">
              <a:avLst/>
            </a:prstGeom>
            <a:gradFill>
              <a:gsLst>
                <a:gs pos="50000">
                  <a:srgbClr val="C9C9C9"/>
                </a:gs>
                <a:gs pos="0">
                  <a:schemeClr val="accent3">
                    <a:lumMod val="110000"/>
                    <a:satMod val="105000"/>
                    <a:tint val="67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2" name="Скругленный прямоугольник 11"/>
            <p:cNvSpPr/>
            <p:nvPr/>
          </p:nvSpPr>
          <p:spPr>
            <a:xfrm>
              <a:off x="649503" y="1333566"/>
              <a:ext cx="3502914" cy="9235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i="1" dirty="0" smtClean="0">
                  <a:latin typeface="Constantia" panose="02030602050306030303" pitchFamily="18" charset="0"/>
                </a:rPr>
                <a:t>А. ТОВАРЫ и УСЛУГИ</a:t>
              </a:r>
              <a:endParaRPr lang="ru-RU" b="1" i="1" dirty="0">
                <a:solidFill>
                  <a:schemeClr val="accent2"/>
                </a:solidFill>
                <a:latin typeface="Constantia" panose="02030602050306030303" pitchFamily="18" charset="0"/>
              </a:endParaRPr>
            </a:p>
          </p:txBody>
        </p:sp>
        <p:sp>
          <p:nvSpPr>
            <p:cNvPr id="3" name="Прямоугольник 2"/>
            <p:cNvSpPr/>
            <p:nvPr/>
          </p:nvSpPr>
          <p:spPr>
            <a:xfrm>
              <a:off x="4496459" y="1559730"/>
              <a:ext cx="6539403" cy="13947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Bookman Old Style" panose="02050604050505020204" pitchFamily="18" charset="0"/>
                  <a:cs typeface="Times New Roman" panose="02020603050405020304" pitchFamily="18" charset="0"/>
                </a:rPr>
                <a:t>стоимость </a:t>
              </a:r>
              <a:r>
                <a:rPr lang="ru-RU" dirty="0">
                  <a:latin typeface="Bookman Old Style" panose="02050604050505020204" pitchFamily="18" charset="0"/>
                  <a:cs typeface="Times New Roman" panose="02020603050405020304" pitchFamily="18" charset="0"/>
                </a:rPr>
                <a:t>товаров, право собственности на которые в течение отчетного периода перешло от резидентов к нерезидентам (экспорт) и от нерезидентов к резидентам (импорт</a:t>
              </a:r>
              <a:r>
                <a:rPr lang="ru-RU" dirty="0" smtClean="0">
                  <a:latin typeface="Bookman Old Style" panose="02050604050505020204" pitchFamily="18" charset="0"/>
                  <a:cs typeface="Times New Roman" panose="02020603050405020304" pitchFamily="18" charset="0"/>
                </a:rPr>
                <a:t>) (НЕ УЧИТЫВАЕМЫХ ФТС РОССИИ) </a:t>
              </a:r>
              <a:endParaRPr lang="ru-RU" dirty="0">
                <a:latin typeface="Bookman Old Style" panose="02050604050505020204" pitchFamily="18" charset="0"/>
                <a:cs typeface="Times New Roman" panose="02020603050405020304" pitchFamily="18" charset="0"/>
              </a:endParaRPr>
            </a:p>
          </p:txBody>
        </p:sp>
        <p:sp>
          <p:nvSpPr>
            <p:cNvPr id="11" name="Прямоугольник 10"/>
            <p:cNvSpPr/>
            <p:nvPr/>
          </p:nvSpPr>
          <p:spPr>
            <a:xfrm>
              <a:off x="4496459" y="3118009"/>
              <a:ext cx="6539403" cy="8201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Bookman Old Style" panose="02050604050505020204" pitchFamily="18" charset="0"/>
                  <a:cs typeface="Times New Roman" panose="02020603050405020304" pitchFamily="18" charset="0"/>
                </a:rPr>
                <a:t>Услуги, предоставленные </a:t>
              </a:r>
              <a:r>
                <a:rPr lang="ru-RU" dirty="0">
                  <a:latin typeface="Bookman Old Style" panose="02050604050505020204" pitchFamily="18" charset="0"/>
                  <a:cs typeface="Times New Roman" panose="02020603050405020304" pitchFamily="18" charset="0"/>
                </a:rPr>
                <a:t>резидентами нерезидентам (экспорт услуг) и оказанные нерезидентами резидентам (импорт услуг). </a:t>
              </a:r>
            </a:p>
          </p:txBody>
        </p:sp>
        <p:sp>
          <p:nvSpPr>
            <p:cNvPr id="4" name="Левая фигурная скобка 3"/>
            <p:cNvSpPr/>
            <p:nvPr/>
          </p:nvSpPr>
          <p:spPr>
            <a:xfrm>
              <a:off x="4152417" y="1559730"/>
              <a:ext cx="344042" cy="2378425"/>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7" name="Правая фигурная скобка 6"/>
            <p:cNvSpPr/>
            <p:nvPr/>
          </p:nvSpPr>
          <p:spPr>
            <a:xfrm>
              <a:off x="11035862" y="1559730"/>
              <a:ext cx="299545" cy="229546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grpSp>
      <p:grpSp>
        <p:nvGrpSpPr>
          <p:cNvPr id="10" name="Группа 9"/>
          <p:cNvGrpSpPr/>
          <p:nvPr/>
        </p:nvGrpSpPr>
        <p:grpSpPr>
          <a:xfrm>
            <a:off x="386151" y="4145659"/>
            <a:ext cx="11419697" cy="1190809"/>
            <a:chOff x="386151" y="4145659"/>
            <a:chExt cx="11419697" cy="1190809"/>
          </a:xfrm>
        </p:grpSpPr>
        <p:sp>
          <p:nvSpPr>
            <p:cNvPr id="17" name="Скругленный прямоугольник 16"/>
            <p:cNvSpPr/>
            <p:nvPr/>
          </p:nvSpPr>
          <p:spPr>
            <a:xfrm>
              <a:off x="386151" y="4145659"/>
              <a:ext cx="11419697" cy="119080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618042" y="4288918"/>
              <a:ext cx="3502914" cy="8337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i="1" dirty="0" smtClean="0">
                  <a:latin typeface="Constantia" panose="02030602050306030303" pitchFamily="18" charset="0"/>
                </a:rPr>
                <a:t>Б. ПЕРВИЧНЫЕ ДОХОДЫ</a:t>
              </a:r>
              <a:endParaRPr lang="ru-RU" b="1" i="1" dirty="0">
                <a:solidFill>
                  <a:srgbClr val="7030A0"/>
                </a:solidFill>
                <a:latin typeface="Constantia" panose="02030602050306030303" pitchFamily="18" charset="0"/>
              </a:endParaRPr>
            </a:p>
          </p:txBody>
        </p:sp>
        <p:sp>
          <p:nvSpPr>
            <p:cNvPr id="14" name="Прямоугольник 13"/>
            <p:cNvSpPr/>
            <p:nvPr/>
          </p:nvSpPr>
          <p:spPr>
            <a:xfrm>
              <a:off x="4966138" y="4462568"/>
              <a:ext cx="1940721" cy="6600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Bookman Old Style" panose="02050604050505020204" pitchFamily="18" charset="0"/>
                  <a:cs typeface="Times New Roman" panose="02020603050405020304" pitchFamily="18" charset="0"/>
                </a:rPr>
                <a:t>Оплата труда</a:t>
              </a:r>
              <a:r>
                <a:rPr lang="ru-RU" dirty="0">
                  <a:latin typeface="Bookman Old Style" panose="02050604050505020204" pitchFamily="18" charset="0"/>
                  <a:cs typeface="Times New Roman" panose="02020603050405020304" pitchFamily="18" charset="0"/>
                </a:rPr>
                <a:t> </a:t>
              </a:r>
            </a:p>
          </p:txBody>
        </p:sp>
        <p:sp>
          <p:nvSpPr>
            <p:cNvPr id="15" name="Прямоугольник 14"/>
            <p:cNvSpPr/>
            <p:nvPr/>
          </p:nvSpPr>
          <p:spPr>
            <a:xfrm>
              <a:off x="7301408" y="4436124"/>
              <a:ext cx="2900854" cy="6928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Bookman Old Style" panose="02050604050505020204" pitchFamily="18" charset="0"/>
                  <a:cs typeface="Times New Roman" panose="02020603050405020304" pitchFamily="18" charset="0"/>
                </a:rPr>
                <a:t>Доходы от инвестиций</a:t>
              </a:r>
              <a:r>
                <a:rPr lang="ru-RU" dirty="0">
                  <a:latin typeface="Bookman Old Style" panose="02050604050505020204" pitchFamily="18" charset="0"/>
                  <a:cs typeface="Times New Roman" panose="02020603050405020304" pitchFamily="18" charset="0"/>
                </a:rPr>
                <a:t> </a:t>
              </a:r>
            </a:p>
          </p:txBody>
        </p:sp>
        <p:sp>
          <p:nvSpPr>
            <p:cNvPr id="18" name="Прямоугольник 17"/>
            <p:cNvSpPr/>
            <p:nvPr/>
          </p:nvSpPr>
          <p:spPr>
            <a:xfrm>
              <a:off x="10521064" y="4436124"/>
              <a:ext cx="971998" cy="7057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Bookman Old Style" panose="02050604050505020204" pitchFamily="18" charset="0"/>
                  <a:cs typeface="Times New Roman" panose="02020603050405020304" pitchFamily="18" charset="0"/>
                </a:rPr>
                <a:t>Рента</a:t>
              </a:r>
              <a:endParaRPr lang="ru-RU" dirty="0">
                <a:latin typeface="Bookman Old Style" panose="02050604050505020204" pitchFamily="18" charset="0"/>
                <a:cs typeface="Times New Roman" panose="02020603050405020304" pitchFamily="18" charset="0"/>
              </a:endParaRPr>
            </a:p>
          </p:txBody>
        </p:sp>
        <p:sp>
          <p:nvSpPr>
            <p:cNvPr id="21" name="Левая фигурная скобка 20"/>
            <p:cNvSpPr/>
            <p:nvPr/>
          </p:nvSpPr>
          <p:spPr>
            <a:xfrm>
              <a:off x="4120956" y="4188564"/>
              <a:ext cx="231890" cy="1147904"/>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23" name="Правая фигурная скобка 22"/>
            <p:cNvSpPr/>
            <p:nvPr/>
          </p:nvSpPr>
          <p:spPr>
            <a:xfrm>
              <a:off x="11616765" y="4288916"/>
              <a:ext cx="149773" cy="99513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grpSp>
      <p:grpSp>
        <p:nvGrpSpPr>
          <p:cNvPr id="13" name="Группа 12"/>
          <p:cNvGrpSpPr/>
          <p:nvPr/>
        </p:nvGrpSpPr>
        <p:grpSpPr>
          <a:xfrm>
            <a:off x="386151" y="5626932"/>
            <a:ext cx="11419697" cy="1083861"/>
            <a:chOff x="386151" y="5626932"/>
            <a:chExt cx="11419697" cy="1083861"/>
          </a:xfrm>
        </p:grpSpPr>
        <p:sp>
          <p:nvSpPr>
            <p:cNvPr id="20" name="Скругленный прямоугольник 19"/>
            <p:cNvSpPr/>
            <p:nvPr/>
          </p:nvSpPr>
          <p:spPr>
            <a:xfrm>
              <a:off x="386151" y="5626932"/>
              <a:ext cx="11419697" cy="108386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649503" y="5836230"/>
              <a:ext cx="3502914" cy="8337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i="1" dirty="0">
                  <a:latin typeface="Constantia" panose="02030602050306030303" pitchFamily="18" charset="0"/>
                </a:rPr>
                <a:t>В</a:t>
              </a:r>
              <a:r>
                <a:rPr lang="ru-RU" i="1" dirty="0" smtClean="0">
                  <a:latin typeface="Constantia" panose="02030602050306030303" pitchFamily="18" charset="0"/>
                </a:rPr>
                <a:t>. ВТОРИЧНЫЕ ДОХОДЫ</a:t>
              </a:r>
              <a:endParaRPr lang="ru-RU" b="1" i="1" dirty="0">
                <a:solidFill>
                  <a:srgbClr val="7030A0"/>
                </a:solidFill>
                <a:latin typeface="Constantia" panose="02030602050306030303" pitchFamily="18" charset="0"/>
              </a:endParaRPr>
            </a:p>
          </p:txBody>
        </p:sp>
        <p:sp>
          <p:nvSpPr>
            <p:cNvPr id="19" name="Прямоугольник 18"/>
            <p:cNvSpPr/>
            <p:nvPr/>
          </p:nvSpPr>
          <p:spPr>
            <a:xfrm>
              <a:off x="5411107" y="5868809"/>
              <a:ext cx="4237389" cy="7054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000" dirty="0" smtClean="0">
                  <a:latin typeface="Bookman Old Style" panose="02050604050505020204" pitchFamily="18" charset="0"/>
                  <a:cs typeface="Times New Roman" panose="02020603050405020304" pitchFamily="18" charset="0"/>
                </a:rPr>
                <a:t>Личные трансферты</a:t>
              </a:r>
              <a:endParaRPr lang="ru-RU" sz="2000" dirty="0">
                <a:latin typeface="Bookman Old Style" panose="02050604050505020204" pitchFamily="18" charset="0"/>
                <a:cs typeface="Times New Roman" panose="02020603050405020304" pitchFamily="18" charset="0"/>
              </a:endParaRPr>
            </a:p>
          </p:txBody>
        </p:sp>
        <p:sp>
          <p:nvSpPr>
            <p:cNvPr id="22" name="Левая фигурная скобка 21"/>
            <p:cNvSpPr/>
            <p:nvPr/>
          </p:nvSpPr>
          <p:spPr>
            <a:xfrm>
              <a:off x="4538568" y="5836230"/>
              <a:ext cx="191087" cy="81048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24" name="Правая фигурная скобка 23"/>
            <p:cNvSpPr/>
            <p:nvPr/>
          </p:nvSpPr>
          <p:spPr>
            <a:xfrm>
              <a:off x="10247589" y="5836229"/>
              <a:ext cx="273476" cy="79122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grpSp>
    </p:spTree>
    <p:extLst>
      <p:ext uri="{BB962C8B-B14F-4D97-AF65-F5344CB8AC3E}">
        <p14:creationId xmlns:p14="http://schemas.microsoft.com/office/powerpoint/2010/main" val="364291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4"/>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0" y="16700"/>
            <a:ext cx="12192000" cy="6858001"/>
          </a:xfrm>
          <a:prstGeom prst="rect">
            <a:avLst/>
          </a:prstGeom>
          <a:ln>
            <a:noFill/>
          </a:ln>
          <a:effectLst>
            <a:outerShdw blurRad="292100" dist="139700" dir="2700000" algn="tl" rotWithShape="0">
              <a:srgbClr val="333333">
                <a:alpha val="65000"/>
              </a:srgbClr>
            </a:outerShdw>
          </a:effectLst>
        </p:spPr>
      </p:pic>
      <p:graphicFrame>
        <p:nvGraphicFramePr>
          <p:cNvPr id="5" name="Объект 4"/>
          <p:cNvGraphicFramePr>
            <a:graphicFrameLocks noGrp="1"/>
          </p:cNvGraphicFramePr>
          <p:nvPr>
            <p:ph idx="1"/>
            <p:extLst>
              <p:ext uri="{D42A27DB-BD31-4B8C-83A1-F6EECF244321}">
                <p14:modId xmlns:p14="http://schemas.microsoft.com/office/powerpoint/2010/main" val="3601055591"/>
              </p:ext>
            </p:extLst>
          </p:nvPr>
        </p:nvGraphicFramePr>
        <p:xfrm>
          <a:off x="964323" y="1158962"/>
          <a:ext cx="10515600" cy="4573476"/>
        </p:xfrm>
        <a:graphic>
          <a:graphicData uri="http://schemas.openxmlformats.org/drawingml/2006/table">
            <a:tbl>
              <a:tblPr/>
              <a:tblGrid>
                <a:gridCol w="10515600">
                  <a:extLst>
                    <a:ext uri="{9D8B030D-6E8A-4147-A177-3AD203B41FA5}">
                      <a16:colId xmlns:a16="http://schemas.microsoft.com/office/drawing/2014/main" xmlns="" val="1145798469"/>
                    </a:ext>
                  </a:extLst>
                </a:gridCol>
              </a:tblGrid>
              <a:tr h="447400">
                <a:tc>
                  <a:txBody>
                    <a:bodyPr/>
                    <a:lstStyle/>
                    <a:p>
                      <a:pPr algn="l" fontAlgn="t"/>
                      <a:r>
                        <a:rPr lang="ru-RU" sz="2000" b="1" i="0" dirty="0">
                          <a:effectLst/>
                          <a:latin typeface="Bookman Old Style" panose="02050604050505020204" pitchFamily="18" charset="0"/>
                        </a:rPr>
                        <a:t>1. Счет текущих операций</a:t>
                      </a:r>
                      <a:endParaRPr lang="ru-RU" sz="2000" b="1" dirty="0">
                        <a:effectLst/>
                        <a:latin typeface="Bookman Old Style" panose="02050604050505020204" pitchFamily="18" charset="0"/>
                      </a:endParaRPr>
                    </a:p>
                  </a:txBody>
                  <a:tcPr marL="67788" marR="67788" marT="101682" marB="101682">
                    <a:lnL>
                      <a:noFill/>
                    </a:lnL>
                    <a:lnR>
                      <a:noFill/>
                    </a:lnR>
                    <a:lnT>
                      <a:noFill/>
                    </a:lnT>
                    <a:lnB w="9525" cap="flat" cmpd="sng" algn="ctr">
                      <a:solidFill>
                        <a:srgbClr val="E8E9EB"/>
                      </a:solidFill>
                      <a:prstDash val="solid"/>
                      <a:round/>
                      <a:headEnd type="none" w="med" len="med"/>
                      <a:tailEnd type="none" w="med" len="med"/>
                    </a:lnB>
                    <a:solidFill>
                      <a:srgbClr val="FFFFFF"/>
                    </a:solidFill>
                  </a:tcPr>
                </a:tc>
                <a:extLst>
                  <a:ext uri="{0D108BD9-81ED-4DB2-BD59-A6C34878D82A}">
                    <a16:rowId xmlns:a16="http://schemas.microsoft.com/office/drawing/2014/main" xmlns="" val="3896455001"/>
                  </a:ext>
                </a:extLst>
              </a:tr>
              <a:tr h="447400">
                <a:tc>
                  <a:txBody>
                    <a:bodyPr/>
                    <a:lstStyle/>
                    <a:p>
                      <a:pPr algn="l" fontAlgn="t"/>
                      <a:r>
                        <a:rPr lang="ru-RU" sz="2000">
                          <a:effectLst/>
                          <a:latin typeface="Bookman Old Style" panose="02050604050505020204" pitchFamily="18" charset="0"/>
                        </a:rPr>
                        <a:t>А. Товары и услуги</a:t>
                      </a:r>
                    </a:p>
                  </a:txBody>
                  <a:tcPr marL="203364" marR="67788" marT="101682" marB="101682">
                    <a:lnL>
                      <a:noFill/>
                    </a:lnL>
                    <a:lnR>
                      <a:noFill/>
                    </a:lnR>
                    <a:lnT w="9525" cap="flat" cmpd="sng" algn="ctr">
                      <a:solidFill>
                        <a:srgbClr val="E8E9EB"/>
                      </a:solidFill>
                      <a:prstDash val="solid"/>
                      <a:round/>
                      <a:headEnd type="none" w="med" len="med"/>
                      <a:tailEnd type="none" w="med" len="med"/>
                    </a:lnT>
                    <a:lnB w="9525" cap="flat" cmpd="sng" algn="ctr">
                      <a:solidFill>
                        <a:srgbClr val="E8E9EB"/>
                      </a:solidFill>
                      <a:prstDash val="solid"/>
                      <a:round/>
                      <a:headEnd type="none" w="med" len="med"/>
                      <a:tailEnd type="none" w="med" len="med"/>
                    </a:lnB>
                    <a:solidFill>
                      <a:srgbClr val="FFFFFF"/>
                    </a:solidFill>
                  </a:tcPr>
                </a:tc>
                <a:extLst>
                  <a:ext uri="{0D108BD9-81ED-4DB2-BD59-A6C34878D82A}">
                    <a16:rowId xmlns:a16="http://schemas.microsoft.com/office/drawing/2014/main" xmlns="" val="3276317204"/>
                  </a:ext>
                </a:extLst>
              </a:tr>
              <a:tr h="447400">
                <a:tc>
                  <a:txBody>
                    <a:bodyPr/>
                    <a:lstStyle/>
                    <a:p>
                      <a:pPr algn="l" fontAlgn="t"/>
                      <a:r>
                        <a:rPr lang="ru-RU" sz="2000">
                          <a:effectLst/>
                          <a:latin typeface="Bookman Old Style" panose="02050604050505020204" pitchFamily="18" charset="0"/>
                        </a:rPr>
                        <a:t>1. Товары</a:t>
                      </a:r>
                    </a:p>
                  </a:txBody>
                  <a:tcPr marL="338940" marR="67788" marT="101682" marB="101682">
                    <a:lnL>
                      <a:noFill/>
                    </a:lnL>
                    <a:lnR>
                      <a:noFill/>
                    </a:lnR>
                    <a:lnT w="9525" cap="flat" cmpd="sng" algn="ctr">
                      <a:solidFill>
                        <a:srgbClr val="E8E9EB"/>
                      </a:solidFill>
                      <a:prstDash val="solid"/>
                      <a:round/>
                      <a:headEnd type="none" w="med" len="med"/>
                      <a:tailEnd type="none" w="med" len="med"/>
                    </a:lnT>
                    <a:lnB w="9525" cap="flat" cmpd="sng" algn="ctr">
                      <a:solidFill>
                        <a:srgbClr val="E8E9EB"/>
                      </a:solidFill>
                      <a:prstDash val="solid"/>
                      <a:round/>
                      <a:headEnd type="none" w="med" len="med"/>
                      <a:tailEnd type="none" w="med" len="med"/>
                    </a:lnB>
                    <a:solidFill>
                      <a:srgbClr val="FFFFFF"/>
                    </a:solidFill>
                  </a:tcPr>
                </a:tc>
                <a:extLst>
                  <a:ext uri="{0D108BD9-81ED-4DB2-BD59-A6C34878D82A}">
                    <a16:rowId xmlns:a16="http://schemas.microsoft.com/office/drawing/2014/main" xmlns="" val="2747386951"/>
                  </a:ext>
                </a:extLst>
              </a:tr>
              <a:tr h="447400">
                <a:tc>
                  <a:txBody>
                    <a:bodyPr/>
                    <a:lstStyle/>
                    <a:p>
                      <a:pPr algn="l" fontAlgn="t"/>
                      <a:r>
                        <a:rPr lang="ru-RU" sz="2000" dirty="0">
                          <a:effectLst/>
                          <a:latin typeface="Bookman Old Style" panose="02050604050505020204" pitchFamily="18" charset="0"/>
                        </a:rPr>
                        <a:t>2. Услуги</a:t>
                      </a:r>
                    </a:p>
                  </a:txBody>
                  <a:tcPr marL="338940" marR="67788" marT="101682" marB="101682">
                    <a:lnL>
                      <a:noFill/>
                    </a:lnL>
                    <a:lnR>
                      <a:noFill/>
                    </a:lnR>
                    <a:lnT w="9525" cap="flat" cmpd="sng" algn="ctr">
                      <a:solidFill>
                        <a:srgbClr val="E8E9EB"/>
                      </a:solidFill>
                      <a:prstDash val="solid"/>
                      <a:round/>
                      <a:headEnd type="none" w="med" len="med"/>
                      <a:tailEnd type="none" w="med" len="med"/>
                    </a:lnT>
                    <a:lnB w="9525" cap="flat" cmpd="sng" algn="ctr">
                      <a:solidFill>
                        <a:srgbClr val="E8E9EB"/>
                      </a:solidFill>
                      <a:prstDash val="solid"/>
                      <a:round/>
                      <a:headEnd type="none" w="med" len="med"/>
                      <a:tailEnd type="none" w="med" len="med"/>
                    </a:lnB>
                    <a:solidFill>
                      <a:srgbClr val="FFFFFF"/>
                    </a:solidFill>
                  </a:tcPr>
                </a:tc>
                <a:extLst>
                  <a:ext uri="{0D108BD9-81ED-4DB2-BD59-A6C34878D82A}">
                    <a16:rowId xmlns:a16="http://schemas.microsoft.com/office/drawing/2014/main" xmlns="" val="3842661654"/>
                  </a:ext>
                </a:extLst>
              </a:tr>
              <a:tr h="447400">
                <a:tc>
                  <a:txBody>
                    <a:bodyPr/>
                    <a:lstStyle/>
                    <a:p>
                      <a:pPr algn="l" fontAlgn="t"/>
                      <a:r>
                        <a:rPr lang="ru-RU" sz="2000">
                          <a:effectLst/>
                          <a:latin typeface="Bookman Old Style" panose="02050604050505020204" pitchFamily="18" charset="0"/>
                        </a:rPr>
                        <a:t>Б. Первичные доходы</a:t>
                      </a:r>
                    </a:p>
                  </a:txBody>
                  <a:tcPr marL="203364" marR="67788" marT="101682" marB="101682">
                    <a:lnL>
                      <a:noFill/>
                    </a:lnL>
                    <a:lnR>
                      <a:noFill/>
                    </a:lnR>
                    <a:lnT w="9525" cap="flat" cmpd="sng" algn="ctr">
                      <a:solidFill>
                        <a:srgbClr val="E8E9EB"/>
                      </a:solidFill>
                      <a:prstDash val="solid"/>
                      <a:round/>
                      <a:headEnd type="none" w="med" len="med"/>
                      <a:tailEnd type="none" w="med" len="med"/>
                    </a:lnT>
                    <a:lnB w="9525" cap="flat" cmpd="sng" algn="ctr">
                      <a:solidFill>
                        <a:srgbClr val="E8E9EB"/>
                      </a:solidFill>
                      <a:prstDash val="solid"/>
                      <a:round/>
                      <a:headEnd type="none" w="med" len="med"/>
                      <a:tailEnd type="none" w="med" len="med"/>
                    </a:lnB>
                    <a:solidFill>
                      <a:srgbClr val="FFFFFF"/>
                    </a:solidFill>
                  </a:tcPr>
                </a:tc>
                <a:extLst>
                  <a:ext uri="{0D108BD9-81ED-4DB2-BD59-A6C34878D82A}">
                    <a16:rowId xmlns:a16="http://schemas.microsoft.com/office/drawing/2014/main" xmlns="" val="2794345663"/>
                  </a:ext>
                </a:extLst>
              </a:tr>
              <a:tr h="447400">
                <a:tc>
                  <a:txBody>
                    <a:bodyPr/>
                    <a:lstStyle/>
                    <a:p>
                      <a:pPr algn="l" fontAlgn="t"/>
                      <a:r>
                        <a:rPr lang="ru-RU" sz="2000">
                          <a:effectLst/>
                          <a:latin typeface="Bookman Old Style" panose="02050604050505020204" pitchFamily="18" charset="0"/>
                        </a:rPr>
                        <a:t>1. Оплата труда</a:t>
                      </a:r>
                    </a:p>
                  </a:txBody>
                  <a:tcPr marL="338940" marR="67788" marT="101682" marB="101682">
                    <a:lnL>
                      <a:noFill/>
                    </a:lnL>
                    <a:lnR>
                      <a:noFill/>
                    </a:lnR>
                    <a:lnT w="9525" cap="flat" cmpd="sng" algn="ctr">
                      <a:solidFill>
                        <a:srgbClr val="E8E9EB"/>
                      </a:solidFill>
                      <a:prstDash val="solid"/>
                      <a:round/>
                      <a:headEnd type="none" w="med" len="med"/>
                      <a:tailEnd type="none" w="med" len="med"/>
                    </a:lnT>
                    <a:lnB w="9525" cap="flat" cmpd="sng" algn="ctr">
                      <a:solidFill>
                        <a:srgbClr val="E8E9EB"/>
                      </a:solidFill>
                      <a:prstDash val="solid"/>
                      <a:round/>
                      <a:headEnd type="none" w="med" len="med"/>
                      <a:tailEnd type="none" w="med" len="med"/>
                    </a:lnB>
                    <a:solidFill>
                      <a:srgbClr val="FFFFFF"/>
                    </a:solidFill>
                  </a:tcPr>
                </a:tc>
                <a:extLst>
                  <a:ext uri="{0D108BD9-81ED-4DB2-BD59-A6C34878D82A}">
                    <a16:rowId xmlns:a16="http://schemas.microsoft.com/office/drawing/2014/main" xmlns="" val="2579011310"/>
                  </a:ext>
                </a:extLst>
              </a:tr>
              <a:tr h="447400">
                <a:tc>
                  <a:txBody>
                    <a:bodyPr/>
                    <a:lstStyle/>
                    <a:p>
                      <a:pPr algn="l" fontAlgn="t"/>
                      <a:r>
                        <a:rPr lang="ru-RU" sz="2000">
                          <a:effectLst/>
                          <a:latin typeface="Bookman Old Style" panose="02050604050505020204" pitchFamily="18" charset="0"/>
                        </a:rPr>
                        <a:t>2. Доходы от инвестиций</a:t>
                      </a:r>
                    </a:p>
                  </a:txBody>
                  <a:tcPr marL="338940" marR="67788" marT="101682" marB="101682">
                    <a:lnL>
                      <a:noFill/>
                    </a:lnL>
                    <a:lnR>
                      <a:noFill/>
                    </a:lnR>
                    <a:lnT w="9525" cap="flat" cmpd="sng" algn="ctr">
                      <a:solidFill>
                        <a:srgbClr val="E8E9EB"/>
                      </a:solidFill>
                      <a:prstDash val="solid"/>
                      <a:round/>
                      <a:headEnd type="none" w="med" len="med"/>
                      <a:tailEnd type="none" w="med" len="med"/>
                    </a:lnT>
                    <a:lnB w="9525" cap="flat" cmpd="sng" algn="ctr">
                      <a:solidFill>
                        <a:srgbClr val="E8E9EB"/>
                      </a:solidFill>
                      <a:prstDash val="solid"/>
                      <a:round/>
                      <a:headEnd type="none" w="med" len="med"/>
                      <a:tailEnd type="none" w="med" len="med"/>
                    </a:lnB>
                    <a:solidFill>
                      <a:srgbClr val="FFFFFF"/>
                    </a:solidFill>
                  </a:tcPr>
                </a:tc>
                <a:extLst>
                  <a:ext uri="{0D108BD9-81ED-4DB2-BD59-A6C34878D82A}">
                    <a16:rowId xmlns:a16="http://schemas.microsoft.com/office/drawing/2014/main" xmlns="" val="3352396047"/>
                  </a:ext>
                </a:extLst>
              </a:tr>
              <a:tr h="447400">
                <a:tc>
                  <a:txBody>
                    <a:bodyPr/>
                    <a:lstStyle/>
                    <a:p>
                      <a:pPr algn="l" fontAlgn="t"/>
                      <a:r>
                        <a:rPr lang="ru-RU" sz="2000">
                          <a:effectLst/>
                          <a:latin typeface="Bookman Old Style" panose="02050604050505020204" pitchFamily="18" charset="0"/>
                        </a:rPr>
                        <a:t>3. Рента</a:t>
                      </a:r>
                    </a:p>
                  </a:txBody>
                  <a:tcPr marL="338940" marR="67788" marT="101682" marB="101682">
                    <a:lnL>
                      <a:noFill/>
                    </a:lnL>
                    <a:lnR>
                      <a:noFill/>
                    </a:lnR>
                    <a:lnT w="9525" cap="flat" cmpd="sng" algn="ctr">
                      <a:solidFill>
                        <a:srgbClr val="E8E9EB"/>
                      </a:solidFill>
                      <a:prstDash val="solid"/>
                      <a:round/>
                      <a:headEnd type="none" w="med" len="med"/>
                      <a:tailEnd type="none" w="med" len="med"/>
                    </a:lnT>
                    <a:lnB w="9525" cap="flat" cmpd="sng" algn="ctr">
                      <a:solidFill>
                        <a:srgbClr val="E8E9EB"/>
                      </a:solidFill>
                      <a:prstDash val="solid"/>
                      <a:round/>
                      <a:headEnd type="none" w="med" len="med"/>
                      <a:tailEnd type="none" w="med" len="med"/>
                    </a:lnB>
                    <a:solidFill>
                      <a:srgbClr val="FFFFFF"/>
                    </a:solidFill>
                  </a:tcPr>
                </a:tc>
                <a:extLst>
                  <a:ext uri="{0D108BD9-81ED-4DB2-BD59-A6C34878D82A}">
                    <a16:rowId xmlns:a16="http://schemas.microsoft.com/office/drawing/2014/main" xmlns="" val="224440339"/>
                  </a:ext>
                </a:extLst>
              </a:tr>
              <a:tr h="447400">
                <a:tc>
                  <a:txBody>
                    <a:bodyPr/>
                    <a:lstStyle/>
                    <a:p>
                      <a:pPr algn="l" fontAlgn="t"/>
                      <a:r>
                        <a:rPr lang="ru-RU" sz="2000" dirty="0">
                          <a:effectLst/>
                          <a:latin typeface="Bookman Old Style" panose="02050604050505020204" pitchFamily="18" charset="0"/>
                        </a:rPr>
                        <a:t>В. Вторичные доходы</a:t>
                      </a:r>
                    </a:p>
                  </a:txBody>
                  <a:tcPr marL="203364" marR="67788" marT="101682" marB="101682">
                    <a:lnL>
                      <a:noFill/>
                    </a:lnL>
                    <a:lnR>
                      <a:noFill/>
                    </a:lnR>
                    <a:lnT w="9525" cap="flat" cmpd="sng" algn="ctr">
                      <a:solidFill>
                        <a:srgbClr val="E8E9EB"/>
                      </a:solidFill>
                      <a:prstDash val="solid"/>
                      <a:round/>
                      <a:headEnd type="none" w="med" len="med"/>
                      <a:tailEnd type="none" w="med" len="med"/>
                    </a:lnT>
                    <a:lnB w="9525" cap="flat" cmpd="sng" algn="ctr">
                      <a:solidFill>
                        <a:srgbClr val="E8E9EB"/>
                      </a:solidFill>
                      <a:prstDash val="solid"/>
                      <a:round/>
                      <a:headEnd type="none" w="med" len="med"/>
                      <a:tailEnd type="none" w="med" len="med"/>
                    </a:lnB>
                    <a:solidFill>
                      <a:srgbClr val="FAFAFA"/>
                    </a:solidFill>
                  </a:tcPr>
                </a:tc>
                <a:extLst>
                  <a:ext uri="{0D108BD9-81ED-4DB2-BD59-A6C34878D82A}">
                    <a16:rowId xmlns:a16="http://schemas.microsoft.com/office/drawing/2014/main" xmlns="" val="1637952729"/>
                  </a:ext>
                </a:extLst>
              </a:tr>
            </a:tbl>
          </a:graphicData>
        </a:graphic>
      </p:graphicFrame>
    </p:spTree>
    <p:extLst>
      <p:ext uri="{BB962C8B-B14F-4D97-AF65-F5344CB8AC3E}">
        <p14:creationId xmlns:p14="http://schemas.microsoft.com/office/powerpoint/2010/main" val="2704905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0" y="0"/>
            <a:ext cx="12192000" cy="6858001"/>
          </a:xfrm>
          <a:prstGeom prst="rect">
            <a:avLst/>
          </a:prstGeom>
          <a:ln>
            <a:noFill/>
          </a:ln>
          <a:effectLst>
            <a:outerShdw blurRad="292100" dist="139700" dir="2700000" algn="tl" rotWithShape="0">
              <a:srgbClr val="333333">
                <a:alpha val="65000"/>
              </a:srgbClr>
            </a:outerShdw>
          </a:effectLst>
        </p:spPr>
      </p:pic>
      <p:sp>
        <p:nvSpPr>
          <p:cNvPr id="6" name="Скругленный прямоугольник 5"/>
          <p:cNvSpPr/>
          <p:nvPr/>
        </p:nvSpPr>
        <p:spPr>
          <a:xfrm>
            <a:off x="3838033" y="300143"/>
            <a:ext cx="4738407" cy="804728"/>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ru-RU" sz="2800" dirty="0">
                <a:solidFill>
                  <a:schemeClr val="tx1"/>
                </a:solidFill>
                <a:latin typeface="Constantia" panose="02030602050306030303" pitchFamily="18" charset="0"/>
              </a:rPr>
              <a:t>счет текущих </a:t>
            </a:r>
            <a:r>
              <a:rPr lang="ru-RU" sz="2800" dirty="0" smtClean="0">
                <a:solidFill>
                  <a:schemeClr val="tx1"/>
                </a:solidFill>
                <a:latin typeface="Constantia" panose="02030602050306030303" pitchFamily="18" charset="0"/>
              </a:rPr>
              <a:t>операций</a:t>
            </a:r>
            <a:endParaRPr lang="ru-RU" sz="2800" dirty="0">
              <a:solidFill>
                <a:schemeClr val="tx1"/>
              </a:solidFill>
              <a:latin typeface="Constantia" panose="02030602050306030303" pitchFamily="18" charset="0"/>
            </a:endParaRPr>
          </a:p>
        </p:txBody>
      </p:sp>
      <p:sp>
        <p:nvSpPr>
          <p:cNvPr id="12" name="Скругленный прямоугольник 11"/>
          <p:cNvSpPr/>
          <p:nvPr/>
        </p:nvSpPr>
        <p:spPr>
          <a:xfrm>
            <a:off x="6744672" y="1567392"/>
            <a:ext cx="4730885" cy="1499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i="1" dirty="0">
                <a:latin typeface="Constantia" panose="02030602050306030303" pitchFamily="18" charset="0"/>
              </a:rPr>
              <a:t>Величина сальдо счета текущих операций отражает разницу между сбережениями и инвестициями в экономике</a:t>
            </a:r>
            <a:endParaRPr lang="ru-RU" b="1" i="1" dirty="0">
              <a:solidFill>
                <a:schemeClr val="accent2"/>
              </a:solidFill>
              <a:latin typeface="Constantia" panose="02030602050306030303" pitchFamily="18" charset="0"/>
            </a:endParaRPr>
          </a:p>
        </p:txBody>
      </p:sp>
      <p:sp>
        <p:nvSpPr>
          <p:cNvPr id="16" name="Скругленный прямоугольник 15"/>
          <p:cNvSpPr/>
          <p:nvPr/>
        </p:nvSpPr>
        <p:spPr>
          <a:xfrm>
            <a:off x="6744673" y="3364145"/>
            <a:ext cx="4721902" cy="14840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i="1" dirty="0">
                <a:latin typeface="Constantia" panose="02030602050306030303" pitchFamily="18" charset="0"/>
              </a:rPr>
              <a:t>Сальдо по операциям с товарами и услугами является одной из составляющих ВВП</a:t>
            </a:r>
            <a:endParaRPr lang="ru-RU" b="1" i="1" dirty="0">
              <a:solidFill>
                <a:srgbClr val="7030A0"/>
              </a:solidFill>
              <a:latin typeface="Constantia" panose="02030602050306030303" pitchFamily="18" charset="0"/>
            </a:endParaRPr>
          </a:p>
        </p:txBody>
      </p:sp>
      <p:graphicFrame>
        <p:nvGraphicFramePr>
          <p:cNvPr id="17" name="Объект 3"/>
          <p:cNvGraphicFramePr>
            <a:graphicFrameLocks/>
          </p:cNvGraphicFramePr>
          <p:nvPr>
            <p:extLst>
              <p:ext uri="{D42A27DB-BD31-4B8C-83A1-F6EECF244321}">
                <p14:modId xmlns:p14="http://schemas.microsoft.com/office/powerpoint/2010/main" val="863903496"/>
              </p:ext>
            </p:extLst>
          </p:nvPr>
        </p:nvGraphicFramePr>
        <p:xfrm>
          <a:off x="231819" y="1402520"/>
          <a:ext cx="5805394" cy="5202820"/>
        </p:xfrm>
        <a:graphic>
          <a:graphicData uri="http://schemas.openxmlformats.org/drawingml/2006/table">
            <a:tbl>
              <a:tblPr>
                <a:tableStyleId>{00A15C55-8517-42AA-B614-E9B94910E393}</a:tableStyleId>
              </a:tblPr>
              <a:tblGrid>
                <a:gridCol w="2902697">
                  <a:extLst>
                    <a:ext uri="{9D8B030D-6E8A-4147-A177-3AD203B41FA5}">
                      <a16:colId xmlns:a16="http://schemas.microsoft.com/office/drawing/2014/main" xmlns="" val="1525870684"/>
                    </a:ext>
                  </a:extLst>
                </a:gridCol>
                <a:gridCol w="2902697">
                  <a:extLst>
                    <a:ext uri="{9D8B030D-6E8A-4147-A177-3AD203B41FA5}">
                      <a16:colId xmlns:a16="http://schemas.microsoft.com/office/drawing/2014/main" xmlns="" val="1976456598"/>
                    </a:ext>
                  </a:extLst>
                </a:gridCol>
              </a:tblGrid>
              <a:tr h="761752">
                <a:tc>
                  <a:txBody>
                    <a:bodyPr/>
                    <a:lstStyle/>
                    <a:p>
                      <a:pPr algn="ctr" fontAlgn="t"/>
                      <a:r>
                        <a:rPr lang="ru-RU" sz="1800" b="1" u="none" dirty="0">
                          <a:effectLst/>
                          <a:latin typeface="Constantia" panose="02030602050306030303" pitchFamily="18" charset="0"/>
                        </a:rPr>
                        <a:t>Компоненты платежного баланса</a:t>
                      </a:r>
                      <a:endParaRPr lang="ru-RU" sz="1800" b="1" i="1" u="none" dirty="0">
                        <a:solidFill>
                          <a:schemeClr val="tx1"/>
                        </a:solidFill>
                        <a:effectLst/>
                        <a:latin typeface="Constantia" panose="02030602050306030303" pitchFamily="18" charset="0"/>
                      </a:endParaRPr>
                    </a:p>
                  </a:txBody>
                  <a:tcPr marL="67788" marR="67788" marT="101682" marB="101682"/>
                </a:tc>
                <a:tc>
                  <a:txBody>
                    <a:bodyPr/>
                    <a:lstStyle/>
                    <a:p>
                      <a:pPr algn="ctr" fontAlgn="t"/>
                      <a:r>
                        <a:rPr lang="ru-RU" sz="1800" b="1" u="none" dirty="0">
                          <a:effectLst/>
                          <a:latin typeface="Constantia" panose="02030602050306030303" pitchFamily="18" charset="0"/>
                        </a:rPr>
                        <a:t>Интерпретация </a:t>
                      </a:r>
                      <a:r>
                        <a:rPr lang="ru-RU" sz="1800" b="1" u="none" dirty="0" smtClean="0">
                          <a:effectLst/>
                          <a:latin typeface="Constantia" panose="02030602050306030303" pitchFamily="18" charset="0"/>
                        </a:rPr>
                        <a:t>знаков</a:t>
                      </a:r>
                    </a:p>
                    <a:p>
                      <a:pPr algn="ctr" fontAlgn="t"/>
                      <a:r>
                        <a:rPr lang="ru-RU" sz="1800" b="1" u="none" dirty="0" smtClean="0">
                          <a:effectLst/>
                          <a:latin typeface="Constantia" panose="02030602050306030303" pitchFamily="18" charset="0"/>
                        </a:rPr>
                        <a:t> </a:t>
                      </a:r>
                      <a:r>
                        <a:rPr lang="ru-RU" sz="1800" b="1" u="none" dirty="0">
                          <a:effectLst/>
                          <a:latin typeface="Constantia" panose="02030602050306030303" pitchFamily="18" charset="0"/>
                        </a:rPr>
                        <a:t>+ и —</a:t>
                      </a:r>
                      <a:endParaRPr lang="ru-RU" sz="1800" b="1" i="1" u="none" dirty="0">
                        <a:solidFill>
                          <a:schemeClr val="tx1"/>
                        </a:solidFill>
                        <a:effectLst/>
                        <a:latin typeface="Constantia" panose="02030602050306030303" pitchFamily="18" charset="0"/>
                      </a:endParaRPr>
                    </a:p>
                  </a:txBody>
                  <a:tcPr marL="67788" marR="67788" marT="101682" marB="101682"/>
                </a:tc>
                <a:extLst>
                  <a:ext uri="{0D108BD9-81ED-4DB2-BD59-A6C34878D82A}">
                    <a16:rowId xmlns:a16="http://schemas.microsoft.com/office/drawing/2014/main" xmlns="" val="2343193867"/>
                  </a:ext>
                </a:extLst>
              </a:tr>
              <a:tr h="695721">
                <a:tc>
                  <a:txBody>
                    <a:bodyPr/>
                    <a:lstStyle/>
                    <a:p>
                      <a:pPr algn="ctr" fontAlgn="t"/>
                      <a:r>
                        <a:rPr lang="ru-RU" sz="1800" dirty="0">
                          <a:effectLst/>
                          <a:latin typeface="Constantia" panose="02030602050306030303" pitchFamily="18" charset="0"/>
                        </a:rPr>
                        <a:t>Сальдо счета текущих операций</a:t>
                      </a:r>
                      <a:endParaRPr lang="ru-RU" sz="1800" i="1" dirty="0">
                        <a:effectLst/>
                        <a:latin typeface="Constantia" panose="02030602050306030303" pitchFamily="18" charset="0"/>
                      </a:endParaRPr>
                    </a:p>
                  </a:txBody>
                  <a:tcPr marL="67788" marR="67788" marT="101682" marB="101682"/>
                </a:tc>
                <a:tc>
                  <a:txBody>
                    <a:bodyPr/>
                    <a:lstStyle/>
                    <a:p>
                      <a:pPr algn="ctr" fontAlgn="t"/>
                      <a:r>
                        <a:rPr lang="ru-RU" sz="1800" dirty="0">
                          <a:effectLst/>
                          <a:latin typeface="Constantia" panose="02030602050306030303" pitchFamily="18" charset="0"/>
                        </a:rPr>
                        <a:t>+ профицит; — дефицит</a:t>
                      </a:r>
                      <a:endParaRPr lang="ru-RU" sz="1800" i="1" dirty="0">
                        <a:effectLst/>
                        <a:latin typeface="Constantia" panose="02030602050306030303" pitchFamily="18" charset="0"/>
                      </a:endParaRPr>
                    </a:p>
                  </a:txBody>
                  <a:tcPr marL="67788" marR="67788" marT="101682" marB="101682"/>
                </a:tc>
                <a:extLst>
                  <a:ext uri="{0D108BD9-81ED-4DB2-BD59-A6C34878D82A}">
                    <a16:rowId xmlns:a16="http://schemas.microsoft.com/office/drawing/2014/main" xmlns="" val="3071896038"/>
                  </a:ext>
                </a:extLst>
              </a:tr>
              <a:tr h="700002">
                <a:tc>
                  <a:txBody>
                    <a:bodyPr/>
                    <a:lstStyle/>
                    <a:p>
                      <a:pPr algn="ctr" fontAlgn="t"/>
                      <a:r>
                        <a:rPr lang="ru-RU" sz="1800" dirty="0">
                          <a:effectLst/>
                          <a:latin typeface="Constantia" panose="02030602050306030303" pitchFamily="18" charset="0"/>
                        </a:rPr>
                        <a:t>Сальдо товаров и услуг</a:t>
                      </a:r>
                    </a:p>
                  </a:txBody>
                  <a:tcPr marL="203364" marR="67788" marT="101682" marB="101682"/>
                </a:tc>
                <a:tc>
                  <a:txBody>
                    <a:bodyPr/>
                    <a:lstStyle/>
                    <a:p>
                      <a:pPr algn="ctr" fontAlgn="t"/>
                      <a:r>
                        <a:rPr lang="ru-RU" sz="1800" dirty="0">
                          <a:effectLst/>
                          <a:latin typeface="Constantia" panose="02030602050306030303" pitchFamily="18" charset="0"/>
                        </a:rPr>
                        <a:t>+ профицит; — дефицит (экспорт — импорт)</a:t>
                      </a:r>
                    </a:p>
                  </a:txBody>
                  <a:tcPr marL="67788" marR="67788" marT="101682" marB="101682"/>
                </a:tc>
                <a:extLst>
                  <a:ext uri="{0D108BD9-81ED-4DB2-BD59-A6C34878D82A}">
                    <a16:rowId xmlns:a16="http://schemas.microsoft.com/office/drawing/2014/main" xmlns="" val="592637825"/>
                  </a:ext>
                </a:extLst>
              </a:tr>
              <a:tr h="456753">
                <a:tc>
                  <a:txBody>
                    <a:bodyPr/>
                    <a:lstStyle/>
                    <a:p>
                      <a:pPr algn="ctr" fontAlgn="t"/>
                      <a:r>
                        <a:rPr lang="ru-RU" sz="1800">
                          <a:effectLst/>
                          <a:latin typeface="Constantia" panose="02030602050306030303" pitchFamily="18" charset="0"/>
                        </a:rPr>
                        <a:t>Экспорт</a:t>
                      </a:r>
                    </a:p>
                  </a:txBody>
                  <a:tcPr marL="338940" marR="67788" marT="101682" marB="101682"/>
                </a:tc>
                <a:tc>
                  <a:txBody>
                    <a:bodyPr/>
                    <a:lstStyle/>
                    <a:p>
                      <a:pPr algn="ctr" fontAlgn="t"/>
                      <a:r>
                        <a:rPr lang="ru-RU" sz="1800" dirty="0">
                          <a:effectLst/>
                          <a:latin typeface="Constantia" panose="02030602050306030303" pitchFamily="18" charset="0"/>
                        </a:rPr>
                        <a:t>+</a:t>
                      </a:r>
                    </a:p>
                  </a:txBody>
                  <a:tcPr marL="67788" marR="67788" marT="101682" marB="101682"/>
                </a:tc>
                <a:extLst>
                  <a:ext uri="{0D108BD9-81ED-4DB2-BD59-A6C34878D82A}">
                    <a16:rowId xmlns:a16="http://schemas.microsoft.com/office/drawing/2014/main" xmlns="" val="2986814797"/>
                  </a:ext>
                </a:extLst>
              </a:tr>
              <a:tr h="456753">
                <a:tc>
                  <a:txBody>
                    <a:bodyPr/>
                    <a:lstStyle/>
                    <a:p>
                      <a:pPr algn="ctr" fontAlgn="t"/>
                      <a:r>
                        <a:rPr lang="ru-RU" sz="1800">
                          <a:effectLst/>
                          <a:latin typeface="Constantia" panose="02030602050306030303" pitchFamily="18" charset="0"/>
                        </a:rPr>
                        <a:t>Импорт</a:t>
                      </a:r>
                    </a:p>
                  </a:txBody>
                  <a:tcPr marL="338940" marR="67788" marT="101682" marB="101682"/>
                </a:tc>
                <a:tc>
                  <a:txBody>
                    <a:bodyPr/>
                    <a:lstStyle/>
                    <a:p>
                      <a:pPr algn="ctr" fontAlgn="t"/>
                      <a:r>
                        <a:rPr lang="ru-RU" sz="1800" dirty="0">
                          <a:effectLst/>
                          <a:latin typeface="Constantia" panose="02030602050306030303" pitchFamily="18" charset="0"/>
                        </a:rPr>
                        <a:t>+</a:t>
                      </a:r>
                    </a:p>
                  </a:txBody>
                  <a:tcPr marL="67788" marR="67788" marT="101682" marB="101682"/>
                </a:tc>
                <a:extLst>
                  <a:ext uri="{0D108BD9-81ED-4DB2-BD59-A6C34878D82A}">
                    <a16:rowId xmlns:a16="http://schemas.microsoft.com/office/drawing/2014/main" xmlns="" val="280148791"/>
                  </a:ext>
                </a:extLst>
              </a:tr>
              <a:tr h="705890">
                <a:tc>
                  <a:txBody>
                    <a:bodyPr/>
                    <a:lstStyle/>
                    <a:p>
                      <a:pPr algn="ctr" fontAlgn="t"/>
                      <a:r>
                        <a:rPr lang="ru-RU" sz="1800">
                          <a:effectLst/>
                          <a:latin typeface="Constantia" panose="02030602050306030303" pitchFamily="18" charset="0"/>
                        </a:rPr>
                        <a:t>Сальдо первичных доходов, сальдо вторичных доходов</a:t>
                      </a:r>
                    </a:p>
                  </a:txBody>
                  <a:tcPr marL="203364" marR="67788" marT="101682" marB="101682"/>
                </a:tc>
                <a:tc>
                  <a:txBody>
                    <a:bodyPr/>
                    <a:lstStyle/>
                    <a:p>
                      <a:pPr algn="ctr" fontAlgn="t"/>
                      <a:r>
                        <a:rPr lang="ru-RU" sz="1800" dirty="0">
                          <a:effectLst/>
                          <a:latin typeface="Constantia" panose="02030602050306030303" pitchFamily="18" charset="0"/>
                        </a:rPr>
                        <a:t>+ профицит; — дефицит</a:t>
                      </a:r>
                      <a:br>
                        <a:rPr lang="ru-RU" sz="1800" dirty="0">
                          <a:effectLst/>
                          <a:latin typeface="Constantia" panose="02030602050306030303" pitchFamily="18" charset="0"/>
                        </a:rPr>
                      </a:br>
                      <a:r>
                        <a:rPr lang="ru-RU" sz="1800" dirty="0">
                          <a:effectLst/>
                          <a:latin typeface="Constantia" panose="02030602050306030303" pitchFamily="18" charset="0"/>
                        </a:rPr>
                        <a:t>(к получению — к выплате)</a:t>
                      </a:r>
                    </a:p>
                  </a:txBody>
                  <a:tcPr marL="67788" marR="67788" marT="101682" marB="101682"/>
                </a:tc>
                <a:extLst>
                  <a:ext uri="{0D108BD9-81ED-4DB2-BD59-A6C34878D82A}">
                    <a16:rowId xmlns:a16="http://schemas.microsoft.com/office/drawing/2014/main" xmlns="" val="1595715062"/>
                  </a:ext>
                </a:extLst>
              </a:tr>
              <a:tr h="403987">
                <a:tc>
                  <a:txBody>
                    <a:bodyPr/>
                    <a:lstStyle/>
                    <a:p>
                      <a:pPr algn="ctr" fontAlgn="t"/>
                      <a:r>
                        <a:rPr lang="ru-RU" sz="1800">
                          <a:effectLst/>
                          <a:latin typeface="Constantia" panose="02030602050306030303" pitchFamily="18" charset="0"/>
                        </a:rPr>
                        <a:t>К получению</a:t>
                      </a:r>
                    </a:p>
                  </a:txBody>
                  <a:tcPr marL="338940" marR="67788" marT="101682" marB="101682"/>
                </a:tc>
                <a:tc>
                  <a:txBody>
                    <a:bodyPr/>
                    <a:lstStyle/>
                    <a:p>
                      <a:pPr algn="ctr" fontAlgn="t"/>
                      <a:r>
                        <a:rPr lang="ru-RU" sz="1800" dirty="0">
                          <a:effectLst/>
                          <a:latin typeface="Constantia" panose="02030602050306030303" pitchFamily="18" charset="0"/>
                        </a:rPr>
                        <a:t>+</a:t>
                      </a:r>
                    </a:p>
                  </a:txBody>
                  <a:tcPr marL="67788" marR="67788" marT="101682" marB="101682"/>
                </a:tc>
                <a:extLst>
                  <a:ext uri="{0D108BD9-81ED-4DB2-BD59-A6C34878D82A}">
                    <a16:rowId xmlns:a16="http://schemas.microsoft.com/office/drawing/2014/main" xmlns="" val="1280122165"/>
                  </a:ext>
                </a:extLst>
              </a:tr>
              <a:tr h="456753">
                <a:tc>
                  <a:txBody>
                    <a:bodyPr/>
                    <a:lstStyle/>
                    <a:p>
                      <a:pPr algn="ctr" fontAlgn="t"/>
                      <a:r>
                        <a:rPr lang="ru-RU" sz="1800" dirty="0">
                          <a:effectLst/>
                          <a:latin typeface="Constantia" panose="02030602050306030303" pitchFamily="18" charset="0"/>
                        </a:rPr>
                        <a:t>К выплате</a:t>
                      </a:r>
                    </a:p>
                  </a:txBody>
                  <a:tcPr marL="338940" marR="67788" marT="101682" marB="101682"/>
                </a:tc>
                <a:tc>
                  <a:txBody>
                    <a:bodyPr/>
                    <a:lstStyle/>
                    <a:p>
                      <a:pPr algn="ctr" fontAlgn="t"/>
                      <a:r>
                        <a:rPr lang="ru-RU" sz="1800" dirty="0">
                          <a:effectLst/>
                          <a:latin typeface="Constantia" panose="02030602050306030303" pitchFamily="18" charset="0"/>
                        </a:rPr>
                        <a:t>+</a:t>
                      </a:r>
                    </a:p>
                  </a:txBody>
                  <a:tcPr marL="67788" marR="67788" marT="101682" marB="101682"/>
                </a:tc>
                <a:extLst>
                  <a:ext uri="{0D108BD9-81ED-4DB2-BD59-A6C34878D82A}">
                    <a16:rowId xmlns:a16="http://schemas.microsoft.com/office/drawing/2014/main" xmlns="" val="483712145"/>
                  </a:ext>
                </a:extLst>
              </a:tr>
            </a:tbl>
          </a:graphicData>
        </a:graphic>
      </p:graphicFrame>
    </p:spTree>
    <p:extLst>
      <p:ext uri="{BB962C8B-B14F-4D97-AF65-F5344CB8AC3E}">
        <p14:creationId xmlns:p14="http://schemas.microsoft.com/office/powerpoint/2010/main" val="1508365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0" y="-1"/>
            <a:ext cx="12192000" cy="6858001"/>
          </a:xfrm>
          <a:prstGeom prst="rect">
            <a:avLst/>
          </a:prstGeom>
          <a:ln>
            <a:noFill/>
          </a:ln>
          <a:effectLst>
            <a:outerShdw blurRad="292100" dist="139700" dir="2700000" algn="tl" rotWithShape="0">
              <a:srgbClr val="333333">
                <a:alpha val="65000"/>
              </a:srgbClr>
            </a:outerShdw>
          </a:effectLst>
        </p:spPr>
      </p:pic>
      <p:graphicFrame>
        <p:nvGraphicFramePr>
          <p:cNvPr id="5" name="Объект 4"/>
          <p:cNvGraphicFramePr>
            <a:graphicFrameLocks noGrp="1"/>
          </p:cNvGraphicFramePr>
          <p:nvPr>
            <p:ph idx="1"/>
            <p:extLst>
              <p:ext uri="{D42A27DB-BD31-4B8C-83A1-F6EECF244321}">
                <p14:modId xmlns:p14="http://schemas.microsoft.com/office/powerpoint/2010/main" val="1954788642"/>
              </p:ext>
            </p:extLst>
          </p:nvPr>
        </p:nvGraphicFramePr>
        <p:xfrm>
          <a:off x="633248" y="1956409"/>
          <a:ext cx="6823842" cy="1524492"/>
        </p:xfrm>
        <a:graphic>
          <a:graphicData uri="http://schemas.openxmlformats.org/drawingml/2006/table">
            <a:tbl>
              <a:tblPr/>
              <a:tblGrid>
                <a:gridCol w="6823842">
                  <a:extLst>
                    <a:ext uri="{9D8B030D-6E8A-4147-A177-3AD203B41FA5}">
                      <a16:colId xmlns:a16="http://schemas.microsoft.com/office/drawing/2014/main" xmlns="" val="1883226414"/>
                    </a:ext>
                  </a:extLst>
                </a:gridCol>
              </a:tblGrid>
              <a:tr h="447400">
                <a:tc>
                  <a:txBody>
                    <a:bodyPr/>
                    <a:lstStyle/>
                    <a:p>
                      <a:pPr algn="l" fontAlgn="t"/>
                      <a:r>
                        <a:rPr lang="ru-RU" sz="2000" b="1" i="0" dirty="0">
                          <a:effectLst/>
                          <a:latin typeface="Bookman Old Style" panose="02050604050505020204" pitchFamily="18" charset="0"/>
                        </a:rPr>
                        <a:t>2. Счет операций с капиталом</a:t>
                      </a:r>
                      <a:endParaRPr lang="ru-RU" sz="2000" b="1" dirty="0">
                        <a:effectLst/>
                        <a:latin typeface="Bookman Old Style" panose="02050604050505020204" pitchFamily="18" charset="0"/>
                      </a:endParaRPr>
                    </a:p>
                  </a:txBody>
                  <a:tcPr marL="67788" marR="67788" marT="101682" marB="101682">
                    <a:lnL>
                      <a:noFill/>
                    </a:lnL>
                    <a:lnR>
                      <a:noFill/>
                    </a:lnR>
                    <a:lnT>
                      <a:noFill/>
                    </a:lnT>
                    <a:lnB w="9525" cap="flat" cmpd="sng" algn="ctr">
                      <a:solidFill>
                        <a:srgbClr val="E8E9EB"/>
                      </a:solidFill>
                      <a:prstDash val="solid"/>
                      <a:round/>
                      <a:headEnd type="none" w="med" len="med"/>
                      <a:tailEnd type="none" w="med" len="med"/>
                    </a:lnB>
                    <a:solidFill>
                      <a:srgbClr val="FFFFFF"/>
                    </a:solidFill>
                  </a:tcPr>
                </a:tc>
                <a:extLst>
                  <a:ext uri="{0D108BD9-81ED-4DB2-BD59-A6C34878D82A}">
                    <a16:rowId xmlns:a16="http://schemas.microsoft.com/office/drawing/2014/main" xmlns="" val="3445406605"/>
                  </a:ext>
                </a:extLst>
              </a:tr>
              <a:tr h="447400">
                <a:tc>
                  <a:txBody>
                    <a:bodyPr/>
                    <a:lstStyle/>
                    <a:p>
                      <a:pPr algn="l" fontAlgn="t"/>
                      <a:r>
                        <a:rPr lang="ru-RU" sz="2000" dirty="0">
                          <a:effectLst/>
                          <a:latin typeface="Bookman Old Style" panose="02050604050505020204" pitchFamily="18" charset="0"/>
                        </a:rPr>
                        <a:t>А. Непроизведенные нефинансовые активы</a:t>
                      </a:r>
                    </a:p>
                  </a:txBody>
                  <a:tcPr marL="203364" marR="67788" marT="101682" marB="101682">
                    <a:lnL>
                      <a:noFill/>
                    </a:lnL>
                    <a:lnR>
                      <a:noFill/>
                    </a:lnR>
                    <a:lnT w="9525" cap="flat" cmpd="sng" algn="ctr">
                      <a:solidFill>
                        <a:srgbClr val="E8E9EB"/>
                      </a:solidFill>
                      <a:prstDash val="solid"/>
                      <a:round/>
                      <a:headEnd type="none" w="med" len="med"/>
                      <a:tailEnd type="none" w="med" len="med"/>
                    </a:lnT>
                    <a:lnB w="9525" cap="flat" cmpd="sng" algn="ctr">
                      <a:solidFill>
                        <a:srgbClr val="E8E9EB"/>
                      </a:solidFill>
                      <a:prstDash val="solid"/>
                      <a:round/>
                      <a:headEnd type="none" w="med" len="med"/>
                      <a:tailEnd type="none" w="med" len="med"/>
                    </a:lnB>
                    <a:solidFill>
                      <a:srgbClr val="FFFFFF"/>
                    </a:solidFill>
                  </a:tcPr>
                </a:tc>
                <a:extLst>
                  <a:ext uri="{0D108BD9-81ED-4DB2-BD59-A6C34878D82A}">
                    <a16:rowId xmlns:a16="http://schemas.microsoft.com/office/drawing/2014/main" xmlns="" val="965273034"/>
                  </a:ext>
                </a:extLst>
              </a:tr>
              <a:tr h="447400">
                <a:tc>
                  <a:txBody>
                    <a:bodyPr/>
                    <a:lstStyle/>
                    <a:p>
                      <a:pPr algn="l" fontAlgn="t"/>
                      <a:r>
                        <a:rPr lang="ru-RU" sz="2000" dirty="0">
                          <a:effectLst/>
                          <a:latin typeface="Bookman Old Style" panose="02050604050505020204" pitchFamily="18" charset="0"/>
                        </a:rPr>
                        <a:t>Б. Капитальные трансферты</a:t>
                      </a:r>
                    </a:p>
                  </a:txBody>
                  <a:tcPr marL="203364" marR="67788" marT="101682" marB="101682">
                    <a:lnL>
                      <a:noFill/>
                    </a:lnL>
                    <a:lnR>
                      <a:noFill/>
                    </a:lnR>
                    <a:lnT w="9525" cap="flat" cmpd="sng" algn="ctr">
                      <a:solidFill>
                        <a:srgbClr val="E8E9EB"/>
                      </a:solidFill>
                      <a:prstDash val="solid"/>
                      <a:round/>
                      <a:headEnd type="none" w="med" len="med"/>
                      <a:tailEnd type="none" w="med" len="med"/>
                    </a:lnT>
                    <a:lnB w="9525" cap="flat" cmpd="sng" algn="ctr">
                      <a:solidFill>
                        <a:srgbClr val="E8E9EB"/>
                      </a:solidFill>
                      <a:prstDash val="solid"/>
                      <a:round/>
                      <a:headEnd type="none" w="med" len="med"/>
                      <a:tailEnd type="none" w="med" len="med"/>
                    </a:lnB>
                    <a:solidFill>
                      <a:srgbClr val="FAFAFA"/>
                    </a:solidFill>
                  </a:tcPr>
                </a:tc>
                <a:extLst>
                  <a:ext uri="{0D108BD9-81ED-4DB2-BD59-A6C34878D82A}">
                    <a16:rowId xmlns:a16="http://schemas.microsoft.com/office/drawing/2014/main" xmlns="" val="1556979488"/>
                  </a:ext>
                </a:extLst>
              </a:tr>
            </a:tbl>
          </a:graphicData>
        </a:graphic>
      </p:graphicFrame>
      <p:sp>
        <p:nvSpPr>
          <p:cNvPr id="6" name="Скругленный прямоугольник 5"/>
          <p:cNvSpPr/>
          <p:nvPr/>
        </p:nvSpPr>
        <p:spPr>
          <a:xfrm>
            <a:off x="2281587" y="334205"/>
            <a:ext cx="6499807" cy="975974"/>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ru-RU" sz="3600" dirty="0">
                <a:solidFill>
                  <a:schemeClr val="tx1"/>
                </a:solidFill>
                <a:latin typeface="Constantia" panose="02030602050306030303" pitchFamily="18" charset="0"/>
              </a:rPr>
              <a:t>счет операций с капиталом</a:t>
            </a:r>
          </a:p>
        </p:txBody>
      </p:sp>
      <p:sp>
        <p:nvSpPr>
          <p:cNvPr id="7" name="Прямоугольник 6"/>
          <p:cNvSpPr/>
          <p:nvPr/>
        </p:nvSpPr>
        <p:spPr>
          <a:xfrm>
            <a:off x="746234" y="4162138"/>
            <a:ext cx="6048703" cy="2246769"/>
          </a:xfrm>
          <a:prstGeom prst="rect">
            <a:avLst/>
          </a:prstGeom>
        </p:spPr>
        <p:txBody>
          <a:bodyPr wrap="square">
            <a:spAutoFit/>
          </a:bodyPr>
          <a:lstStyle/>
          <a:p>
            <a:pPr algn="ctr"/>
            <a:r>
              <a:rPr lang="ru-RU" sz="2000" b="1" dirty="0">
                <a:latin typeface="Bookman Old Style" panose="02050604050505020204" pitchFamily="18" charset="0"/>
              </a:rPr>
              <a:t>приобретение и выбытие товаров, не являющихся результатом производства (земля и ее недра), и/или активов нематериального характера, таких как патенты, авторские права, торговые знаки, права в системе франчайзинга и др.</a:t>
            </a:r>
          </a:p>
        </p:txBody>
      </p:sp>
      <p:sp>
        <p:nvSpPr>
          <p:cNvPr id="8" name="Прямоугольник 7"/>
          <p:cNvSpPr/>
          <p:nvPr/>
        </p:nvSpPr>
        <p:spPr>
          <a:xfrm>
            <a:off x="8119241" y="1712950"/>
            <a:ext cx="3657600" cy="5016758"/>
          </a:xfrm>
          <a:prstGeom prst="rect">
            <a:avLst/>
          </a:prstGeom>
        </p:spPr>
        <p:txBody>
          <a:bodyPr wrap="square">
            <a:spAutoFit/>
          </a:bodyPr>
          <a:lstStyle/>
          <a:p>
            <a:pPr algn="ctr"/>
            <a:r>
              <a:rPr lang="ru-RU" sz="2000" b="1" dirty="0">
                <a:solidFill>
                  <a:srgbClr val="242629"/>
                </a:solidFill>
                <a:latin typeface="Bookman Old Style" panose="02050604050505020204" pitchFamily="18" charset="0"/>
              </a:rPr>
              <a:t>операции, в процессе которых одна из сторон предоставляет ресурсы для инвестиционных целей другой стороне, не получая взамен экономических ценностей. </a:t>
            </a:r>
            <a:endParaRPr lang="ru-RU" sz="2000" b="1" dirty="0" smtClean="0">
              <a:solidFill>
                <a:srgbClr val="242629"/>
              </a:solidFill>
              <a:latin typeface="Bookman Old Style" panose="02050604050505020204" pitchFamily="18" charset="0"/>
            </a:endParaRPr>
          </a:p>
          <a:p>
            <a:pPr algn="ctr"/>
            <a:r>
              <a:rPr lang="ru-RU" sz="2000" dirty="0" smtClean="0">
                <a:solidFill>
                  <a:srgbClr val="242629"/>
                </a:solidFill>
                <a:latin typeface="Bookman Old Style" panose="02050604050505020204" pitchFamily="18" charset="0"/>
              </a:rPr>
              <a:t>крупные </a:t>
            </a:r>
            <a:r>
              <a:rPr lang="ru-RU" sz="2000" dirty="0">
                <a:solidFill>
                  <a:srgbClr val="242629"/>
                </a:solidFill>
                <a:latin typeface="Bookman Old Style" panose="02050604050505020204" pitchFamily="18" charset="0"/>
              </a:rPr>
              <a:t>операции, не имеющие регулярного характера </a:t>
            </a:r>
            <a:r>
              <a:rPr lang="ru-RU" sz="2000" dirty="0" smtClean="0">
                <a:solidFill>
                  <a:srgbClr val="242629"/>
                </a:solidFill>
                <a:latin typeface="Bookman Old Style" panose="02050604050505020204" pitchFamily="18" charset="0"/>
              </a:rPr>
              <a:t>(прощение </a:t>
            </a:r>
            <a:r>
              <a:rPr lang="ru-RU" sz="2000" dirty="0">
                <a:solidFill>
                  <a:srgbClr val="242629"/>
                </a:solidFill>
                <a:latin typeface="Bookman Old Style" panose="02050604050505020204" pitchFamily="18" charset="0"/>
              </a:rPr>
              <a:t>долгов, страховые возмещения, инвестиционные гранты, крупные подарки, наследства и др</a:t>
            </a:r>
            <a:r>
              <a:rPr lang="ru-RU" sz="2000" dirty="0" smtClean="0">
                <a:solidFill>
                  <a:srgbClr val="242629"/>
                </a:solidFill>
                <a:latin typeface="Bookman Old Style" panose="02050604050505020204" pitchFamily="18" charset="0"/>
              </a:rPr>
              <a:t>.)</a:t>
            </a:r>
            <a:endParaRPr lang="ru-RU" sz="2000" dirty="0">
              <a:latin typeface="Bookman Old Style" panose="02050604050505020204" pitchFamily="18" charset="0"/>
            </a:endParaRPr>
          </a:p>
        </p:txBody>
      </p:sp>
      <p:cxnSp>
        <p:nvCxnSpPr>
          <p:cNvPr id="10" name="Соединительная линия уступом 9"/>
          <p:cNvCxnSpPr/>
          <p:nvPr/>
        </p:nvCxnSpPr>
        <p:spPr>
          <a:xfrm rot="5400000">
            <a:off x="5536304" y="2787889"/>
            <a:ext cx="1450469" cy="1298028"/>
          </a:xfrm>
          <a:prstGeom prst="bentConnector3">
            <a:avLst/>
          </a:prstGeom>
          <a:ln w="76200">
            <a:tailEnd type="triangle"/>
          </a:ln>
        </p:spPr>
        <p:style>
          <a:lnRef idx="3">
            <a:schemeClr val="dk1"/>
          </a:lnRef>
          <a:fillRef idx="0">
            <a:schemeClr val="dk1"/>
          </a:fillRef>
          <a:effectRef idx="2">
            <a:schemeClr val="dk1"/>
          </a:effectRef>
          <a:fontRef idx="minor">
            <a:schemeClr val="tx1"/>
          </a:fontRef>
        </p:style>
      </p:cxnSp>
      <p:cxnSp>
        <p:nvCxnSpPr>
          <p:cNvPr id="12" name="Соединительная линия уступом 11"/>
          <p:cNvCxnSpPr/>
          <p:nvPr/>
        </p:nvCxnSpPr>
        <p:spPr>
          <a:xfrm flipV="1">
            <a:off x="4558862" y="2065438"/>
            <a:ext cx="3710151" cy="1038736"/>
          </a:xfrm>
          <a:prstGeom prst="bentConnector3">
            <a:avLst>
              <a:gd name="adj1" fmla="val 58074"/>
            </a:avLst>
          </a:prstGeom>
          <a:ln w="76200">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8791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4"/>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143203" y="-30388"/>
            <a:ext cx="12192000" cy="6858001"/>
          </a:xfrm>
          <a:prstGeom prst="rect">
            <a:avLst/>
          </a:prstGeom>
          <a:ln>
            <a:noFill/>
          </a:ln>
          <a:effectLst>
            <a:outerShdw blurRad="292100" dist="139700" dir="2700000" algn="tl" rotWithShape="0">
              <a:srgbClr val="333333">
                <a:alpha val="65000"/>
              </a:srgbClr>
            </a:outerShdw>
          </a:effectLst>
        </p:spPr>
      </p:pic>
      <p:sp>
        <p:nvSpPr>
          <p:cNvPr id="5" name="Заголовок 4"/>
          <p:cNvSpPr>
            <a:spLocks noGrp="1"/>
          </p:cNvSpPr>
          <p:nvPr>
            <p:ph type="title"/>
          </p:nvPr>
        </p:nvSpPr>
        <p:spPr>
          <a:xfrm>
            <a:off x="2950780" y="459718"/>
            <a:ext cx="6256282" cy="896116"/>
          </a:xfrm>
          <a:prstGeom prst="roundRect">
            <a:avLst/>
          </a:prstGeom>
          <a:ln/>
        </p:spPr>
        <p:style>
          <a:lnRef idx="1">
            <a:schemeClr val="dk1"/>
          </a:lnRef>
          <a:fillRef idx="2">
            <a:schemeClr val="dk1"/>
          </a:fillRef>
          <a:effectRef idx="1">
            <a:schemeClr val="dk1"/>
          </a:effectRef>
          <a:fontRef idx="minor">
            <a:schemeClr val="dk1"/>
          </a:fontRef>
        </p:style>
        <p:txBody>
          <a:bodyPr rtlCol="0" anchor="ctr">
            <a:normAutofit/>
          </a:bodyPr>
          <a:lstStyle/>
          <a:p>
            <a:pPr algn="ctr"/>
            <a:r>
              <a:rPr lang="ru-RU" sz="3600" dirty="0">
                <a:solidFill>
                  <a:schemeClr val="tx1"/>
                </a:solidFill>
                <a:latin typeface="Constantia" panose="02030602050306030303" pitchFamily="18" charset="0"/>
              </a:rPr>
              <a:t>финансовый </a:t>
            </a:r>
            <a:r>
              <a:rPr lang="ru-RU" sz="3600" dirty="0" smtClean="0">
                <a:solidFill>
                  <a:schemeClr val="tx1"/>
                </a:solidFill>
                <a:latin typeface="Constantia" panose="02030602050306030303" pitchFamily="18" charset="0"/>
              </a:rPr>
              <a:t>счет</a:t>
            </a:r>
            <a:endParaRPr lang="ru-RU" sz="3600" dirty="0">
              <a:solidFill>
                <a:schemeClr val="tx1"/>
              </a:solidFill>
              <a:latin typeface="Constantia" panose="02030602050306030303" pitchFamily="18" charset="0"/>
            </a:endParaRPr>
          </a:p>
        </p:txBody>
      </p:sp>
      <p:sp>
        <p:nvSpPr>
          <p:cNvPr id="8" name="Скругленный прямоугольник 7"/>
          <p:cNvSpPr/>
          <p:nvPr/>
        </p:nvSpPr>
        <p:spPr>
          <a:xfrm>
            <a:off x="949047" y="1885360"/>
            <a:ext cx="3843669" cy="6755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i="1" dirty="0" smtClean="0">
                <a:latin typeface="Constantia" panose="02030602050306030303" pitchFamily="18" charset="0"/>
              </a:rPr>
              <a:t>ПРЯМЫЕ ИНВЕСТИЦИИ</a:t>
            </a:r>
            <a:endParaRPr lang="ru-RU" b="1" i="1" dirty="0">
              <a:solidFill>
                <a:schemeClr val="accent2"/>
              </a:solidFill>
              <a:latin typeface="Constantia" panose="02030602050306030303" pitchFamily="18" charset="0"/>
            </a:endParaRPr>
          </a:p>
        </p:txBody>
      </p:sp>
      <p:sp>
        <p:nvSpPr>
          <p:cNvPr id="10" name="Скругленный прямоугольник 9"/>
          <p:cNvSpPr/>
          <p:nvPr/>
        </p:nvSpPr>
        <p:spPr>
          <a:xfrm>
            <a:off x="949048" y="2782202"/>
            <a:ext cx="3843668" cy="6164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i="1" dirty="0" smtClean="0">
                <a:latin typeface="Constantia" panose="02030602050306030303" pitchFamily="18" charset="0"/>
              </a:rPr>
              <a:t>ПОРТЕЛЬНЫЕ ИНВЕСТИЦИИ</a:t>
            </a:r>
            <a:endParaRPr lang="ru-RU" b="1" i="1" dirty="0">
              <a:solidFill>
                <a:schemeClr val="accent2"/>
              </a:solidFill>
              <a:latin typeface="Constantia" panose="02030602050306030303" pitchFamily="18" charset="0"/>
            </a:endParaRPr>
          </a:p>
        </p:txBody>
      </p:sp>
      <p:sp>
        <p:nvSpPr>
          <p:cNvPr id="11" name="Скругленный прямоугольник 10"/>
          <p:cNvSpPr/>
          <p:nvPr/>
        </p:nvSpPr>
        <p:spPr>
          <a:xfrm>
            <a:off x="949048" y="3764319"/>
            <a:ext cx="3843668" cy="65480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Constantia" panose="02030602050306030303" pitchFamily="18" charset="0"/>
              </a:rPr>
              <a:t>Производные финансовые инструменты</a:t>
            </a:r>
          </a:p>
        </p:txBody>
      </p:sp>
      <p:sp>
        <p:nvSpPr>
          <p:cNvPr id="12" name="Скругленный прямоугольник 11"/>
          <p:cNvSpPr/>
          <p:nvPr/>
        </p:nvSpPr>
        <p:spPr>
          <a:xfrm>
            <a:off x="949048" y="4671207"/>
            <a:ext cx="3843668" cy="65480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Constantia" panose="02030602050306030303" pitchFamily="18" charset="0"/>
              </a:rPr>
              <a:t>ПРОЧИЕ ИНВЕСТИЦИИ</a:t>
            </a:r>
            <a:endParaRPr lang="ru-RU" dirty="0">
              <a:latin typeface="Constantia" panose="02030602050306030303" pitchFamily="18" charset="0"/>
            </a:endParaRPr>
          </a:p>
        </p:txBody>
      </p:sp>
      <p:sp>
        <p:nvSpPr>
          <p:cNvPr id="13" name="Скругленный прямоугольник 12"/>
          <p:cNvSpPr/>
          <p:nvPr/>
        </p:nvSpPr>
        <p:spPr>
          <a:xfrm>
            <a:off x="981649" y="5578095"/>
            <a:ext cx="3811067" cy="65480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Constantia" panose="02030602050306030303" pitchFamily="18" charset="0"/>
              </a:rPr>
              <a:t>Резервные активы</a:t>
            </a:r>
            <a:endParaRPr lang="ru-RU" dirty="0">
              <a:latin typeface="Constantia" panose="02030602050306030303" pitchFamily="18" charset="0"/>
            </a:endParaRPr>
          </a:p>
        </p:txBody>
      </p:sp>
    </p:spTree>
    <p:extLst>
      <p:ext uri="{BB962C8B-B14F-4D97-AF65-F5344CB8AC3E}">
        <p14:creationId xmlns:p14="http://schemas.microsoft.com/office/powerpoint/2010/main" val="3077745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0" y="0"/>
            <a:ext cx="12192000" cy="6934075"/>
          </a:xfrm>
          <a:prstGeom prst="rect">
            <a:avLst/>
          </a:prstGeom>
          <a:ln>
            <a:noFill/>
          </a:ln>
          <a:effectLst>
            <a:outerShdw blurRad="292100" dist="139700" dir="2700000" algn="tl" rotWithShape="0">
              <a:srgbClr val="333333">
                <a:alpha val="65000"/>
              </a:srgbClr>
            </a:outerShdw>
          </a:effectLst>
        </p:spPr>
      </p:pic>
      <p:graphicFrame>
        <p:nvGraphicFramePr>
          <p:cNvPr id="4" name="Объект 3"/>
          <p:cNvGraphicFramePr>
            <a:graphicFrameLocks noGrp="1"/>
          </p:cNvGraphicFramePr>
          <p:nvPr>
            <p:ph idx="1"/>
            <p:extLst>
              <p:ext uri="{D42A27DB-BD31-4B8C-83A1-F6EECF244321}">
                <p14:modId xmlns:p14="http://schemas.microsoft.com/office/powerpoint/2010/main" val="3484273249"/>
              </p:ext>
            </p:extLst>
          </p:nvPr>
        </p:nvGraphicFramePr>
        <p:xfrm>
          <a:off x="40692" y="457560"/>
          <a:ext cx="8812925" cy="6400440"/>
        </p:xfrm>
        <a:graphic>
          <a:graphicData uri="http://schemas.openxmlformats.org/drawingml/2006/table">
            <a:tbl>
              <a:tblPr>
                <a:tableStyleId>{00A15C55-8517-42AA-B614-E9B94910E393}</a:tableStyleId>
              </a:tblPr>
              <a:tblGrid>
                <a:gridCol w="4240925">
                  <a:extLst>
                    <a:ext uri="{9D8B030D-6E8A-4147-A177-3AD203B41FA5}">
                      <a16:colId xmlns:a16="http://schemas.microsoft.com/office/drawing/2014/main" xmlns="" val="452998049"/>
                    </a:ext>
                  </a:extLst>
                </a:gridCol>
                <a:gridCol w="4572000">
                  <a:extLst>
                    <a:ext uri="{9D8B030D-6E8A-4147-A177-3AD203B41FA5}">
                      <a16:colId xmlns:a16="http://schemas.microsoft.com/office/drawing/2014/main" xmlns="" val="308659477"/>
                    </a:ext>
                  </a:extLst>
                </a:gridCol>
              </a:tblGrid>
              <a:tr h="604793">
                <a:tc>
                  <a:txBody>
                    <a:bodyPr/>
                    <a:lstStyle/>
                    <a:p>
                      <a:pPr algn="ctr" fontAlgn="t"/>
                      <a:r>
                        <a:rPr lang="ru-RU" sz="1600" b="1" dirty="0">
                          <a:effectLst/>
                          <a:latin typeface="Constantia" panose="02030602050306030303" pitchFamily="18" charset="0"/>
                        </a:rPr>
                        <a:t>Сальдо счета операций с капиталом</a:t>
                      </a:r>
                    </a:p>
                  </a:txBody>
                  <a:tcPr marL="47400" marR="47400" marT="71100" marB="71100"/>
                </a:tc>
                <a:tc>
                  <a:txBody>
                    <a:bodyPr/>
                    <a:lstStyle/>
                    <a:p>
                      <a:pPr algn="ctr" fontAlgn="t"/>
                      <a:r>
                        <a:rPr lang="ru-RU" sz="1600" b="1" dirty="0">
                          <a:effectLst/>
                          <a:latin typeface="Constantia" panose="02030602050306030303" pitchFamily="18" charset="0"/>
                        </a:rPr>
                        <a:t>+ профицит; — дефицит</a:t>
                      </a:r>
                      <a:br>
                        <a:rPr lang="ru-RU" sz="1600" b="1" dirty="0">
                          <a:effectLst/>
                          <a:latin typeface="Constantia" panose="02030602050306030303" pitchFamily="18" charset="0"/>
                        </a:rPr>
                      </a:br>
                      <a:r>
                        <a:rPr lang="ru-RU" sz="1600" b="1" dirty="0">
                          <a:effectLst/>
                          <a:latin typeface="Constantia" panose="02030602050306030303" pitchFamily="18" charset="0"/>
                        </a:rPr>
                        <a:t>(к получению — к выплате)</a:t>
                      </a:r>
                    </a:p>
                  </a:txBody>
                  <a:tcPr marL="47400" marR="47400" marT="71100" marB="71100"/>
                </a:tc>
                <a:extLst>
                  <a:ext uri="{0D108BD9-81ED-4DB2-BD59-A6C34878D82A}">
                    <a16:rowId xmlns:a16="http://schemas.microsoft.com/office/drawing/2014/main" xmlns="" val="554248683"/>
                  </a:ext>
                </a:extLst>
              </a:tr>
              <a:tr h="370665">
                <a:tc>
                  <a:txBody>
                    <a:bodyPr/>
                    <a:lstStyle/>
                    <a:p>
                      <a:pPr algn="l" fontAlgn="t"/>
                      <a:r>
                        <a:rPr lang="ru-RU" sz="1600">
                          <a:effectLst/>
                          <a:latin typeface="Constantia" panose="02030602050306030303" pitchFamily="18" charset="0"/>
                        </a:rPr>
                        <a:t>К получению</a:t>
                      </a:r>
                    </a:p>
                  </a:txBody>
                  <a:tcPr marL="142201" marR="47400" marT="71100" marB="71100"/>
                </a:tc>
                <a:tc>
                  <a:txBody>
                    <a:bodyPr/>
                    <a:lstStyle/>
                    <a:p>
                      <a:pPr algn="ctr" fontAlgn="t"/>
                      <a:r>
                        <a:rPr lang="ru-RU" sz="1600">
                          <a:effectLst/>
                          <a:latin typeface="Constantia" panose="02030602050306030303" pitchFamily="18" charset="0"/>
                        </a:rPr>
                        <a:t>+</a:t>
                      </a:r>
                    </a:p>
                  </a:txBody>
                  <a:tcPr marL="47400" marR="47400" marT="71100" marB="71100"/>
                </a:tc>
                <a:extLst>
                  <a:ext uri="{0D108BD9-81ED-4DB2-BD59-A6C34878D82A}">
                    <a16:rowId xmlns:a16="http://schemas.microsoft.com/office/drawing/2014/main" xmlns="" val="3900614406"/>
                  </a:ext>
                </a:extLst>
              </a:tr>
              <a:tr h="370665">
                <a:tc>
                  <a:txBody>
                    <a:bodyPr/>
                    <a:lstStyle/>
                    <a:p>
                      <a:pPr algn="l" fontAlgn="t"/>
                      <a:r>
                        <a:rPr lang="ru-RU" sz="1600">
                          <a:effectLst/>
                          <a:latin typeface="Constantia" panose="02030602050306030303" pitchFamily="18" charset="0"/>
                        </a:rPr>
                        <a:t>К выплате</a:t>
                      </a:r>
                    </a:p>
                  </a:txBody>
                  <a:tcPr marL="142201" marR="47400" marT="71100" marB="71100"/>
                </a:tc>
                <a:tc>
                  <a:txBody>
                    <a:bodyPr/>
                    <a:lstStyle/>
                    <a:p>
                      <a:pPr algn="ctr" fontAlgn="t"/>
                      <a:r>
                        <a:rPr lang="ru-RU" sz="1600">
                          <a:effectLst/>
                          <a:latin typeface="Constantia" panose="02030602050306030303" pitchFamily="18" charset="0"/>
                        </a:rPr>
                        <a:t>+</a:t>
                      </a:r>
                    </a:p>
                  </a:txBody>
                  <a:tcPr marL="47400" marR="47400" marT="71100" marB="71100"/>
                </a:tc>
                <a:extLst>
                  <a:ext uri="{0D108BD9-81ED-4DB2-BD59-A6C34878D82A}">
                    <a16:rowId xmlns:a16="http://schemas.microsoft.com/office/drawing/2014/main" xmlns="" val="478174893"/>
                  </a:ext>
                </a:extLst>
              </a:tr>
              <a:tr h="838922">
                <a:tc>
                  <a:txBody>
                    <a:bodyPr/>
                    <a:lstStyle/>
                    <a:p>
                      <a:pPr algn="ctr" fontAlgn="t"/>
                      <a:r>
                        <a:rPr lang="ru-RU" sz="1600" b="1" dirty="0">
                          <a:solidFill>
                            <a:schemeClr val="accent2">
                              <a:lumMod val="75000"/>
                            </a:schemeClr>
                          </a:solidFill>
                          <a:effectLst/>
                          <a:latin typeface="Constantia" panose="02030602050306030303" pitchFamily="18" charset="0"/>
                        </a:rPr>
                        <a:t>Чистое кредитование/ чистое заимствование (сальдо счета текущих операций и счета операций с капиталом)</a:t>
                      </a:r>
                    </a:p>
                  </a:txBody>
                  <a:tcPr marL="47400" marR="47400" marT="71100" marB="71100"/>
                </a:tc>
                <a:tc>
                  <a:txBody>
                    <a:bodyPr/>
                    <a:lstStyle/>
                    <a:p>
                      <a:pPr algn="ctr" fontAlgn="t"/>
                      <a:r>
                        <a:rPr lang="ru-RU" sz="1600" b="1" dirty="0">
                          <a:solidFill>
                            <a:schemeClr val="accent2">
                              <a:lumMod val="75000"/>
                            </a:schemeClr>
                          </a:solidFill>
                          <a:effectLst/>
                          <a:latin typeface="Constantia" panose="02030602050306030303" pitchFamily="18" charset="0"/>
                        </a:rPr>
                        <a:t>+ чистое кредитование</a:t>
                      </a:r>
                      <a:br>
                        <a:rPr lang="ru-RU" sz="1600" b="1" dirty="0">
                          <a:solidFill>
                            <a:schemeClr val="accent2">
                              <a:lumMod val="75000"/>
                            </a:schemeClr>
                          </a:solidFill>
                          <a:effectLst/>
                          <a:latin typeface="Constantia" panose="02030602050306030303" pitchFamily="18" charset="0"/>
                        </a:rPr>
                      </a:br>
                      <a:r>
                        <a:rPr lang="ru-RU" sz="1600" b="1" dirty="0">
                          <a:solidFill>
                            <a:schemeClr val="accent2">
                              <a:lumMod val="75000"/>
                            </a:schemeClr>
                          </a:solidFill>
                          <a:effectLst/>
                          <a:latin typeface="Constantia" panose="02030602050306030303" pitchFamily="18" charset="0"/>
                        </a:rPr>
                        <a:t>— чистое заимствование</a:t>
                      </a:r>
                    </a:p>
                  </a:txBody>
                  <a:tcPr marL="47400" marR="47400" marT="71100" marB="71100"/>
                </a:tc>
                <a:extLst>
                  <a:ext uri="{0D108BD9-81ED-4DB2-BD59-A6C34878D82A}">
                    <a16:rowId xmlns:a16="http://schemas.microsoft.com/office/drawing/2014/main" xmlns="" val="1832095413"/>
                  </a:ext>
                </a:extLst>
              </a:tr>
              <a:tr h="838922">
                <a:tc>
                  <a:txBody>
                    <a:bodyPr/>
                    <a:lstStyle/>
                    <a:p>
                      <a:pPr algn="ctr" fontAlgn="t"/>
                      <a:r>
                        <a:rPr lang="ru-RU" sz="1600" b="1" dirty="0">
                          <a:solidFill>
                            <a:srgbClr val="7030A0"/>
                          </a:solidFill>
                          <a:effectLst/>
                          <a:latin typeface="Constantia" panose="02030602050306030303" pitchFamily="18" charset="0"/>
                        </a:rPr>
                        <a:t>Чистое кредитование/ чистое заимствование (сальдо финансового счета)</a:t>
                      </a:r>
                    </a:p>
                  </a:txBody>
                  <a:tcPr marL="47400" marR="47400" marT="71100" marB="71100"/>
                </a:tc>
                <a:tc>
                  <a:txBody>
                    <a:bodyPr/>
                    <a:lstStyle/>
                    <a:p>
                      <a:pPr algn="ctr" fontAlgn="t"/>
                      <a:r>
                        <a:rPr lang="ru-RU" sz="1600" b="1" dirty="0">
                          <a:solidFill>
                            <a:srgbClr val="7030A0"/>
                          </a:solidFill>
                          <a:effectLst/>
                          <a:latin typeface="Constantia" panose="02030602050306030303" pitchFamily="18" charset="0"/>
                        </a:rPr>
                        <a:t>+ чистое кредитование</a:t>
                      </a:r>
                      <a:br>
                        <a:rPr lang="ru-RU" sz="1600" b="1" dirty="0">
                          <a:solidFill>
                            <a:srgbClr val="7030A0"/>
                          </a:solidFill>
                          <a:effectLst/>
                          <a:latin typeface="Constantia" panose="02030602050306030303" pitchFamily="18" charset="0"/>
                        </a:rPr>
                      </a:br>
                      <a:r>
                        <a:rPr lang="ru-RU" sz="1600" b="1" dirty="0">
                          <a:solidFill>
                            <a:srgbClr val="7030A0"/>
                          </a:solidFill>
                          <a:effectLst/>
                          <a:latin typeface="Constantia" panose="02030602050306030303" pitchFamily="18" charset="0"/>
                        </a:rPr>
                        <a:t>— чистое заимствование</a:t>
                      </a:r>
                      <a:br>
                        <a:rPr lang="ru-RU" sz="1600" b="1" dirty="0">
                          <a:solidFill>
                            <a:srgbClr val="7030A0"/>
                          </a:solidFill>
                          <a:effectLst/>
                          <a:latin typeface="Constantia" panose="02030602050306030303" pitchFamily="18" charset="0"/>
                        </a:rPr>
                      </a:br>
                      <a:r>
                        <a:rPr lang="ru-RU" sz="1600" b="1" dirty="0">
                          <a:solidFill>
                            <a:srgbClr val="7030A0"/>
                          </a:solidFill>
                          <a:effectLst/>
                          <a:latin typeface="Constantia" panose="02030602050306030303" pitchFamily="18" charset="0"/>
                        </a:rPr>
                        <a:t>(активы — обязательства)</a:t>
                      </a:r>
                    </a:p>
                  </a:txBody>
                  <a:tcPr marL="47400" marR="47400" marT="71100" marB="71100"/>
                </a:tc>
                <a:extLst>
                  <a:ext uri="{0D108BD9-81ED-4DB2-BD59-A6C34878D82A}">
                    <a16:rowId xmlns:a16="http://schemas.microsoft.com/office/drawing/2014/main" xmlns="" val="205424438"/>
                  </a:ext>
                </a:extLst>
              </a:tr>
              <a:tr h="604793">
                <a:tc>
                  <a:txBody>
                    <a:bodyPr/>
                    <a:lstStyle/>
                    <a:p>
                      <a:pPr algn="ctr" fontAlgn="t"/>
                      <a:r>
                        <a:rPr lang="ru-RU" sz="1600">
                          <a:effectLst/>
                          <a:latin typeface="Constantia" panose="02030602050306030303" pitchFamily="18" charset="0"/>
                        </a:rPr>
                        <a:t>Чистое приобретение финансовых активов</a:t>
                      </a:r>
                    </a:p>
                  </a:txBody>
                  <a:tcPr marL="142201" marR="47400" marT="71100" marB="71100"/>
                </a:tc>
                <a:tc>
                  <a:txBody>
                    <a:bodyPr/>
                    <a:lstStyle/>
                    <a:p>
                      <a:pPr algn="ctr" fontAlgn="t"/>
                      <a:r>
                        <a:rPr lang="ru-RU" sz="1600">
                          <a:effectLst/>
                          <a:latin typeface="Constantia" panose="02030602050306030303" pitchFamily="18" charset="0"/>
                        </a:rPr>
                        <a:t>+ увеличение требований к нерезидентам</a:t>
                      </a:r>
                      <a:br>
                        <a:rPr lang="ru-RU" sz="1600">
                          <a:effectLst/>
                          <a:latin typeface="Constantia" panose="02030602050306030303" pitchFamily="18" charset="0"/>
                        </a:rPr>
                      </a:br>
                      <a:r>
                        <a:rPr lang="ru-RU" sz="1600">
                          <a:effectLst/>
                          <a:latin typeface="Constantia" panose="02030602050306030303" pitchFamily="18" charset="0"/>
                        </a:rPr>
                        <a:t>— уменьшение требований к нерезидентам</a:t>
                      </a:r>
                    </a:p>
                  </a:txBody>
                  <a:tcPr marL="47400" marR="47400" marT="71100" marB="71100"/>
                </a:tc>
                <a:extLst>
                  <a:ext uri="{0D108BD9-81ED-4DB2-BD59-A6C34878D82A}">
                    <a16:rowId xmlns:a16="http://schemas.microsoft.com/office/drawing/2014/main" xmlns="" val="4216335051"/>
                  </a:ext>
                </a:extLst>
              </a:tr>
              <a:tr h="1073050">
                <a:tc>
                  <a:txBody>
                    <a:bodyPr/>
                    <a:lstStyle/>
                    <a:p>
                      <a:pPr algn="ctr" fontAlgn="t"/>
                      <a:r>
                        <a:rPr lang="ru-RU" sz="1600">
                          <a:effectLst/>
                          <a:latin typeface="Constantia" panose="02030602050306030303" pitchFamily="18" charset="0"/>
                        </a:rPr>
                        <a:t>Чистое принятие обязательств</a:t>
                      </a:r>
                    </a:p>
                  </a:txBody>
                  <a:tcPr marL="142201" marR="47400" marT="71100" marB="71100"/>
                </a:tc>
                <a:tc>
                  <a:txBody>
                    <a:bodyPr/>
                    <a:lstStyle/>
                    <a:p>
                      <a:pPr algn="ctr" fontAlgn="t"/>
                      <a:r>
                        <a:rPr lang="ru-RU" sz="1600">
                          <a:effectLst/>
                          <a:latin typeface="Constantia" panose="02030602050306030303" pitchFamily="18" charset="0"/>
                        </a:rPr>
                        <a:t>+ увеличение обязательств по отношению к нерезидентам</a:t>
                      </a:r>
                      <a:br>
                        <a:rPr lang="ru-RU" sz="1600">
                          <a:effectLst/>
                          <a:latin typeface="Constantia" panose="02030602050306030303" pitchFamily="18" charset="0"/>
                        </a:rPr>
                      </a:br>
                      <a:r>
                        <a:rPr lang="ru-RU" sz="1600">
                          <a:effectLst/>
                          <a:latin typeface="Constantia" panose="02030602050306030303" pitchFamily="18" charset="0"/>
                        </a:rPr>
                        <a:t>— уменьшение обязательств по отношению к нерезидентам</a:t>
                      </a:r>
                    </a:p>
                  </a:txBody>
                  <a:tcPr marL="47400" marR="47400" marT="71100" marB="71100"/>
                </a:tc>
                <a:extLst>
                  <a:ext uri="{0D108BD9-81ED-4DB2-BD59-A6C34878D82A}">
                    <a16:rowId xmlns:a16="http://schemas.microsoft.com/office/drawing/2014/main" xmlns="" val="2190189941"/>
                  </a:ext>
                </a:extLst>
              </a:tr>
              <a:tr h="604793">
                <a:tc>
                  <a:txBody>
                    <a:bodyPr/>
                    <a:lstStyle/>
                    <a:p>
                      <a:pPr algn="ctr" fontAlgn="t"/>
                      <a:r>
                        <a:rPr lang="ru-RU" sz="1600">
                          <a:effectLst/>
                          <a:latin typeface="Constantia" panose="02030602050306030303" pitchFamily="18" charset="0"/>
                        </a:rPr>
                        <a:t>Международные резервы (резервные активы)</a:t>
                      </a:r>
                    </a:p>
                  </a:txBody>
                  <a:tcPr marL="142201" marR="47400" marT="71100" marB="71100"/>
                </a:tc>
                <a:tc>
                  <a:txBody>
                    <a:bodyPr/>
                    <a:lstStyle/>
                    <a:p>
                      <a:pPr algn="ctr" fontAlgn="t"/>
                      <a:r>
                        <a:rPr lang="ru-RU" sz="1600">
                          <a:effectLst/>
                          <a:latin typeface="Constantia" panose="02030602050306030303" pitchFamily="18" charset="0"/>
                        </a:rPr>
                        <a:t>+ увеличение требований к нерезидентам</a:t>
                      </a:r>
                      <a:br>
                        <a:rPr lang="ru-RU" sz="1600">
                          <a:effectLst/>
                          <a:latin typeface="Constantia" panose="02030602050306030303" pitchFamily="18" charset="0"/>
                        </a:rPr>
                      </a:br>
                      <a:r>
                        <a:rPr lang="ru-RU" sz="1600">
                          <a:effectLst/>
                          <a:latin typeface="Constantia" panose="02030602050306030303" pitchFamily="18" charset="0"/>
                        </a:rPr>
                        <a:t>— уменьшение требований к нерезидентам</a:t>
                      </a:r>
                    </a:p>
                  </a:txBody>
                  <a:tcPr marL="47400" marR="47400" marT="71100" marB="71100"/>
                </a:tc>
                <a:extLst>
                  <a:ext uri="{0D108BD9-81ED-4DB2-BD59-A6C34878D82A}">
                    <a16:rowId xmlns:a16="http://schemas.microsoft.com/office/drawing/2014/main" xmlns="" val="1606767664"/>
                  </a:ext>
                </a:extLst>
              </a:tr>
              <a:tr h="810417">
                <a:tc>
                  <a:txBody>
                    <a:bodyPr/>
                    <a:lstStyle/>
                    <a:p>
                      <a:pPr algn="ctr" fontAlgn="t"/>
                      <a:r>
                        <a:rPr lang="ru-RU" sz="1600" dirty="0">
                          <a:effectLst/>
                          <a:latin typeface="Constantia" panose="02030602050306030303" pitchFamily="18" charset="0"/>
                        </a:rPr>
                        <a:t>Чистые ошибки и пропуски</a:t>
                      </a:r>
                    </a:p>
                  </a:txBody>
                  <a:tcPr marL="47400" marR="47400" marT="71100" marB="71100"/>
                </a:tc>
                <a:tc>
                  <a:txBody>
                    <a:bodyPr/>
                    <a:lstStyle/>
                    <a:p>
                      <a:pPr algn="ctr" fontAlgn="t"/>
                      <a:r>
                        <a:rPr lang="ru-RU" sz="1600" dirty="0">
                          <a:effectLst/>
                          <a:latin typeface="Constantia" panose="02030602050306030303" pitchFamily="18" charset="0"/>
                        </a:rPr>
                        <a:t>сальдо финансового счета — сальдо счета текущих операций и счета операций с капиталом</a:t>
                      </a:r>
                    </a:p>
                  </a:txBody>
                  <a:tcPr marL="47400" marR="47400" marT="71100" marB="71100"/>
                </a:tc>
                <a:extLst>
                  <a:ext uri="{0D108BD9-81ED-4DB2-BD59-A6C34878D82A}">
                    <a16:rowId xmlns:a16="http://schemas.microsoft.com/office/drawing/2014/main" xmlns="" val="17493364"/>
                  </a:ext>
                </a:extLst>
              </a:tr>
            </a:tbl>
          </a:graphicData>
        </a:graphic>
      </p:graphicFrame>
      <p:sp>
        <p:nvSpPr>
          <p:cNvPr id="6" name="Прямоугольник 5"/>
          <p:cNvSpPr/>
          <p:nvPr/>
        </p:nvSpPr>
        <p:spPr>
          <a:xfrm>
            <a:off x="8789086" y="332623"/>
            <a:ext cx="3350173" cy="3211659"/>
          </a:xfrm>
          <a:prstGeom prst="rect">
            <a:avLst/>
          </a:prstGeom>
          <a:ln>
            <a:solidFill>
              <a:schemeClr val="tx1"/>
            </a:solidFill>
            <a:prstDash val="lgDash"/>
          </a:ln>
        </p:spPr>
        <p:txBody>
          <a:bodyPr wrap="square">
            <a:spAutoFit/>
          </a:bodyPr>
          <a:lstStyle/>
          <a:p>
            <a:r>
              <a:rPr lang="ru-RU" i="1" dirty="0">
                <a:solidFill>
                  <a:schemeClr val="accent2">
                    <a:lumMod val="75000"/>
                  </a:schemeClr>
                </a:solidFill>
                <a:latin typeface="Constantia" panose="02030602050306030303" pitchFamily="18" charset="0"/>
              </a:rPr>
              <a:t>Величина сальдо счета текущих </a:t>
            </a:r>
            <a:r>
              <a:rPr lang="ru-RU" i="1" dirty="0" smtClean="0">
                <a:solidFill>
                  <a:schemeClr val="accent2">
                    <a:lumMod val="75000"/>
                  </a:schemeClr>
                </a:solidFill>
                <a:latin typeface="Constantia" panose="02030602050306030303" pitchFamily="18" charset="0"/>
              </a:rPr>
              <a:t>операций </a:t>
            </a:r>
            <a:r>
              <a:rPr lang="ru-RU" i="1" dirty="0">
                <a:solidFill>
                  <a:schemeClr val="accent2">
                    <a:lumMod val="75000"/>
                  </a:schemeClr>
                </a:solidFill>
                <a:latin typeface="Constantia" panose="02030602050306030303" pitchFamily="18" charset="0"/>
              </a:rPr>
              <a:t>и счета </a:t>
            </a:r>
            <a:r>
              <a:rPr lang="ru-RU" i="1" dirty="0" smtClean="0">
                <a:solidFill>
                  <a:schemeClr val="accent2">
                    <a:lumMod val="75000"/>
                  </a:schemeClr>
                </a:solidFill>
                <a:latin typeface="Constantia" panose="02030602050306030303" pitchFamily="18" charset="0"/>
              </a:rPr>
              <a:t>операций </a:t>
            </a:r>
            <a:r>
              <a:rPr lang="ru-RU" i="1" dirty="0">
                <a:solidFill>
                  <a:schemeClr val="accent2">
                    <a:lumMod val="75000"/>
                  </a:schemeClr>
                </a:solidFill>
                <a:latin typeface="Constantia" panose="02030602050306030303" pitchFamily="18" charset="0"/>
              </a:rPr>
              <a:t>с капиталом представляет собой чистое кредитование или чистое заимствование экономики страны в отношении остального мира </a:t>
            </a:r>
            <a:r>
              <a:rPr lang="ru-RU" i="1" dirty="0">
                <a:solidFill>
                  <a:srgbClr val="242629"/>
                </a:solidFill>
                <a:latin typeface="Constantia" panose="02030602050306030303" pitchFamily="18" charset="0"/>
              </a:rPr>
              <a:t>и концептуально равна величине сальдо по </a:t>
            </a:r>
            <a:r>
              <a:rPr lang="ru-RU" i="1" dirty="0">
                <a:solidFill>
                  <a:srgbClr val="7030A0"/>
                </a:solidFill>
                <a:latin typeface="Constantia" panose="02030602050306030303" pitchFamily="18" charset="0"/>
              </a:rPr>
              <a:t>финансовому счету.</a:t>
            </a:r>
          </a:p>
        </p:txBody>
      </p:sp>
      <p:sp>
        <p:nvSpPr>
          <p:cNvPr id="7" name="Стрелка влево 6"/>
          <p:cNvSpPr/>
          <p:nvPr/>
        </p:nvSpPr>
        <p:spPr>
          <a:xfrm rot="20664169">
            <a:off x="7968343" y="1698171"/>
            <a:ext cx="503370" cy="408215"/>
          </a:xfrm>
          <a:prstGeom prst="leftArrow">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8" name="Стрелка влево 7"/>
          <p:cNvSpPr/>
          <p:nvPr/>
        </p:nvSpPr>
        <p:spPr>
          <a:xfrm rot="1737154">
            <a:off x="8060579" y="3012619"/>
            <a:ext cx="615418" cy="408215"/>
          </a:xfrm>
          <a:prstGeom prst="leftArrow">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404614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143203" y="-30388"/>
            <a:ext cx="12192000" cy="6858001"/>
          </a:xfrm>
          <a:prstGeom prst="rect">
            <a:avLst/>
          </a:prstGeom>
          <a:ln>
            <a:noFill/>
          </a:ln>
          <a:effectLst>
            <a:outerShdw blurRad="292100" dist="139700" dir="2700000" algn="tl" rotWithShape="0">
              <a:srgbClr val="333333">
                <a:alpha val="65000"/>
              </a:srgbClr>
            </a:outerShdw>
          </a:effectLst>
        </p:spPr>
      </p:pic>
      <p:sp>
        <p:nvSpPr>
          <p:cNvPr id="3" name="Объект 2"/>
          <p:cNvSpPr>
            <a:spLocks noGrp="1"/>
          </p:cNvSpPr>
          <p:nvPr>
            <p:ph idx="1"/>
          </p:nvPr>
        </p:nvSpPr>
        <p:spPr>
          <a:xfrm>
            <a:off x="694997" y="1029212"/>
            <a:ext cx="10515600" cy="4351338"/>
          </a:xfrm>
        </p:spPr>
        <p:txBody>
          <a:bodyPr/>
          <a:lstStyle/>
          <a:p>
            <a:pPr marL="0" indent="0" algn="ctr">
              <a:buNone/>
            </a:pPr>
            <a:r>
              <a:rPr lang="ru-RU" b="1" dirty="0">
                <a:latin typeface="Times New Roman" panose="02020603050405020304" pitchFamily="18" charset="0"/>
                <a:cs typeface="Times New Roman" panose="02020603050405020304" pitchFamily="18" charset="0"/>
              </a:rPr>
              <a:t>в соответствии с методологией 6-го издания Руководства МВФ </a:t>
            </a:r>
            <a:endParaRPr lang="ru-RU" b="1" dirty="0" smtClean="0">
              <a:latin typeface="Times New Roman" panose="02020603050405020304" pitchFamily="18" charset="0"/>
              <a:cs typeface="Times New Roman" panose="02020603050405020304" pitchFamily="18" charset="0"/>
            </a:endParaRPr>
          </a:p>
          <a:p>
            <a:pPr algn="ctr"/>
            <a:endParaRPr lang="ru-RU" b="1" dirty="0">
              <a:latin typeface="Times New Roman" panose="02020603050405020304" pitchFamily="18" charset="0"/>
              <a:cs typeface="Times New Roman" panose="02020603050405020304" pitchFamily="18" charset="0"/>
            </a:endParaRPr>
          </a:p>
          <a:p>
            <a:pPr algn="ctr"/>
            <a:endParaRPr lang="ru-RU" b="1" dirty="0" smtClean="0">
              <a:latin typeface="Times New Roman" panose="02020603050405020304" pitchFamily="18" charset="0"/>
              <a:cs typeface="Times New Roman" panose="02020603050405020304" pitchFamily="18" charset="0"/>
            </a:endParaRPr>
          </a:p>
          <a:p>
            <a:pPr marL="0" indent="0" algn="ctr">
              <a:buNone/>
            </a:pPr>
            <a:r>
              <a:rPr lang="ru-RU" b="1" dirty="0" smtClean="0">
                <a:latin typeface="Times New Roman" panose="02020603050405020304" pitchFamily="18" charset="0"/>
                <a:cs typeface="Times New Roman" panose="02020603050405020304" pitchFamily="18" charset="0"/>
              </a:rPr>
              <a:t>сальдо </a:t>
            </a:r>
            <a:r>
              <a:rPr lang="ru-RU" b="1" dirty="0">
                <a:latin typeface="Times New Roman" panose="02020603050405020304" pitchFamily="18" charset="0"/>
                <a:cs typeface="Times New Roman" panose="02020603050405020304" pitchFamily="18" charset="0"/>
              </a:rPr>
              <a:t>счета текущих операций + сальдо счета операций с капиталом + сальдо чистых ошибок и пропусков = сальдо финансового счета </a:t>
            </a:r>
            <a:endParaRPr lang="ru-RU" b="1" dirty="0" smtClean="0">
              <a:latin typeface="Times New Roman" panose="02020603050405020304" pitchFamily="18" charset="0"/>
              <a:cs typeface="Times New Roman" panose="02020603050405020304" pitchFamily="18" charset="0"/>
            </a:endParaRPr>
          </a:p>
          <a:p>
            <a:pPr marL="0" indent="0" algn="ctr">
              <a:buNone/>
            </a:pPr>
            <a:endParaRPr lang="ru-RU" b="1" dirty="0" smtClean="0">
              <a:latin typeface="Times New Roman" panose="02020603050405020304" pitchFamily="18" charset="0"/>
              <a:cs typeface="Times New Roman" panose="02020603050405020304" pitchFamily="18" charset="0"/>
            </a:endParaRPr>
          </a:p>
          <a:p>
            <a:pPr marL="0" indent="0" algn="ctr">
              <a:buNone/>
            </a:pPr>
            <a:endParaRPr lang="ru-RU" b="1" dirty="0">
              <a:latin typeface="Times New Roman" panose="02020603050405020304" pitchFamily="18" charset="0"/>
              <a:cs typeface="Times New Roman" panose="02020603050405020304" pitchFamily="18" charset="0"/>
            </a:endParaRPr>
          </a:p>
          <a:p>
            <a:pPr marL="0" indent="0" algn="ctr">
              <a:buNone/>
            </a:pPr>
            <a:r>
              <a:rPr lang="ru-RU" b="1" dirty="0" smtClean="0">
                <a:solidFill>
                  <a:srgbClr val="FF0000"/>
                </a:solidFill>
                <a:latin typeface="Times New Roman" panose="02020603050405020304" pitchFamily="18" charset="0"/>
                <a:cs typeface="Times New Roman" panose="02020603050405020304" pitchFamily="18" charset="0"/>
              </a:rPr>
              <a:t>∆</a:t>
            </a:r>
            <a:r>
              <a:rPr lang="ru-RU" b="1" dirty="0">
                <a:solidFill>
                  <a:srgbClr val="FF0000"/>
                </a:solidFill>
                <a:latin typeface="Times New Roman" panose="02020603050405020304" pitchFamily="18" charset="0"/>
                <a:cs typeface="Times New Roman" panose="02020603050405020304" pitchFamily="18" charset="0"/>
              </a:rPr>
              <a:t>СТО +∆СОК + ∆ЧОП = ∆</a:t>
            </a:r>
            <a:r>
              <a:rPr lang="ru-RU" b="1" dirty="0" smtClean="0">
                <a:solidFill>
                  <a:srgbClr val="FF0000"/>
                </a:solidFill>
                <a:latin typeface="Times New Roman" panose="02020603050405020304" pitchFamily="18" charset="0"/>
                <a:cs typeface="Times New Roman" panose="02020603050405020304" pitchFamily="18" charset="0"/>
              </a:rPr>
              <a:t>ФС. </a:t>
            </a:r>
            <a:endParaRPr lang="ru-RU" dirty="0">
              <a:solidFill>
                <a:srgbClr val="FF000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243215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4"/>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143203" y="-30388"/>
            <a:ext cx="12192000" cy="6858001"/>
          </a:xfrm>
          <a:prstGeom prst="rect">
            <a:avLst/>
          </a:prstGeom>
          <a:ln>
            <a:noFill/>
          </a:ln>
          <a:effectLst>
            <a:outerShdw blurRad="292100" dist="139700" dir="2700000" algn="tl" rotWithShape="0">
              <a:srgbClr val="333333">
                <a:alpha val="65000"/>
              </a:srgbClr>
            </a:outerShdw>
          </a:effectLst>
        </p:spPr>
      </p:pic>
      <p:sp>
        <p:nvSpPr>
          <p:cNvPr id="7" name="Скругленный прямоугольник 6"/>
          <p:cNvSpPr/>
          <p:nvPr/>
        </p:nvSpPr>
        <p:spPr>
          <a:xfrm>
            <a:off x="2814484" y="121090"/>
            <a:ext cx="6740013" cy="78865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142567" y="1070557"/>
            <a:ext cx="4857136" cy="14366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2800" dirty="0">
                <a:solidFill>
                  <a:srgbClr val="FF0000"/>
                </a:solidFill>
                <a:latin typeface="Times New Roman" panose="02020603050405020304" pitchFamily="18" charset="0"/>
                <a:ea typeface="Times New Roman" panose="02020603050405020304" pitchFamily="18" charset="0"/>
              </a:rPr>
              <a:t>суммарные чистые поступления </a:t>
            </a:r>
            <a:r>
              <a:rPr lang="ru-RU" sz="2800" dirty="0" smtClean="0">
                <a:solidFill>
                  <a:srgbClr val="FF0000"/>
                </a:solidFill>
                <a:latin typeface="Times New Roman" panose="02020603050405020304" pitchFamily="18" charset="0"/>
                <a:ea typeface="Times New Roman" panose="02020603050405020304" pitchFamily="18" charset="0"/>
              </a:rPr>
              <a:t>(+)</a:t>
            </a:r>
          </a:p>
          <a:p>
            <a:pPr algn="ctr"/>
            <a:r>
              <a:rPr lang="ru-RU" sz="2800" dirty="0" smtClean="0">
                <a:solidFill>
                  <a:srgbClr val="FF0000"/>
                </a:solidFill>
                <a:latin typeface="Times New Roman" panose="02020603050405020304" pitchFamily="18" charset="0"/>
                <a:ea typeface="Times New Roman" panose="02020603050405020304" pitchFamily="18" charset="0"/>
              </a:rPr>
              <a:t>в страну</a:t>
            </a:r>
            <a:endParaRPr lang="ru-RU" sz="2800" dirty="0">
              <a:solidFill>
                <a:srgbClr val="FF0000"/>
              </a:solidFill>
            </a:endParaRPr>
          </a:p>
        </p:txBody>
      </p:sp>
      <p:sp>
        <p:nvSpPr>
          <p:cNvPr id="4" name="Прямоугольник 3"/>
          <p:cNvSpPr/>
          <p:nvPr/>
        </p:nvSpPr>
        <p:spPr>
          <a:xfrm>
            <a:off x="7083441" y="1189967"/>
            <a:ext cx="3552477"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sz="2800" dirty="0" smtClean="0">
                <a:solidFill>
                  <a:srgbClr val="FF0000"/>
                </a:solidFill>
                <a:latin typeface="Times New Roman" panose="02020603050405020304" pitchFamily="18" charset="0"/>
                <a:ea typeface="Times New Roman" panose="02020603050405020304" pitchFamily="18" charset="0"/>
              </a:rPr>
              <a:t>аналогичных выплат </a:t>
            </a:r>
          </a:p>
          <a:p>
            <a:pPr algn="ctr"/>
            <a:r>
              <a:rPr lang="ru-RU" sz="2800" dirty="0" smtClean="0">
                <a:solidFill>
                  <a:srgbClr val="FF0000"/>
                </a:solidFill>
                <a:latin typeface="Times New Roman" panose="02020603050405020304" pitchFamily="18" charset="0"/>
                <a:ea typeface="Times New Roman" panose="02020603050405020304" pitchFamily="18" charset="0"/>
              </a:rPr>
              <a:t>нерезидентам. (-)</a:t>
            </a:r>
            <a:endParaRPr lang="ru-RU" sz="2800" dirty="0">
              <a:solidFill>
                <a:srgbClr val="FF0000"/>
              </a:solidFill>
            </a:endParaRPr>
          </a:p>
        </p:txBody>
      </p:sp>
      <p:sp>
        <p:nvSpPr>
          <p:cNvPr id="5" name="Шеврон 4"/>
          <p:cNvSpPr/>
          <p:nvPr/>
        </p:nvSpPr>
        <p:spPr>
          <a:xfrm rot="10800000">
            <a:off x="5801667" y="1173739"/>
            <a:ext cx="707923" cy="954107"/>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6" name="Прямоугольник 5"/>
          <p:cNvSpPr/>
          <p:nvPr/>
        </p:nvSpPr>
        <p:spPr>
          <a:xfrm>
            <a:off x="3045909" y="284179"/>
            <a:ext cx="5813771" cy="584775"/>
          </a:xfrm>
          <a:prstGeom prst="rect">
            <a:avLst/>
          </a:prstGeom>
        </p:spPr>
        <p:txBody>
          <a:bodyPr wrap="none">
            <a:spAutoFit/>
          </a:bodyPr>
          <a:lstStyle/>
          <a:p>
            <a:r>
              <a:rPr lang="ru-RU" sz="3200" b="1" dirty="0">
                <a:solidFill>
                  <a:srgbClr val="000000"/>
                </a:solidFill>
                <a:latin typeface="Times New Roman" panose="02020603050405020304" pitchFamily="18" charset="0"/>
                <a:ea typeface="Times New Roman" panose="02020603050405020304" pitchFamily="18" charset="0"/>
              </a:rPr>
              <a:t>Дефицит платежного баланса</a:t>
            </a:r>
            <a:r>
              <a:rPr lang="ru-RU" sz="3200" dirty="0">
                <a:solidFill>
                  <a:srgbClr val="000000"/>
                </a:solidFill>
                <a:latin typeface="Times New Roman" panose="02020603050405020304" pitchFamily="18" charset="0"/>
                <a:ea typeface="Times New Roman" panose="02020603050405020304" pitchFamily="18" charset="0"/>
              </a:rPr>
              <a:t> </a:t>
            </a:r>
            <a:endParaRPr lang="ru-RU" sz="3200" dirty="0"/>
          </a:p>
        </p:txBody>
      </p:sp>
      <p:sp>
        <p:nvSpPr>
          <p:cNvPr id="8" name="Скругленный прямоугольник 7"/>
          <p:cNvSpPr/>
          <p:nvPr/>
        </p:nvSpPr>
        <p:spPr>
          <a:xfrm>
            <a:off x="943897" y="2787445"/>
            <a:ext cx="9794750" cy="38935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ru-RU" sz="2400" u="sng" dirty="0" smtClean="0">
                <a:latin typeface="Bookman Old Style" panose="02050604050505020204" pitchFamily="18" charset="0"/>
              </a:rPr>
              <a:t>   Найдите неверное суждение в отношении дефицита платежного баланса страны:</a:t>
            </a:r>
          </a:p>
          <a:p>
            <a:pPr marL="457200" indent="-457200">
              <a:buFont typeface="Wingdings" panose="05000000000000000000" pitchFamily="2" charset="2"/>
              <a:buChar char="q"/>
            </a:pPr>
            <a:r>
              <a:rPr lang="ru-RU" sz="2400" dirty="0">
                <a:latin typeface="Bookman Old Style" panose="02050604050505020204" pitchFamily="18" charset="0"/>
              </a:rPr>
              <a:t>п</a:t>
            </a:r>
            <a:r>
              <a:rPr lang="ru-RU" sz="2400" dirty="0" smtClean="0">
                <a:latin typeface="Bookman Old Style" panose="02050604050505020204" pitchFamily="18" charset="0"/>
              </a:rPr>
              <a:t>ри </a:t>
            </a:r>
            <a:r>
              <a:rPr lang="ru-RU" sz="2400" dirty="0">
                <a:latin typeface="Bookman Old Style" panose="02050604050505020204" pitchFamily="18" charset="0"/>
              </a:rPr>
              <a:t>дефиците сальдо платежного баланса отрицательное;</a:t>
            </a:r>
          </a:p>
          <a:p>
            <a:pPr marL="457200" indent="-457200">
              <a:buFont typeface="Wingdings" panose="05000000000000000000" pitchFamily="2" charset="2"/>
              <a:buChar char="q"/>
            </a:pPr>
            <a:r>
              <a:rPr lang="ru-RU" sz="2400" dirty="0">
                <a:latin typeface="Bookman Old Style" panose="02050604050505020204" pitchFamily="18" charset="0"/>
              </a:rPr>
              <a:t>п</a:t>
            </a:r>
            <a:r>
              <a:rPr lang="ru-RU" sz="2400" dirty="0" smtClean="0">
                <a:latin typeface="Bookman Old Style" panose="02050604050505020204" pitchFamily="18" charset="0"/>
              </a:rPr>
              <a:t>ри дефиците ПБ отток валюты из страны больше поступлений;</a:t>
            </a:r>
          </a:p>
          <a:p>
            <a:pPr marL="285750" indent="-285750">
              <a:buFont typeface="Wingdings" panose="05000000000000000000" pitchFamily="2" charset="2"/>
              <a:buChar char="q"/>
            </a:pPr>
            <a:r>
              <a:rPr lang="ru-RU" sz="2400" dirty="0" smtClean="0">
                <a:latin typeface="Bookman Old Style" panose="02050604050505020204" pitchFamily="18" charset="0"/>
              </a:rPr>
              <a:t> дефицит ПБ может возникнуть из-за превышения объема экспорта над импортом;</a:t>
            </a:r>
          </a:p>
          <a:p>
            <a:pPr marL="285750" indent="-285750">
              <a:buFont typeface="Wingdings" panose="05000000000000000000" pitchFamily="2" charset="2"/>
              <a:buChar char="q"/>
            </a:pPr>
            <a:r>
              <a:rPr lang="ru-RU" sz="2400" dirty="0">
                <a:latin typeface="Bookman Old Style" panose="02050604050505020204" pitchFamily="18" charset="0"/>
              </a:rPr>
              <a:t> дефицит ПБ может возникнуть </a:t>
            </a:r>
            <a:r>
              <a:rPr lang="ru-RU" sz="2400" dirty="0" smtClean="0">
                <a:latin typeface="Bookman Old Style" panose="02050604050505020204" pitchFamily="18" charset="0"/>
              </a:rPr>
              <a:t>из-за снижения курса национальной валюты.</a:t>
            </a:r>
          </a:p>
        </p:txBody>
      </p:sp>
    </p:spTree>
    <p:extLst>
      <p:ext uri="{BB962C8B-B14F-4D97-AF65-F5344CB8AC3E}">
        <p14:creationId xmlns:p14="http://schemas.microsoft.com/office/powerpoint/2010/main" val="800860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4"/>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143203" y="-30388"/>
            <a:ext cx="12192000" cy="6858001"/>
          </a:xfrm>
          <a:prstGeom prst="rect">
            <a:avLst/>
          </a:prstGeom>
          <a:ln>
            <a:noFill/>
          </a:ln>
          <a:effectLst>
            <a:outerShdw blurRad="292100" dist="139700" dir="2700000" algn="tl" rotWithShape="0">
              <a:srgbClr val="333333">
                <a:alpha val="65000"/>
              </a:srgbClr>
            </a:outerShdw>
          </a:effectLst>
        </p:spPr>
      </p:pic>
      <p:sp>
        <p:nvSpPr>
          <p:cNvPr id="7" name="Скругленный прямоугольник 6"/>
          <p:cNvSpPr/>
          <p:nvPr/>
        </p:nvSpPr>
        <p:spPr>
          <a:xfrm>
            <a:off x="2814484" y="121090"/>
            <a:ext cx="6740013" cy="78865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142567" y="1070557"/>
            <a:ext cx="5373330"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2800" dirty="0">
                <a:solidFill>
                  <a:srgbClr val="FF0000"/>
                </a:solidFill>
                <a:latin typeface="Times New Roman" panose="02020603050405020304" pitchFamily="18" charset="0"/>
                <a:ea typeface="Times New Roman" panose="02020603050405020304" pitchFamily="18" charset="0"/>
              </a:rPr>
              <a:t>суммарные чистые поступления </a:t>
            </a:r>
            <a:endParaRPr lang="ru-RU" sz="2800" dirty="0" smtClean="0">
              <a:solidFill>
                <a:srgbClr val="FF0000"/>
              </a:solidFill>
              <a:latin typeface="Times New Roman" panose="02020603050405020304" pitchFamily="18" charset="0"/>
              <a:ea typeface="Times New Roman" panose="02020603050405020304" pitchFamily="18" charset="0"/>
            </a:endParaRPr>
          </a:p>
          <a:p>
            <a:pPr algn="ctr"/>
            <a:r>
              <a:rPr lang="ru-RU" sz="2800" dirty="0" smtClean="0">
                <a:solidFill>
                  <a:srgbClr val="FF0000"/>
                </a:solidFill>
                <a:latin typeface="Times New Roman" panose="02020603050405020304" pitchFamily="18" charset="0"/>
                <a:ea typeface="Times New Roman" panose="02020603050405020304" pitchFamily="18" charset="0"/>
              </a:rPr>
              <a:t>в </a:t>
            </a:r>
            <a:r>
              <a:rPr lang="ru-RU" sz="2800" dirty="0">
                <a:solidFill>
                  <a:srgbClr val="FF0000"/>
                </a:solidFill>
                <a:latin typeface="Times New Roman" panose="02020603050405020304" pitchFamily="18" charset="0"/>
                <a:ea typeface="Times New Roman" panose="02020603050405020304" pitchFamily="18" charset="0"/>
              </a:rPr>
              <a:t>страну иностранной валюты</a:t>
            </a:r>
            <a:endParaRPr lang="ru-RU" sz="2800" dirty="0">
              <a:solidFill>
                <a:srgbClr val="FF0000"/>
              </a:solidFill>
            </a:endParaRPr>
          </a:p>
        </p:txBody>
      </p:sp>
      <p:sp>
        <p:nvSpPr>
          <p:cNvPr id="4" name="Прямоугольник 3"/>
          <p:cNvSpPr/>
          <p:nvPr/>
        </p:nvSpPr>
        <p:spPr>
          <a:xfrm>
            <a:off x="6611302" y="1154681"/>
            <a:ext cx="3551229" cy="95410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ru-RU" sz="2800" dirty="0" smtClean="0">
                <a:solidFill>
                  <a:srgbClr val="FF0000"/>
                </a:solidFill>
                <a:latin typeface="Times New Roman" panose="02020603050405020304" pitchFamily="18" charset="0"/>
                <a:ea typeface="Times New Roman" panose="02020603050405020304" pitchFamily="18" charset="0"/>
              </a:rPr>
              <a:t>аналогичных выплат </a:t>
            </a:r>
          </a:p>
          <a:p>
            <a:pPr algn="ctr"/>
            <a:r>
              <a:rPr lang="ru-RU" sz="2800" dirty="0" smtClean="0">
                <a:solidFill>
                  <a:srgbClr val="FF0000"/>
                </a:solidFill>
                <a:latin typeface="Times New Roman" panose="02020603050405020304" pitchFamily="18" charset="0"/>
                <a:ea typeface="Times New Roman" panose="02020603050405020304" pitchFamily="18" charset="0"/>
              </a:rPr>
              <a:t>нерезидентам</a:t>
            </a:r>
            <a:r>
              <a:rPr lang="ru-RU" sz="2800" dirty="0">
                <a:solidFill>
                  <a:srgbClr val="FF0000"/>
                </a:solidFill>
                <a:latin typeface="Times New Roman" panose="02020603050405020304" pitchFamily="18" charset="0"/>
                <a:ea typeface="Times New Roman" panose="02020603050405020304" pitchFamily="18" charset="0"/>
              </a:rPr>
              <a:t>.</a:t>
            </a:r>
            <a:endParaRPr lang="ru-RU" sz="2800" dirty="0">
              <a:solidFill>
                <a:srgbClr val="FF0000"/>
              </a:solidFill>
            </a:endParaRPr>
          </a:p>
        </p:txBody>
      </p:sp>
      <p:sp>
        <p:nvSpPr>
          <p:cNvPr id="5" name="Шеврон 4"/>
          <p:cNvSpPr/>
          <p:nvPr/>
        </p:nvSpPr>
        <p:spPr>
          <a:xfrm rot="10800000">
            <a:off x="5598834" y="1157661"/>
            <a:ext cx="707923" cy="954107"/>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6" name="Прямоугольник 5"/>
          <p:cNvSpPr/>
          <p:nvPr/>
        </p:nvSpPr>
        <p:spPr>
          <a:xfrm>
            <a:off x="3045909" y="284179"/>
            <a:ext cx="5813771" cy="584775"/>
          </a:xfrm>
          <a:prstGeom prst="rect">
            <a:avLst/>
          </a:prstGeom>
        </p:spPr>
        <p:txBody>
          <a:bodyPr wrap="none">
            <a:spAutoFit/>
          </a:bodyPr>
          <a:lstStyle/>
          <a:p>
            <a:r>
              <a:rPr lang="ru-RU" sz="3200" b="1" dirty="0">
                <a:solidFill>
                  <a:srgbClr val="000000"/>
                </a:solidFill>
                <a:latin typeface="Times New Roman" panose="02020603050405020304" pitchFamily="18" charset="0"/>
                <a:ea typeface="Times New Roman" panose="02020603050405020304" pitchFamily="18" charset="0"/>
              </a:rPr>
              <a:t>Дефицит платежного баланса</a:t>
            </a:r>
            <a:r>
              <a:rPr lang="ru-RU" sz="3200" dirty="0">
                <a:solidFill>
                  <a:srgbClr val="000000"/>
                </a:solidFill>
                <a:latin typeface="Times New Roman" panose="02020603050405020304" pitchFamily="18" charset="0"/>
                <a:ea typeface="Times New Roman" panose="02020603050405020304" pitchFamily="18" charset="0"/>
              </a:rPr>
              <a:t> </a:t>
            </a:r>
            <a:endParaRPr lang="ru-RU" sz="3200" dirty="0"/>
          </a:p>
        </p:txBody>
      </p:sp>
      <p:sp>
        <p:nvSpPr>
          <p:cNvPr id="8" name="Скругленный прямоугольник 7"/>
          <p:cNvSpPr/>
          <p:nvPr/>
        </p:nvSpPr>
        <p:spPr>
          <a:xfrm>
            <a:off x="930970" y="2787445"/>
            <a:ext cx="9807677" cy="38935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ru-RU" sz="2400" u="sng" dirty="0" smtClean="0">
                <a:latin typeface="Bookman Old Style" panose="02050604050505020204" pitchFamily="18" charset="0"/>
              </a:rPr>
              <a:t>Найдите неверное суждение в отношении дефицита платежного баланса страны:</a:t>
            </a:r>
          </a:p>
          <a:p>
            <a:pPr marL="457200" indent="-457200">
              <a:buFont typeface="Wingdings" panose="05000000000000000000" pitchFamily="2" charset="2"/>
              <a:buChar char="q"/>
            </a:pPr>
            <a:r>
              <a:rPr lang="ru-RU" sz="2400" dirty="0">
                <a:latin typeface="Bookman Old Style" panose="02050604050505020204" pitchFamily="18" charset="0"/>
              </a:rPr>
              <a:t>п</a:t>
            </a:r>
            <a:r>
              <a:rPr lang="ru-RU" sz="2400" dirty="0" smtClean="0">
                <a:latin typeface="Bookman Old Style" panose="02050604050505020204" pitchFamily="18" charset="0"/>
              </a:rPr>
              <a:t>ри </a:t>
            </a:r>
            <a:r>
              <a:rPr lang="ru-RU" sz="2400" dirty="0">
                <a:latin typeface="Bookman Old Style" panose="02050604050505020204" pitchFamily="18" charset="0"/>
              </a:rPr>
              <a:t>дефиците сальдо платежного баланса отрицательное;</a:t>
            </a:r>
          </a:p>
          <a:p>
            <a:pPr marL="457200" indent="-457200">
              <a:buFont typeface="Wingdings" panose="05000000000000000000" pitchFamily="2" charset="2"/>
              <a:buChar char="q"/>
            </a:pPr>
            <a:r>
              <a:rPr lang="ru-RU" sz="2400" dirty="0">
                <a:latin typeface="Bookman Old Style" panose="02050604050505020204" pitchFamily="18" charset="0"/>
              </a:rPr>
              <a:t>п</a:t>
            </a:r>
            <a:r>
              <a:rPr lang="ru-RU" sz="2400" dirty="0" smtClean="0">
                <a:latin typeface="Bookman Old Style" panose="02050604050505020204" pitchFamily="18" charset="0"/>
              </a:rPr>
              <a:t>ри дефиците ПБ отток валюты из страны больше поступлений;</a:t>
            </a:r>
          </a:p>
          <a:p>
            <a:pPr marL="285750" indent="-285750">
              <a:buFont typeface="Wingdings" panose="05000000000000000000" pitchFamily="2" charset="2"/>
              <a:buChar char="q"/>
            </a:pPr>
            <a:r>
              <a:rPr lang="ru-RU" sz="2400" dirty="0" smtClean="0">
                <a:latin typeface="Bookman Old Style" panose="02050604050505020204" pitchFamily="18" charset="0"/>
              </a:rPr>
              <a:t> </a:t>
            </a:r>
            <a:r>
              <a:rPr lang="ru-RU" sz="2400" dirty="0" smtClean="0">
                <a:solidFill>
                  <a:srgbClr val="FF0000"/>
                </a:solidFill>
                <a:latin typeface="Bookman Old Style" panose="02050604050505020204" pitchFamily="18" charset="0"/>
              </a:rPr>
              <a:t>дефицит ПБ может возникнуть из-за превышения объема экспорта над импортом;</a:t>
            </a:r>
          </a:p>
          <a:p>
            <a:pPr marL="285750" indent="-285750">
              <a:buFont typeface="Wingdings" panose="05000000000000000000" pitchFamily="2" charset="2"/>
              <a:buChar char="q"/>
            </a:pPr>
            <a:r>
              <a:rPr lang="ru-RU" sz="2400" dirty="0">
                <a:latin typeface="Bookman Old Style" panose="02050604050505020204" pitchFamily="18" charset="0"/>
              </a:rPr>
              <a:t> дефицит ПБ может возникнуть </a:t>
            </a:r>
            <a:r>
              <a:rPr lang="ru-RU" sz="2400" dirty="0" smtClean="0">
                <a:latin typeface="Bookman Old Style" panose="02050604050505020204" pitchFamily="18" charset="0"/>
              </a:rPr>
              <a:t>из-за снижения курса национальной валюты.</a:t>
            </a:r>
          </a:p>
          <a:p>
            <a:pPr marL="285750" indent="-285750">
              <a:buFont typeface="Wingdings" panose="05000000000000000000" pitchFamily="2" charset="2"/>
              <a:buChar char="q"/>
            </a:pPr>
            <a:endParaRPr lang="ru-RU" sz="2400" dirty="0">
              <a:latin typeface="Bookman Old Style" panose="02050604050505020204" pitchFamily="18" charset="0"/>
            </a:endParaRPr>
          </a:p>
        </p:txBody>
      </p:sp>
    </p:spTree>
    <p:extLst>
      <p:ext uri="{BB962C8B-B14F-4D97-AF65-F5344CB8AC3E}">
        <p14:creationId xmlns:p14="http://schemas.microsoft.com/office/powerpoint/2010/main" val="87361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0" y="28408"/>
            <a:ext cx="12192000" cy="6858001"/>
          </a:xfrm>
        </p:spPr>
      </p:pic>
      <p:sp>
        <p:nvSpPr>
          <p:cNvPr id="2" name="Заголовок 1"/>
          <p:cNvSpPr>
            <a:spLocks noGrp="1"/>
          </p:cNvSpPr>
          <p:nvPr>
            <p:ph type="title"/>
          </p:nvPr>
        </p:nvSpPr>
        <p:spPr>
          <a:xfrm>
            <a:off x="3508946" y="340564"/>
            <a:ext cx="6384562" cy="917499"/>
          </a:xfrm>
        </p:spPr>
        <p:txBody>
          <a:bodyPr>
            <a:noAutofit/>
          </a:bodyPr>
          <a:lstStyle/>
          <a:p>
            <a:r>
              <a:rPr lang="ru-RU" sz="5400" b="1" u="sng" dirty="0">
                <a:latin typeface="Garamond" panose="02020404030301010803" pitchFamily="18" charset="0"/>
              </a:rPr>
              <a:t>Платежный </a:t>
            </a:r>
            <a:r>
              <a:rPr lang="ru-RU" sz="5400" b="1" u="sng" dirty="0" smtClean="0">
                <a:latin typeface="Garamond" panose="02020404030301010803" pitchFamily="18" charset="0"/>
              </a:rPr>
              <a:t>баланс</a:t>
            </a:r>
            <a:endParaRPr lang="ru-RU" sz="5400" u="sng" dirty="0">
              <a:latin typeface="Garamond" panose="02020404030301010803" pitchFamily="18" charset="0"/>
            </a:endParaRPr>
          </a:p>
        </p:txBody>
      </p:sp>
      <p:grpSp>
        <p:nvGrpSpPr>
          <p:cNvPr id="8" name="Группа 7"/>
          <p:cNvGrpSpPr/>
          <p:nvPr/>
        </p:nvGrpSpPr>
        <p:grpSpPr>
          <a:xfrm>
            <a:off x="4228474" y="1570218"/>
            <a:ext cx="4345900" cy="779488"/>
            <a:chOff x="4273444" y="2866309"/>
            <a:chExt cx="4047345" cy="779488"/>
          </a:xfrm>
        </p:grpSpPr>
        <p:sp>
          <p:nvSpPr>
            <p:cNvPr id="6" name="Скругленный прямоугольник 5"/>
            <p:cNvSpPr/>
            <p:nvPr/>
          </p:nvSpPr>
          <p:spPr>
            <a:xfrm>
              <a:off x="4273444" y="2866309"/>
              <a:ext cx="4047345" cy="779488"/>
            </a:xfrm>
            <a:prstGeom prst="roundRect">
              <a:avLst/>
            </a:prstGeom>
            <a:solidFill>
              <a:srgbClr val="F5AB79"/>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p>
          </p:txBody>
        </p:sp>
        <p:sp>
          <p:nvSpPr>
            <p:cNvPr id="7" name="Прямоугольник 6"/>
            <p:cNvSpPr/>
            <p:nvPr/>
          </p:nvSpPr>
          <p:spPr>
            <a:xfrm>
              <a:off x="4574497" y="3013023"/>
              <a:ext cx="3445241" cy="461665"/>
            </a:xfrm>
            <a:prstGeom prst="rect">
              <a:avLst/>
            </a:prstGeom>
          </p:spPr>
          <p:txBody>
            <a:bodyPr wrap="square">
              <a:spAutoFit/>
            </a:bodyPr>
            <a:lstStyle/>
            <a:p>
              <a:pPr algn="ctr"/>
              <a:r>
                <a:rPr lang="ru-RU" sz="2400" b="1" dirty="0">
                  <a:latin typeface="Garamond" panose="02020404030301010803" pitchFamily="18" charset="0"/>
                </a:rPr>
                <a:t>это статистический </a:t>
              </a:r>
              <a:r>
                <a:rPr lang="ru-RU" sz="2400" b="1" dirty="0" smtClean="0">
                  <a:latin typeface="Garamond" panose="02020404030301010803" pitchFamily="18" charset="0"/>
                </a:rPr>
                <a:t>отчет</a:t>
              </a:r>
              <a:endParaRPr lang="ru-RU" sz="2400" b="1" dirty="0"/>
            </a:p>
          </p:txBody>
        </p:sp>
      </p:grpSp>
      <p:sp>
        <p:nvSpPr>
          <p:cNvPr id="11" name="Скругленный прямоугольник 10"/>
          <p:cNvSpPr/>
          <p:nvPr/>
        </p:nvSpPr>
        <p:spPr>
          <a:xfrm>
            <a:off x="4773114" y="2868326"/>
            <a:ext cx="4925521" cy="1391931"/>
          </a:xfrm>
          <a:prstGeom prst="roundRect">
            <a:avLst/>
          </a:prstGeom>
          <a:solidFill>
            <a:srgbClr val="F5AB79"/>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2400" b="1" dirty="0" smtClean="0">
                <a:latin typeface="Garamond" panose="02020404030301010803" pitchFamily="18" charset="0"/>
              </a:rPr>
              <a:t>отражающий </a:t>
            </a:r>
            <a:r>
              <a:rPr lang="ru-RU" sz="2400" b="1" dirty="0">
                <a:latin typeface="Garamond" panose="02020404030301010803" pitchFamily="18" charset="0"/>
              </a:rPr>
              <a:t>все экономические операции между резидентами и нерезидентами</a:t>
            </a:r>
            <a:endParaRPr lang="ru-RU" sz="2400" b="1" dirty="0"/>
          </a:p>
        </p:txBody>
      </p:sp>
      <p:sp>
        <p:nvSpPr>
          <p:cNvPr id="13" name="Скругленный прямоугольник 12"/>
          <p:cNvSpPr/>
          <p:nvPr/>
        </p:nvSpPr>
        <p:spPr>
          <a:xfrm>
            <a:off x="5984196" y="4778877"/>
            <a:ext cx="4583245" cy="1082278"/>
          </a:xfrm>
          <a:prstGeom prst="roundRect">
            <a:avLst/>
          </a:prstGeom>
          <a:solidFill>
            <a:srgbClr val="F5AB79"/>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2400" b="1" dirty="0">
                <a:latin typeface="Garamond" panose="02020404030301010803" pitchFamily="18" charset="0"/>
              </a:rPr>
              <a:t>в</a:t>
            </a:r>
            <a:r>
              <a:rPr lang="ru-RU" sz="2400" b="1" dirty="0" smtClean="0">
                <a:latin typeface="Garamond" panose="02020404030301010803" pitchFamily="18" charset="0"/>
              </a:rPr>
              <a:t> течение отчетного периода</a:t>
            </a:r>
            <a:endParaRPr lang="ru-RU" sz="2400" b="1" dirty="0"/>
          </a:p>
        </p:txBody>
      </p:sp>
    </p:spTree>
    <p:extLst>
      <p:ext uri="{BB962C8B-B14F-4D97-AF65-F5344CB8AC3E}">
        <p14:creationId xmlns:p14="http://schemas.microsoft.com/office/powerpoint/2010/main" val="182426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4"/>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0" y="0"/>
            <a:ext cx="12192000" cy="685800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746090" y="1201097"/>
            <a:ext cx="8164351" cy="1015663"/>
          </a:xfrm>
          <a:prstGeom prst="rect">
            <a:avLst/>
          </a:prstGeom>
          <a:noFill/>
        </p:spPr>
        <p:txBody>
          <a:bodyPr wrap="none" rtlCol="0">
            <a:spAutoFit/>
          </a:bodyPr>
          <a:lstStyle/>
          <a:p>
            <a:r>
              <a:rPr lang="ru-RU" sz="2000" b="1" dirty="0" smtClean="0">
                <a:latin typeface="Constantia" panose="02030602050306030303" pitchFamily="18" charset="0"/>
              </a:rPr>
              <a:t>ЕСЛИ САЛЬДО ПЛАТЕЖНОГО БАЛАНСА ПОЛОЖИТЕЛЬНОЕ,</a:t>
            </a:r>
          </a:p>
          <a:p>
            <a:endParaRPr lang="ru-RU" sz="2000" b="1" dirty="0">
              <a:latin typeface="Constantia" panose="02030602050306030303" pitchFamily="18" charset="0"/>
            </a:endParaRPr>
          </a:p>
          <a:p>
            <a:r>
              <a:rPr lang="ru-RU" sz="2000" b="1" dirty="0" smtClean="0">
                <a:latin typeface="Constantia" panose="02030602050306030303" pitchFamily="18" charset="0"/>
              </a:rPr>
              <a:t> ТО САЛЬДО  </a:t>
            </a:r>
            <a:endParaRPr lang="ru-RU" sz="2000" b="1" dirty="0">
              <a:latin typeface="Constantia" panose="02030602050306030303" pitchFamily="18" charset="0"/>
            </a:endParaRPr>
          </a:p>
        </p:txBody>
      </p:sp>
      <p:sp>
        <p:nvSpPr>
          <p:cNvPr id="4" name="TextBox 3"/>
          <p:cNvSpPr txBox="1"/>
          <p:nvPr/>
        </p:nvSpPr>
        <p:spPr>
          <a:xfrm>
            <a:off x="4984955" y="2772697"/>
            <a:ext cx="2395336" cy="523220"/>
          </a:xfrm>
          <a:prstGeom prst="rect">
            <a:avLst/>
          </a:prstGeom>
          <a:noFill/>
        </p:spPr>
        <p:txBody>
          <a:bodyPr wrap="none" rtlCol="0">
            <a:spAutoFit/>
          </a:bodyPr>
          <a:lstStyle/>
          <a:p>
            <a:r>
              <a:rPr lang="ru-RU" sz="2800" dirty="0" smtClean="0">
                <a:latin typeface="Constantia" panose="02030602050306030303" pitchFamily="18" charset="0"/>
                <a:sym typeface="Wingdings" panose="05000000000000000000" pitchFamily="2" charset="2"/>
              </a:rPr>
              <a:t></a:t>
            </a:r>
            <a:r>
              <a:rPr lang="ru-RU" sz="2800" dirty="0" smtClean="0">
                <a:latin typeface="Constantia" panose="02030602050306030303" pitchFamily="18" charset="0"/>
              </a:rPr>
              <a:t>Кредитовое</a:t>
            </a:r>
            <a:endParaRPr lang="ru-RU" sz="2800" dirty="0">
              <a:latin typeface="Constantia" panose="02030602050306030303" pitchFamily="18" charset="0"/>
            </a:endParaRPr>
          </a:p>
        </p:txBody>
      </p:sp>
      <p:sp>
        <p:nvSpPr>
          <p:cNvPr id="5" name="TextBox 4"/>
          <p:cNvSpPr txBox="1"/>
          <p:nvPr/>
        </p:nvSpPr>
        <p:spPr>
          <a:xfrm>
            <a:off x="4984955" y="3392129"/>
            <a:ext cx="2268698" cy="523220"/>
          </a:xfrm>
          <a:prstGeom prst="rect">
            <a:avLst/>
          </a:prstGeom>
          <a:noFill/>
        </p:spPr>
        <p:txBody>
          <a:bodyPr wrap="none" rtlCol="0">
            <a:spAutoFit/>
          </a:bodyPr>
          <a:lstStyle/>
          <a:p>
            <a:r>
              <a:rPr lang="ru-RU" sz="2800" dirty="0" smtClean="0">
                <a:latin typeface="Constantia" panose="02030602050306030303" pitchFamily="18" charset="0"/>
                <a:sym typeface="Wingdings" panose="05000000000000000000" pitchFamily="2" charset="2"/>
              </a:rPr>
              <a:t></a:t>
            </a:r>
            <a:r>
              <a:rPr lang="ru-RU" dirty="0" smtClean="0">
                <a:latin typeface="Constantia" panose="02030602050306030303" pitchFamily="18" charset="0"/>
                <a:sym typeface="Wingdings" panose="05000000000000000000" pitchFamily="2" charset="2"/>
              </a:rPr>
              <a:t> </a:t>
            </a:r>
            <a:r>
              <a:rPr lang="ru-RU" sz="2800" dirty="0" err="1" smtClean="0">
                <a:latin typeface="Constantia" panose="02030602050306030303" pitchFamily="18" charset="0"/>
              </a:rPr>
              <a:t>Дебитовое</a:t>
            </a:r>
            <a:endParaRPr lang="ru-RU" sz="2800" dirty="0">
              <a:latin typeface="Constantia" panose="02030602050306030303" pitchFamily="18" charset="0"/>
            </a:endParaRPr>
          </a:p>
        </p:txBody>
      </p:sp>
      <p:sp>
        <p:nvSpPr>
          <p:cNvPr id="6" name="Скругленный прямоугольник 5"/>
          <p:cNvSpPr/>
          <p:nvPr/>
        </p:nvSpPr>
        <p:spPr>
          <a:xfrm>
            <a:off x="2359742" y="4671727"/>
            <a:ext cx="7993626" cy="14895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400" dirty="0" smtClean="0">
                <a:latin typeface="Constantia" panose="02030602050306030303" pitchFamily="18" charset="0"/>
              </a:rPr>
              <a:t>Кредитовые операции это +, </a:t>
            </a:r>
            <a:r>
              <a:rPr lang="ru-RU" sz="2400" dirty="0" err="1" smtClean="0">
                <a:latin typeface="Constantia" panose="02030602050306030303" pitchFamily="18" charset="0"/>
              </a:rPr>
              <a:t>дебитовые</a:t>
            </a:r>
            <a:r>
              <a:rPr lang="ru-RU" sz="2400" dirty="0" smtClean="0">
                <a:latin typeface="Constantia" panose="02030602050306030303" pitchFamily="18" charset="0"/>
              </a:rPr>
              <a:t> это -. </a:t>
            </a:r>
          </a:p>
          <a:p>
            <a:pPr algn="ctr"/>
            <a:r>
              <a:rPr lang="ru-RU" sz="2400" dirty="0" smtClean="0">
                <a:latin typeface="Constantia" panose="02030602050306030303" pitchFamily="18" charset="0"/>
              </a:rPr>
              <a:t>Если сальдо ПБ положительное, то оно кредитовое, а если отрицательное – </a:t>
            </a:r>
            <a:r>
              <a:rPr lang="ru-RU" sz="2400" dirty="0" err="1" smtClean="0">
                <a:latin typeface="Constantia" panose="02030602050306030303" pitchFamily="18" charset="0"/>
              </a:rPr>
              <a:t>дебитовое</a:t>
            </a:r>
            <a:r>
              <a:rPr lang="ru-RU" sz="2400" dirty="0" smtClean="0">
                <a:latin typeface="Constantia" panose="02030602050306030303" pitchFamily="18" charset="0"/>
              </a:rPr>
              <a:t>, и платежный баланс сводится с дефицитом.</a:t>
            </a:r>
            <a:endParaRPr lang="ru-RU" sz="2400" dirty="0">
              <a:latin typeface="Constantia" panose="02030602050306030303" pitchFamily="18" charset="0"/>
            </a:endParaRPr>
          </a:p>
        </p:txBody>
      </p:sp>
      <p:pic>
        <p:nvPicPr>
          <p:cNvPr id="7" name="Picture 4" descr="https://img2.freepng.ru/20180211/duw/kisspng-money-united-states-dollar-loan-service-tornado-dollar-5a8079bb2781e7.9403728315183692111618.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10000" r="92111">
                        <a14:foregroundMark x1="47000" y1="23500" x2="47000" y2="23500"/>
                        <a14:foregroundMark x1="67778" y1="18750" x2="67778" y2="18750"/>
                        <a14:foregroundMark x1="20222" y1="29750" x2="20222" y2="29750"/>
                        <a14:foregroundMark x1="43889" y1="43375" x2="43889" y2="43375"/>
                        <a14:foregroundMark x1="57000" y1="48500" x2="57000" y2="48500"/>
                        <a14:foregroundMark x1="39333" y1="64875" x2="39333" y2="64875"/>
                        <a14:foregroundMark x1="27111" y1="90000" x2="27111" y2="90000"/>
                        <a14:foregroundMark x1="54667" y1="29375" x2="54667" y2="29375"/>
                        <a14:foregroundMark x1="41000" y1="21125" x2="41000" y2="21125"/>
                        <a14:foregroundMark x1="27444" y1="23125" x2="28889" y2="25000"/>
                        <a14:foregroundMark x1="28556" y1="32500" x2="29222" y2="32500"/>
                        <a14:foregroundMark x1="72000" y1="9750" x2="72000" y2="9750"/>
                        <a14:foregroundMark x1="76556" y1="12875" x2="76556" y2="12875"/>
                        <a14:foregroundMark x1="79333" y1="21500" x2="79333" y2="21500"/>
                        <a14:foregroundMark x1="77889" y1="14500" x2="79000" y2="16000"/>
                        <a14:foregroundMark x1="61556" y1="21875" x2="67778" y2="23500"/>
                        <a14:foregroundMark x1="61222" y1="23500" x2="61222" y2="23500"/>
                        <a14:foregroundMark x1="46222" y1="20375" x2="46222" y2="20375"/>
                        <a14:foregroundMark x1="34111" y1="21875" x2="34111" y2="21875"/>
                        <a14:foregroundMark x1="39000" y1="22250" x2="39000" y2="22250"/>
                        <a14:foregroundMark x1="37222" y1="21125" x2="46222" y2="21500"/>
                        <a14:foregroundMark x1="49444" y1="20000" x2="50778" y2="21125"/>
                        <a14:foregroundMark x1="52556" y1="21125" x2="52556" y2="21125"/>
                        <a14:foregroundMark x1="74778" y1="9000" x2="74778" y2="9000"/>
                        <a14:foregroundMark x1="61222" y1="16000" x2="61222" y2="16000"/>
                        <a14:foregroundMark x1="62222" y1="15625" x2="68222" y2="13250"/>
                        <a14:foregroundMark x1="59444" y1="29375" x2="66111" y2="26625"/>
                        <a14:foregroundMark x1="49778" y1="38750" x2="58111" y2="39125"/>
                        <a14:foregroundMark x1="28556" y1="41875" x2="32000" y2="41125"/>
                        <a14:foregroundMark x1="35444" y1="39500" x2="40000" y2="39500"/>
                        <a14:foregroundMark x1="37222" y1="39125" x2="32333" y2="39125"/>
                        <a14:foregroundMark x1="52556" y1="39125" x2="57000" y2="38750"/>
                        <a14:foregroundMark x1="58444" y1="39500" x2="58444" y2="42625"/>
                        <a14:foregroundMark x1="34444" y1="33250" x2="53556" y2="30500"/>
                        <a14:foregroundMark x1="30667" y1="32125" x2="53889" y2="31250"/>
                        <a14:foregroundMark x1="26111" y1="25875" x2="26111" y2="25875"/>
                        <a14:foregroundMark x1="25778" y1="33625" x2="25111" y2="26250"/>
                      </a14:backgroundRemoval>
                    </a14:imgEffect>
                  </a14:imgLayer>
                </a14:imgProps>
              </a:ext>
              <a:ext uri="{28A0092B-C50C-407E-A947-70E740481C1C}">
                <a14:useLocalDpi xmlns:a14="http://schemas.microsoft.com/office/drawing/2010/main" val="0"/>
              </a:ext>
            </a:extLst>
          </a:blip>
          <a:srcRect/>
          <a:stretch>
            <a:fillRect/>
          </a:stretch>
        </p:blipFill>
        <p:spPr bwMode="auto">
          <a:xfrm>
            <a:off x="8392449" y="1758057"/>
            <a:ext cx="2733932" cy="2430162"/>
          </a:xfrm>
          <a:prstGeom prst="rect">
            <a:avLst/>
          </a:prstGeom>
          <a:noFill/>
        </p:spPr>
      </p:pic>
    </p:spTree>
    <p:extLst>
      <p:ext uri="{BB962C8B-B14F-4D97-AF65-F5344CB8AC3E}">
        <p14:creationId xmlns:p14="http://schemas.microsoft.com/office/powerpoint/2010/main" val="389187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0" y="16700"/>
            <a:ext cx="12192000" cy="6858001"/>
            <a:chOff x="0" y="16700"/>
            <a:chExt cx="12192000" cy="6858001"/>
          </a:xfrm>
        </p:grpSpPr>
        <p:pic>
          <p:nvPicPr>
            <p:cNvPr id="4" name="Объект 4"/>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0" y="16700"/>
              <a:ext cx="12192000" cy="6858001"/>
            </a:xfrm>
            <a:prstGeom prst="rect">
              <a:avLst/>
            </a:prstGeom>
            <a:ln>
              <a:noFill/>
            </a:ln>
            <a:effectLst>
              <a:outerShdw blurRad="292100" dist="139700" dir="2700000" algn="tl" rotWithShape="0">
                <a:srgbClr val="333333">
                  <a:alpha val="65000"/>
                </a:srgbClr>
              </a:outerShdw>
            </a:effectLst>
          </p:spPr>
        </p:pic>
        <p:sp>
          <p:nvSpPr>
            <p:cNvPr id="8" name="Скругленный прямоугольник 7"/>
            <p:cNvSpPr/>
            <p:nvPr/>
          </p:nvSpPr>
          <p:spPr>
            <a:xfrm>
              <a:off x="1103586" y="4603531"/>
              <a:ext cx="2191407" cy="8372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atin typeface="Constantia" panose="02030602050306030303" pitchFamily="18" charset="0"/>
                </a:rPr>
                <a:t>АКТИВЫ</a:t>
              </a:r>
              <a:endParaRPr lang="ru-RU" b="1" dirty="0">
                <a:latin typeface="Constantia" panose="02030602050306030303" pitchFamily="18" charset="0"/>
              </a:endParaRPr>
            </a:p>
          </p:txBody>
        </p:sp>
        <p:sp>
          <p:nvSpPr>
            <p:cNvPr id="9" name="Скругленный прямоугольник 8"/>
            <p:cNvSpPr/>
            <p:nvPr/>
          </p:nvSpPr>
          <p:spPr>
            <a:xfrm>
              <a:off x="4369803" y="4557918"/>
              <a:ext cx="2904797" cy="8828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atin typeface="Constantia" panose="02030602050306030303" pitchFamily="18" charset="0"/>
                </a:rPr>
                <a:t>ОБЯЗАТЕЛЬСТВА СТРАНЫ ПЕРЕД НЕРЕЗИДЕНТАМИ</a:t>
              </a:r>
              <a:endParaRPr lang="ru-RU" b="1" dirty="0">
                <a:latin typeface="Constantia" panose="02030602050306030303" pitchFamily="18" charset="0"/>
              </a:endParaRPr>
            </a:p>
          </p:txBody>
        </p:sp>
        <p:sp>
          <p:nvSpPr>
            <p:cNvPr id="11" name="Минус 10"/>
            <p:cNvSpPr/>
            <p:nvPr/>
          </p:nvSpPr>
          <p:spPr>
            <a:xfrm>
              <a:off x="3505289" y="4752920"/>
              <a:ext cx="573950" cy="492865"/>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2" name="Равно 11"/>
            <p:cNvSpPr/>
            <p:nvPr/>
          </p:nvSpPr>
          <p:spPr>
            <a:xfrm>
              <a:off x="7565164" y="4865964"/>
              <a:ext cx="819807" cy="379821"/>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13" name="Скругленный прямоугольник 12"/>
            <p:cNvSpPr/>
            <p:nvPr/>
          </p:nvSpPr>
          <p:spPr>
            <a:xfrm>
              <a:off x="8403061" y="4289647"/>
              <a:ext cx="3309884" cy="14647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a:solidFill>
                    <a:srgbClr val="000000"/>
                  </a:solidFill>
                  <a:latin typeface="Constantia" panose="02030602050306030303" pitchFamily="18" charset="0"/>
                </a:rPr>
                <a:t>Чистая международная инвестиционная позиция</a:t>
              </a:r>
              <a:endParaRPr lang="ru-RU" sz="2400" b="1" dirty="0">
                <a:latin typeface="Constantia" panose="02030602050306030303" pitchFamily="18" charset="0"/>
              </a:endParaRPr>
            </a:p>
          </p:txBody>
        </p:sp>
      </p:grpSp>
      <p:sp>
        <p:nvSpPr>
          <p:cNvPr id="6" name="Скругленный прямоугольник 5"/>
          <p:cNvSpPr/>
          <p:nvPr/>
        </p:nvSpPr>
        <p:spPr>
          <a:xfrm>
            <a:off x="1907628" y="365125"/>
            <a:ext cx="8387255" cy="7627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800" dirty="0">
                <a:solidFill>
                  <a:srgbClr val="000000"/>
                </a:solidFill>
                <a:latin typeface="Constantia" panose="02030602050306030303" pitchFamily="18" charset="0"/>
              </a:rPr>
              <a:t>Международная инвестиционная позиция </a:t>
            </a:r>
            <a:endParaRPr lang="ru-RU" dirty="0">
              <a:latin typeface="Constantia" panose="02030602050306030303" pitchFamily="18" charset="0"/>
            </a:endParaRPr>
          </a:p>
        </p:txBody>
      </p:sp>
      <p:sp>
        <p:nvSpPr>
          <p:cNvPr id="7" name="Горизонтальный свиток 6"/>
          <p:cNvSpPr/>
          <p:nvPr/>
        </p:nvSpPr>
        <p:spPr>
          <a:xfrm>
            <a:off x="1970293" y="1279047"/>
            <a:ext cx="8087710" cy="2545556"/>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2400" dirty="0">
                <a:solidFill>
                  <a:srgbClr val="000000"/>
                </a:solidFill>
                <a:latin typeface="Constantia" panose="02030602050306030303" pitchFamily="18" charset="0"/>
              </a:rPr>
              <a:t>– это статистический отчет, в котором раскрывается общий объём и структура финансовых активов и обязательств страны перед нерезидентами на определенную дату.</a:t>
            </a:r>
          </a:p>
          <a:p>
            <a:pPr algn="just"/>
            <a:endParaRPr lang="ru-RU" sz="2000" dirty="0">
              <a:solidFill>
                <a:srgbClr val="000000"/>
              </a:solidFill>
              <a:latin typeface="Constantia" panose="02030602050306030303" pitchFamily="18" charset="0"/>
            </a:endParaRPr>
          </a:p>
        </p:txBody>
      </p:sp>
    </p:spTree>
    <p:extLst>
      <p:ext uri="{BB962C8B-B14F-4D97-AF65-F5344CB8AC3E}">
        <p14:creationId xmlns:p14="http://schemas.microsoft.com/office/powerpoint/2010/main" val="3241373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0" y="170889"/>
            <a:ext cx="12192000" cy="6858001"/>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683172" y="1092119"/>
            <a:ext cx="1366345" cy="523220"/>
          </a:xfrm>
          <a:prstGeom prst="rect">
            <a:avLst/>
          </a:prstGeom>
        </p:spPr>
        <p:txBody>
          <a:bodyPr wrap="square">
            <a:spAutoFit/>
          </a:bodyPr>
          <a:lstStyle/>
          <a:p>
            <a:r>
              <a:rPr lang="ru-RU" sz="2800" b="1" dirty="0" smtClean="0">
                <a:solidFill>
                  <a:srgbClr val="000000"/>
                </a:solidFill>
                <a:latin typeface="Sitka Subheading" panose="02000505000000020004" pitchFamily="2" charset="0"/>
              </a:rPr>
              <a:t>ЕСЛИ</a:t>
            </a:r>
            <a:endParaRPr lang="ru-RU" sz="2800" b="1" dirty="0">
              <a:latin typeface="Sitka Subheading" panose="02000505000000020004" pitchFamily="2" charset="0"/>
            </a:endParaRPr>
          </a:p>
        </p:txBody>
      </p:sp>
      <p:sp>
        <p:nvSpPr>
          <p:cNvPr id="10" name="Скругленный прямоугольник 9"/>
          <p:cNvSpPr/>
          <p:nvPr/>
        </p:nvSpPr>
        <p:spPr>
          <a:xfrm>
            <a:off x="1174610" y="2564633"/>
            <a:ext cx="9679987" cy="7187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a:solidFill>
                  <a:srgbClr val="000000"/>
                </a:solidFill>
                <a:latin typeface="Constantia" panose="02030602050306030303" pitchFamily="18" charset="0"/>
              </a:rPr>
              <a:t>Чистая международная инвестиционная </a:t>
            </a:r>
            <a:r>
              <a:rPr lang="ru-RU" sz="2400" b="1" dirty="0" smtClean="0">
                <a:solidFill>
                  <a:srgbClr val="000000"/>
                </a:solidFill>
                <a:latin typeface="Constantia" panose="02030602050306030303" pitchFamily="18" charset="0"/>
              </a:rPr>
              <a:t>позиция страны - </a:t>
            </a:r>
            <a:r>
              <a:rPr lang="ru-RU" sz="4000" b="1" dirty="0" smtClean="0">
                <a:solidFill>
                  <a:srgbClr val="000000"/>
                </a:solidFill>
                <a:latin typeface="Constantia" panose="02030602050306030303" pitchFamily="18" charset="0"/>
              </a:rPr>
              <a:t>?</a:t>
            </a:r>
            <a:r>
              <a:rPr lang="ru-RU" sz="2400" b="1" dirty="0" smtClean="0">
                <a:solidFill>
                  <a:srgbClr val="000000"/>
                </a:solidFill>
                <a:latin typeface="Constantia" panose="02030602050306030303" pitchFamily="18" charset="0"/>
              </a:rPr>
              <a:t> </a:t>
            </a:r>
            <a:endParaRPr lang="ru-RU" sz="2400" b="1" dirty="0">
              <a:latin typeface="Constantia" panose="02030602050306030303" pitchFamily="18" charset="0"/>
            </a:endParaRPr>
          </a:p>
        </p:txBody>
      </p:sp>
      <p:sp>
        <p:nvSpPr>
          <p:cNvPr id="11" name="Скругленный прямоугольник 10"/>
          <p:cNvSpPr/>
          <p:nvPr/>
        </p:nvSpPr>
        <p:spPr>
          <a:xfrm>
            <a:off x="2007495" y="687682"/>
            <a:ext cx="3636579" cy="14769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rgbClr val="000000"/>
                </a:solidFill>
                <a:latin typeface="Sitka Subheading" panose="02000505000000020004" pitchFamily="2" charset="0"/>
              </a:rPr>
              <a:t>финансовые </a:t>
            </a:r>
            <a:r>
              <a:rPr lang="ru-RU" sz="2400" b="1" dirty="0">
                <a:solidFill>
                  <a:srgbClr val="000000"/>
                </a:solidFill>
                <a:latin typeface="Sitka Subheading" panose="02000505000000020004" pitchFamily="2" charset="0"/>
              </a:rPr>
              <a:t>ресурсы, которыми располагает страна (активы) </a:t>
            </a:r>
            <a:endParaRPr lang="ru-RU" sz="2400" b="1" dirty="0">
              <a:latin typeface="Constantia" panose="02030602050306030303" pitchFamily="18" charset="0"/>
            </a:endParaRPr>
          </a:p>
        </p:txBody>
      </p:sp>
      <p:sp>
        <p:nvSpPr>
          <p:cNvPr id="12" name="Шеврон 11"/>
          <p:cNvSpPr/>
          <p:nvPr/>
        </p:nvSpPr>
        <p:spPr>
          <a:xfrm>
            <a:off x="5872655" y="920876"/>
            <a:ext cx="867103" cy="105629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13" name="Скругленный прямоугольник 12"/>
          <p:cNvSpPr/>
          <p:nvPr/>
        </p:nvSpPr>
        <p:spPr>
          <a:xfrm>
            <a:off x="6896780" y="857742"/>
            <a:ext cx="3800795" cy="12691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a:solidFill>
                  <a:srgbClr val="000000"/>
                </a:solidFill>
                <a:latin typeface="Sitka Subheading" panose="02000505000000020004" pitchFamily="2" charset="0"/>
              </a:rPr>
              <a:t>ее </a:t>
            </a:r>
            <a:r>
              <a:rPr lang="ru-RU" sz="2000" b="1" dirty="0" smtClean="0">
                <a:solidFill>
                  <a:srgbClr val="000000"/>
                </a:solidFill>
                <a:latin typeface="Sitka Subheading" panose="02000505000000020004" pitchFamily="2" charset="0"/>
              </a:rPr>
              <a:t>текущей задолженности </a:t>
            </a:r>
            <a:r>
              <a:rPr lang="ru-RU" sz="2000" b="1" dirty="0">
                <a:solidFill>
                  <a:srgbClr val="000000"/>
                </a:solidFill>
                <a:latin typeface="Sitka Subheading" panose="02000505000000020004" pitchFamily="2" charset="0"/>
              </a:rPr>
              <a:t>(пассивы) перед другими странами</a:t>
            </a:r>
            <a:endParaRPr lang="ru-RU" sz="2000" b="1" dirty="0">
              <a:latin typeface="Constantia" panose="02030602050306030303" pitchFamily="18" charset="0"/>
            </a:endParaRPr>
          </a:p>
        </p:txBody>
      </p:sp>
      <p:sp>
        <p:nvSpPr>
          <p:cNvPr id="14" name="TextBox 13"/>
          <p:cNvSpPr txBox="1"/>
          <p:nvPr/>
        </p:nvSpPr>
        <p:spPr>
          <a:xfrm>
            <a:off x="10882230" y="1199916"/>
            <a:ext cx="800219" cy="584775"/>
          </a:xfrm>
          <a:prstGeom prst="rect">
            <a:avLst/>
          </a:prstGeom>
          <a:noFill/>
        </p:spPr>
        <p:txBody>
          <a:bodyPr wrap="none" rtlCol="0">
            <a:spAutoFit/>
          </a:bodyPr>
          <a:lstStyle/>
          <a:p>
            <a:r>
              <a:rPr lang="ru-RU" sz="3200" b="1" dirty="0" smtClean="0">
                <a:latin typeface="Bookman Old Style" panose="02050604050505020204" pitchFamily="18" charset="0"/>
              </a:rPr>
              <a:t>ТО</a:t>
            </a:r>
            <a:endParaRPr lang="ru-RU" sz="3200" b="1" dirty="0">
              <a:latin typeface="Bookman Old Style" panose="02050604050505020204" pitchFamily="18" charset="0"/>
            </a:endParaRPr>
          </a:p>
        </p:txBody>
      </p:sp>
      <p:sp>
        <p:nvSpPr>
          <p:cNvPr id="15" name="Скругленный прямоугольник 14"/>
          <p:cNvSpPr/>
          <p:nvPr/>
        </p:nvSpPr>
        <p:spPr>
          <a:xfrm>
            <a:off x="1742108" y="4438751"/>
            <a:ext cx="3397451" cy="8372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latin typeface="Constantia" panose="02030602050306030303" pitchFamily="18" charset="0"/>
              </a:rPr>
              <a:t>ПОЛОЖИТЕЛЬНАЯ</a:t>
            </a:r>
            <a:endParaRPr lang="ru-RU" sz="2400" b="1" dirty="0">
              <a:latin typeface="Constantia" panose="02030602050306030303" pitchFamily="18" charset="0"/>
            </a:endParaRPr>
          </a:p>
        </p:txBody>
      </p:sp>
      <p:sp>
        <p:nvSpPr>
          <p:cNvPr id="16" name="Скругленный прямоугольник 15"/>
          <p:cNvSpPr/>
          <p:nvPr/>
        </p:nvSpPr>
        <p:spPr>
          <a:xfrm>
            <a:off x="6597888" y="4438751"/>
            <a:ext cx="3066375" cy="8372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latin typeface="Constantia" panose="02030602050306030303" pitchFamily="18" charset="0"/>
              </a:rPr>
              <a:t>ОТРИЦАТЕЛЬНАЯ</a:t>
            </a:r>
            <a:endParaRPr lang="ru-RU" sz="2400" b="1" dirty="0">
              <a:latin typeface="Constantia" panose="02030602050306030303" pitchFamily="18" charset="0"/>
            </a:endParaRPr>
          </a:p>
        </p:txBody>
      </p:sp>
    </p:spTree>
    <p:extLst>
      <p:ext uri="{BB962C8B-B14F-4D97-AF65-F5344CB8AC3E}">
        <p14:creationId xmlns:p14="http://schemas.microsoft.com/office/powerpoint/2010/main" val="237811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xit" presetSubtype="10" fill="hold" grpId="0" nodeType="clickEffect">
                                  <p:stCondLst>
                                    <p:cond delay="400"/>
                                  </p:stCondLst>
                                  <p:childTnLst>
                                    <p:anim calcmode="lin" valueType="num">
                                      <p:cBhvr>
                                        <p:cTn id="13" dur="100"/>
                                        <p:tgtEl>
                                          <p:spTgt spid="16"/>
                                        </p:tgtEl>
                                        <p:attrNameLst>
                                          <p:attrName>ppt_w</p:attrName>
                                        </p:attrNameLst>
                                      </p:cBhvr>
                                      <p:tavLst>
                                        <p:tav tm="0">
                                          <p:val>
                                            <p:strVal val="ppt_w"/>
                                          </p:val>
                                        </p:tav>
                                        <p:tav tm="100000">
                                          <p:val>
                                            <p:fltVal val="0"/>
                                          </p:val>
                                        </p:tav>
                                      </p:tavLst>
                                    </p:anim>
                                    <p:anim calcmode="lin" valueType="num">
                                      <p:cBhvr>
                                        <p:cTn id="14" dur="100"/>
                                        <p:tgtEl>
                                          <p:spTgt spid="16"/>
                                        </p:tgtEl>
                                        <p:attrNameLst>
                                          <p:attrName>ppt_h</p:attrName>
                                        </p:attrNameLst>
                                      </p:cBhvr>
                                      <p:tavLst>
                                        <p:tav tm="0">
                                          <p:val>
                                            <p:strVal val="ppt_h"/>
                                          </p:val>
                                        </p:tav>
                                        <p:tav tm="100000">
                                          <p:val>
                                            <p:strVal val="ppt_h"/>
                                          </p:val>
                                        </p:tav>
                                      </p:tavLst>
                                    </p:anim>
                                    <p:set>
                                      <p:cBhvr>
                                        <p:cTn id="15" dur="1" fill="hold">
                                          <p:stCondLst>
                                            <p:cond delay="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4"/>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103239" y="0"/>
            <a:ext cx="12192000" cy="6858001"/>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3623186" y="637540"/>
            <a:ext cx="7497097" cy="1050800"/>
          </a:xfrm>
          <a:prstGeom prst="rect">
            <a:avLst/>
          </a:prstGeom>
        </p:spPr>
        <p:txBody>
          <a:bodyPr wrap="square">
            <a:spAutoFit/>
          </a:bodyPr>
          <a:lstStyle/>
          <a:p>
            <a:pPr indent="540385" algn="just">
              <a:lnSpc>
                <a:spcPct val="107000"/>
              </a:lnSpc>
              <a:spcAft>
                <a:spcPts val="0"/>
              </a:spcAft>
            </a:pPr>
            <a:r>
              <a:rPr lang="ru-RU" sz="2000" i="1" dirty="0">
                <a:latin typeface="Bahnschrift SemiBold" panose="020B0502040204020203" pitchFamily="34" charset="0"/>
                <a:ea typeface="Calibri" panose="020F0502020204030204" pitchFamily="34" charset="0"/>
                <a:cs typeface="Times New Roman" panose="02020603050405020304" pitchFamily="18" charset="0"/>
              </a:rPr>
              <a:t>Сальдо финансового счета – это </a:t>
            </a:r>
            <a:r>
              <a:rPr lang="ru-RU" sz="2000" i="1" dirty="0" smtClean="0">
                <a:latin typeface="Bahnschrift SemiBold" panose="020B0502040204020203" pitchFamily="34" charset="0"/>
                <a:ea typeface="Calibri" panose="020F0502020204030204" pitchFamily="34" charset="0"/>
                <a:cs typeface="Times New Roman" panose="02020603050405020304" pitchFamily="18" charset="0"/>
              </a:rPr>
              <a:t>разница </a:t>
            </a:r>
            <a:r>
              <a:rPr lang="ru-RU" sz="2000" i="1" dirty="0">
                <a:latin typeface="Bahnschrift SemiBold" panose="020B0502040204020203" pitchFamily="34" charset="0"/>
                <a:ea typeface="Calibri" panose="020F0502020204030204" pitchFamily="34" charset="0"/>
                <a:cs typeface="Times New Roman" panose="02020603050405020304" pitchFamily="18" charset="0"/>
              </a:rPr>
              <a:t>между чистым приобретением в течение года международных финансовых активов и чистым принятием обязательств.</a:t>
            </a:r>
            <a:endParaRPr lang="ru-RU" i="1" dirty="0">
              <a:effectLst/>
              <a:latin typeface="Bahnschrift SemiBold" panose="020B0502040204020203"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3977147" y="2325880"/>
            <a:ext cx="7423355" cy="1277786"/>
          </a:xfrm>
          <a:prstGeom prst="rect">
            <a:avLst/>
          </a:prstGeom>
        </p:spPr>
        <p:txBody>
          <a:bodyPr wrap="square">
            <a:spAutoFit/>
          </a:bodyPr>
          <a:lstStyle/>
          <a:p>
            <a:pPr indent="540385" algn="just">
              <a:lnSpc>
                <a:spcPct val="107000"/>
              </a:lnSpc>
              <a:spcAft>
                <a:spcPts val="0"/>
              </a:spcAft>
            </a:pPr>
            <a:r>
              <a:rPr lang="ru-RU" dirty="0" smtClean="0">
                <a:solidFill>
                  <a:srgbClr val="FF0000"/>
                </a:solidFill>
                <a:latin typeface="Bahnschrift SemiBold" panose="020B0502040204020203" pitchFamily="34" charset="0"/>
                <a:ea typeface="Calibri" panose="020F0502020204030204" pitchFamily="34" charset="0"/>
                <a:cs typeface="Times New Roman" panose="02020603050405020304" pitchFamily="18" charset="0"/>
                <a:sym typeface="Wingdings" panose="05000000000000000000" pitchFamily="2" charset="2"/>
              </a:rPr>
              <a:t></a:t>
            </a:r>
            <a:r>
              <a:rPr lang="ru-RU" i="1" dirty="0" smtClean="0">
                <a:latin typeface="Bahnschrift SemiBold" panose="020B0502040204020203" pitchFamily="34" charset="0"/>
                <a:ea typeface="Calibri" panose="020F0502020204030204" pitchFamily="34" charset="0"/>
                <a:cs typeface="Times New Roman" panose="02020603050405020304" pitchFamily="18" charset="0"/>
              </a:rPr>
              <a:t>если </a:t>
            </a:r>
            <a:r>
              <a:rPr lang="ru-RU" i="1" dirty="0">
                <a:latin typeface="Bahnschrift SemiBold" panose="020B0502040204020203" pitchFamily="34" charset="0"/>
                <a:ea typeface="Calibri" panose="020F0502020204030204" pitchFamily="34" charset="0"/>
                <a:cs typeface="Times New Roman" panose="02020603050405020304" pitchFamily="18" charset="0"/>
              </a:rPr>
              <a:t>сальдо финансового счета дебетовое (чистое приобретение финансовых активов больше чистого принятия обязательств), чистая международная инвестиционная позиция за год увеличивается в точности на величину указанного сальдо. </a:t>
            </a:r>
            <a:endParaRPr lang="ru-RU" sz="1600" i="1" dirty="0">
              <a:effectLst/>
              <a:latin typeface="Bahnschrift SemiBold" panose="020B0502040204020203"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434348" y="4014220"/>
            <a:ext cx="6966153" cy="923330"/>
          </a:xfrm>
          <a:prstGeom prst="rect">
            <a:avLst/>
          </a:prstGeom>
        </p:spPr>
        <p:txBody>
          <a:bodyPr wrap="square">
            <a:spAutoFit/>
          </a:bodyPr>
          <a:lstStyle/>
          <a:p>
            <a:pPr algn="just"/>
            <a:r>
              <a:rPr lang="ru-RU" i="1" dirty="0" smtClean="0">
                <a:solidFill>
                  <a:srgbClr val="FF0000"/>
                </a:solidFill>
                <a:latin typeface="Bahnschrift SemiBold" panose="020B0502040204020203" pitchFamily="34" charset="0"/>
                <a:ea typeface="Calibri" panose="020F0502020204030204" pitchFamily="34" charset="0"/>
                <a:sym typeface="Wingdings" panose="05000000000000000000" pitchFamily="2" charset="2"/>
              </a:rPr>
              <a:t></a:t>
            </a:r>
            <a:r>
              <a:rPr lang="ru-RU" i="1" dirty="0">
                <a:latin typeface="Bahnschrift SemiBold" panose="020B0502040204020203" pitchFamily="34" charset="0"/>
                <a:ea typeface="Calibri" panose="020F0502020204030204" pitchFamily="34" charset="0"/>
                <a:sym typeface="Wingdings" panose="05000000000000000000" pitchFamily="2" charset="2"/>
              </a:rPr>
              <a:t>е</a:t>
            </a:r>
            <a:r>
              <a:rPr lang="ru-RU" i="1" dirty="0" smtClean="0">
                <a:latin typeface="Bahnschrift SemiBold" panose="020B0502040204020203" pitchFamily="34" charset="0"/>
                <a:ea typeface="Calibri" panose="020F0502020204030204" pitchFamily="34" charset="0"/>
              </a:rPr>
              <a:t>сли </a:t>
            </a:r>
            <a:r>
              <a:rPr lang="ru-RU" i="1" dirty="0">
                <a:latin typeface="Bahnschrift SemiBold" panose="020B0502040204020203" pitchFamily="34" charset="0"/>
                <a:ea typeface="Calibri" panose="020F0502020204030204" pitchFamily="34" charset="0"/>
              </a:rPr>
              <a:t>сальдо финансового счета кредитовое (обратный случай), то чистая международная инвестиционная позиция сокращается на величину данного сальдо</a:t>
            </a:r>
            <a:endParaRPr lang="ru-RU" i="1" dirty="0">
              <a:latin typeface="Bahnschrift SemiBold" panose="020B0502040204020203" pitchFamily="34" charset="0"/>
            </a:endParaRPr>
          </a:p>
        </p:txBody>
      </p:sp>
      <p:sp>
        <p:nvSpPr>
          <p:cNvPr id="7" name="Горизонтальный свиток 6"/>
          <p:cNvSpPr/>
          <p:nvPr/>
        </p:nvSpPr>
        <p:spPr>
          <a:xfrm>
            <a:off x="1297857" y="4937550"/>
            <a:ext cx="9129251" cy="192045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600" dirty="0" smtClean="0">
                <a:solidFill>
                  <a:srgbClr val="FF0000"/>
                </a:solidFill>
                <a:latin typeface="Times New Roman" panose="02020603050405020304" pitchFamily="18" charset="0"/>
                <a:ea typeface="Calibri" panose="020F0502020204030204" pitchFamily="34" charset="0"/>
                <a:sym typeface="Wingdings" panose="05000000000000000000" pitchFamily="2" charset="2"/>
              </a:rPr>
              <a:t></a:t>
            </a:r>
            <a:r>
              <a:rPr lang="ru-RU" i="1" dirty="0" smtClean="0">
                <a:solidFill>
                  <a:schemeClr val="tx1"/>
                </a:solidFill>
                <a:latin typeface="Bahnschrift SemiBold" panose="020B0502040204020203" pitchFamily="34" charset="0"/>
                <a:ea typeface="Calibri" panose="020F0502020204030204" pitchFamily="34" charset="0"/>
              </a:rPr>
              <a:t>чистая инвестиционная </a:t>
            </a:r>
            <a:r>
              <a:rPr lang="ru-RU" i="1" dirty="0">
                <a:solidFill>
                  <a:schemeClr val="tx1"/>
                </a:solidFill>
                <a:latin typeface="Bahnschrift SemiBold" panose="020B0502040204020203" pitchFamily="34" charset="0"/>
                <a:ea typeface="Calibri" panose="020F0502020204030204" pitchFamily="34" charset="0"/>
              </a:rPr>
              <a:t>позиция может меняться также из-за </a:t>
            </a:r>
            <a:r>
              <a:rPr lang="ru-RU" i="1" dirty="0">
                <a:solidFill>
                  <a:srgbClr val="FF0000"/>
                </a:solidFill>
                <a:latin typeface="Bahnschrift SemiBold" panose="020B0502040204020203" pitchFamily="34" charset="0"/>
                <a:ea typeface="Calibri" panose="020F0502020204030204" pitchFamily="34" charset="0"/>
              </a:rPr>
              <a:t>переоценки </a:t>
            </a:r>
            <a:r>
              <a:rPr lang="ru-RU" i="1" dirty="0">
                <a:solidFill>
                  <a:schemeClr val="tx1"/>
                </a:solidFill>
                <a:latin typeface="Bahnschrift SemiBold" panose="020B0502040204020203" pitchFamily="34" charset="0"/>
                <a:ea typeface="Calibri" panose="020F0502020204030204" pitchFamily="34" charset="0"/>
              </a:rPr>
              <a:t>ранее (до рассматриваемого года) приобретенных финансовых активов или принятых обязательств страны. </a:t>
            </a:r>
            <a:endParaRPr lang="ru-RU" i="1" dirty="0">
              <a:solidFill>
                <a:schemeClr val="tx1"/>
              </a:solidFill>
              <a:latin typeface="Bahnschrift SemiBold" panose="020B0502040204020203" pitchFamily="34" charset="0"/>
            </a:endParaRPr>
          </a:p>
        </p:txBody>
      </p:sp>
    </p:spTree>
    <p:extLst>
      <p:ext uri="{BB962C8B-B14F-4D97-AF65-F5344CB8AC3E}">
        <p14:creationId xmlns:p14="http://schemas.microsoft.com/office/powerpoint/2010/main" val="353337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4189">
              <a:schemeClr val="accent2">
                <a:lumMod val="20000"/>
                <a:lumOff val="80000"/>
              </a:schemeClr>
            </a:gs>
            <a:gs pos="88508">
              <a:schemeClr val="accent3">
                <a:lumMod val="40000"/>
                <a:lumOff val="60000"/>
              </a:schemeClr>
            </a:gs>
            <a:gs pos="65000">
              <a:schemeClr val="accent2">
                <a:lumMod val="20000"/>
                <a:lumOff val="80000"/>
              </a:schemeClr>
            </a:gs>
            <a:gs pos="73000">
              <a:schemeClr val="accent3">
                <a:lumMod val="20000"/>
                <a:lumOff val="8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012722" y="245489"/>
            <a:ext cx="10033819" cy="923330"/>
          </a:xfrm>
          <a:prstGeom prst="rect">
            <a:avLst/>
          </a:prstGeom>
        </p:spPr>
        <p:txBody>
          <a:bodyPr wrap="square">
            <a:spAutoFit/>
          </a:bodyPr>
          <a:lstStyle/>
          <a:p>
            <a:r>
              <a:rPr lang="ru-RU" b="1" dirty="0">
                <a:latin typeface="Bookman Old Style" panose="02050604050505020204" pitchFamily="18" charset="0"/>
              </a:rPr>
              <a:t>Известно, что операции, включаемые в платежный баланс Российской Федерации за определенный год, характеризовались следующими данными (в млрд. долл. США</a:t>
            </a:r>
            <a:r>
              <a:rPr lang="ru-RU" b="1" dirty="0" smtClean="0">
                <a:latin typeface="Bookman Old Style" panose="02050604050505020204" pitchFamily="18" charset="0"/>
              </a:rPr>
              <a:t>):</a:t>
            </a:r>
            <a:endParaRPr lang="ru-RU" b="1" dirty="0">
              <a:latin typeface="Bookman Old Style" panose="020506040505050202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79317062"/>
              </p:ext>
            </p:extLst>
          </p:nvPr>
        </p:nvGraphicFramePr>
        <p:xfrm>
          <a:off x="825911" y="1168819"/>
          <a:ext cx="8819536" cy="5762425"/>
        </p:xfrm>
        <a:graphic>
          <a:graphicData uri="http://schemas.openxmlformats.org/drawingml/2006/table">
            <a:tbl>
              <a:tblPr firstRow="1" firstCol="1" bandRow="1">
                <a:tableStyleId>{0E3FDE45-AF77-4B5C-9715-49D594BDF05E}</a:tableStyleId>
              </a:tblPr>
              <a:tblGrid>
                <a:gridCol w="8259096">
                  <a:extLst>
                    <a:ext uri="{9D8B030D-6E8A-4147-A177-3AD203B41FA5}">
                      <a16:colId xmlns:a16="http://schemas.microsoft.com/office/drawing/2014/main" xmlns="" val="1735177993"/>
                    </a:ext>
                  </a:extLst>
                </a:gridCol>
                <a:gridCol w="560440">
                  <a:extLst>
                    <a:ext uri="{9D8B030D-6E8A-4147-A177-3AD203B41FA5}">
                      <a16:colId xmlns:a16="http://schemas.microsoft.com/office/drawing/2014/main" xmlns="" val="1447890272"/>
                    </a:ext>
                  </a:extLst>
                </a:gridCol>
              </a:tblGrid>
              <a:tr h="313603">
                <a:tc>
                  <a:txBody>
                    <a:bodyPr/>
                    <a:lstStyle/>
                    <a:p>
                      <a:pPr algn="just">
                        <a:lnSpc>
                          <a:spcPct val="107000"/>
                        </a:lnSpc>
                        <a:spcAft>
                          <a:spcPts val="0"/>
                        </a:spcAft>
                      </a:pPr>
                      <a:r>
                        <a:rPr lang="ru-RU" sz="1400" b="0" dirty="0">
                          <a:effectLst/>
                          <a:latin typeface="Times New Roman" panose="02020603050405020304" pitchFamily="18" charset="0"/>
                          <a:cs typeface="Times New Roman" panose="02020603050405020304" pitchFamily="18" charset="0"/>
                        </a:rPr>
                        <a:t>Экспорт товаров</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303,4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2398810861"/>
                  </a:ext>
                </a:extLst>
              </a:tr>
              <a:tr h="313603">
                <a:tc>
                  <a:txBody>
                    <a:bodyPr/>
                    <a:lstStyle/>
                    <a:p>
                      <a:pPr algn="just">
                        <a:lnSpc>
                          <a:spcPct val="107000"/>
                        </a:lnSpc>
                        <a:spcAft>
                          <a:spcPts val="0"/>
                        </a:spcAft>
                      </a:pPr>
                      <a:r>
                        <a:rPr lang="ru-RU" sz="1400" b="0" dirty="0">
                          <a:effectLst/>
                          <a:latin typeface="Times New Roman" panose="02020603050405020304" pitchFamily="18" charset="0"/>
                          <a:cs typeface="Times New Roman" panose="02020603050405020304" pitchFamily="18" charset="0"/>
                        </a:rPr>
                        <a:t>Импорт товаров </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191,8</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2141756002"/>
                  </a:ext>
                </a:extLst>
              </a:tr>
              <a:tr h="205754">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Экспорт услуг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41,7</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3720802017"/>
                  </a:ext>
                </a:extLst>
              </a:tr>
              <a:tr h="205754">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Импорт услуг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61,6</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1695615205"/>
                  </a:ext>
                </a:extLst>
              </a:tr>
              <a:tr h="205754">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Полученные от нерезидентов первичные доходы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35,8</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3637408080"/>
                  </a:ext>
                </a:extLst>
              </a:tr>
              <a:tr h="205754">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Выплаченные нерезидентам первичные доходы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76,0</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3246664694"/>
                  </a:ext>
                </a:extLst>
              </a:tr>
              <a:tr h="205754">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Полученные от нерезидентов вторичные доходы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8,8</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3138860274"/>
                  </a:ext>
                </a:extLst>
              </a:tr>
              <a:tr h="205754">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Выплаченные нерезидентам вторичные доходы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11,3</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3320398074"/>
                  </a:ext>
                </a:extLst>
              </a:tr>
              <a:tr h="205754">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Абсолютное значение дебетового сальдо счета операций с капиталом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11,6</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3937307397"/>
                  </a:ext>
                </a:extLst>
              </a:tr>
              <a:tr h="313603">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Прямые инвестиции резидентов РФ за границу, увеличение международных финансовых активов РФ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46,1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881236359"/>
                  </a:ext>
                </a:extLst>
              </a:tr>
              <a:tr h="313603">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Прямые инвестиции нерезидентов РФ в Россию, увеличение международных обязательств РФ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38,7</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1939619478"/>
                  </a:ext>
                </a:extLst>
              </a:tr>
              <a:tr h="313603">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Портфельные инвестиции резидентов РФ за границу, увеличение международных финансовых активов РФ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10,9</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4076874405"/>
                  </a:ext>
                </a:extLst>
              </a:tr>
              <a:tr h="313603">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Портфельные инвестиции нерезидентов РФ в Россию, увеличение международных обязательств РФ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8,2</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3543918180"/>
                  </a:ext>
                </a:extLst>
              </a:tr>
              <a:tr h="395234">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Вложения резидентов РФ в финансовые производные за границу, сокращение международных финансовых активов РФ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9,9</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2816013055"/>
                  </a:ext>
                </a:extLst>
              </a:tr>
              <a:tr h="313603">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Вложения нерезидентов РФ в финансовые производные в Россию, сокращение международных обязательств РФ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13,1</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2952658632"/>
                  </a:ext>
                </a:extLst>
              </a:tr>
              <a:tr h="313603">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Прочие инвестиции резидентов РФ за границу, сокращение международных финансовых активов РФ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7,5</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1995840581"/>
                  </a:ext>
                </a:extLst>
              </a:tr>
              <a:tr h="313603">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Прочие инвестиции нерезидентов РФ в Россию, сокращение международных обязательств РФ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26,6</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3785853162"/>
                  </a:ext>
                </a:extLst>
              </a:tr>
              <a:tr h="205754">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Изменение официальных резервных активов РФ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3680841246"/>
                  </a:ext>
                </a:extLst>
              </a:tr>
              <a:tr h="205754">
                <a:tc>
                  <a:txBody>
                    <a:bodyPr/>
                    <a:lstStyle/>
                    <a:p>
                      <a:pPr algn="just">
                        <a:lnSpc>
                          <a:spcPct val="107000"/>
                        </a:lnSpc>
                        <a:spcAft>
                          <a:spcPts val="0"/>
                        </a:spcAft>
                      </a:pPr>
                      <a:r>
                        <a:rPr lang="ru-RU" sz="1400" b="0">
                          <a:effectLst/>
                          <a:latin typeface="Times New Roman" panose="02020603050405020304" pitchFamily="18" charset="0"/>
                          <a:cs typeface="Times New Roman" panose="02020603050405020304" pitchFamily="18" charset="0"/>
                        </a:rPr>
                        <a:t>Абсолютное значение дебетового сальдо статьи «чистые ошибки и пропуски» </a:t>
                      </a:r>
                      <a:endParaRPr lang="ru-RU"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tc>
                  <a:txBody>
                    <a:bodyPr/>
                    <a:lstStyle/>
                    <a:p>
                      <a:pPr indent="67310" algn="just">
                        <a:lnSpc>
                          <a:spcPct val="107000"/>
                        </a:lnSpc>
                        <a:spcAft>
                          <a:spcPts val="0"/>
                        </a:spcAft>
                      </a:pPr>
                      <a:r>
                        <a:rPr lang="ru-RU" sz="1400" b="0" dirty="0">
                          <a:effectLst/>
                          <a:latin typeface="Times New Roman" panose="02020603050405020304" pitchFamily="18" charset="0"/>
                          <a:cs typeface="Times New Roman" panose="02020603050405020304" pitchFamily="18" charset="0"/>
                        </a:rPr>
                        <a:t>1,2</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579" marR="52579" marT="0" marB="0"/>
                </a:tc>
                <a:extLst>
                  <a:ext uri="{0D108BD9-81ED-4DB2-BD59-A6C34878D82A}">
                    <a16:rowId xmlns:a16="http://schemas.microsoft.com/office/drawing/2014/main" xmlns="" val="3944390353"/>
                  </a:ext>
                </a:extLst>
              </a:tr>
            </a:tbl>
          </a:graphicData>
        </a:graphic>
      </p:graphicFrame>
    </p:spTree>
    <p:extLst>
      <p:ext uri="{BB962C8B-B14F-4D97-AF65-F5344CB8AC3E}">
        <p14:creationId xmlns:p14="http://schemas.microsoft.com/office/powerpoint/2010/main" val="3735696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88508">
              <a:schemeClr val="accent3">
                <a:lumMod val="40000"/>
                <a:lumOff val="60000"/>
              </a:schemeClr>
            </a:gs>
            <a:gs pos="65000">
              <a:schemeClr val="accent2">
                <a:lumMod val="20000"/>
                <a:lumOff val="80000"/>
              </a:schemeClr>
            </a:gs>
            <a:gs pos="73000">
              <a:schemeClr val="accent3">
                <a:lumMod val="20000"/>
                <a:lumOff val="8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430593" y="773862"/>
            <a:ext cx="8716297" cy="4537781"/>
          </a:xfrm>
          <a:prstGeom prst="rect">
            <a:avLst/>
          </a:prstGeom>
        </p:spPr>
        <p:txBody>
          <a:bodyPr wrap="square">
            <a:spAutoFit/>
          </a:bodyPr>
          <a:lstStyle/>
          <a:p>
            <a:pPr indent="540385"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 указанном году исключительное финансирование из-за рубежа и кредиты от МВФ Россия не привлекала. </a:t>
            </a: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07000"/>
              </a:lnSpc>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Используя </a:t>
            </a:r>
            <a:r>
              <a:rPr lang="ru-RU" dirty="0">
                <a:latin typeface="Times New Roman" panose="02020603050405020304" pitchFamily="18" charset="0"/>
                <a:ea typeface="Calibri" panose="020F0502020204030204" pitchFamily="34" charset="0"/>
                <a:cs typeface="Times New Roman" panose="02020603050405020304" pitchFamily="18" charset="0"/>
              </a:rPr>
              <a:t>приведенные данные, рассчитайте: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1) сальдо торгового баланса РФ;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2) сальдо счета текущих операций платежного баланса РФ;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3) сальдо финансового счета платежного баланса РФ;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4) увеличились или сократились за рассматриваемый год официальные резервные активы РФ, определите величину их изменения;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5) является ли общее (итоговое) сальдо платежного баланса (сальдо общего (итогового) платежного баланса) РФ дебетовым или кредитовым, определите его абсолютное значение;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6) Предположим, что за указанный год стоимостная оценка ранее накопленных международных активов и обязательств России не изменяется. Рассчитайте с учетом этого условия, как и на какую величину изменилась за этот год чистая международная инвестиционная позиция РФ?</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9527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88508">
              <a:schemeClr val="accent3">
                <a:lumMod val="40000"/>
                <a:lumOff val="60000"/>
              </a:schemeClr>
            </a:gs>
            <a:gs pos="65000">
              <a:schemeClr val="accent2">
                <a:lumMod val="20000"/>
                <a:lumOff val="80000"/>
              </a:schemeClr>
            </a:gs>
            <a:gs pos="73000">
              <a:schemeClr val="accent3">
                <a:lumMod val="20000"/>
                <a:lumOff val="8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425677" y="826726"/>
            <a:ext cx="8721213" cy="1277850"/>
          </a:xfrm>
          <a:prstGeom prst="rect">
            <a:avLst/>
          </a:prstGeom>
        </p:spPr>
        <p:txBody>
          <a:bodyPr wrap="square">
            <a:spAutoFit/>
          </a:bodyPr>
          <a:lstStyle/>
          <a:p>
            <a:pPr indent="540385" algn="just">
              <a:lnSpc>
                <a:spcPct val="107000"/>
              </a:lnSpc>
              <a:spcAft>
                <a:spcPts val="0"/>
              </a:spcAft>
            </a:pP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1) сальдо </a:t>
            </a:r>
            <a:r>
              <a:rPr lang="ru-RU" sz="2400" b="1" dirty="0">
                <a:latin typeface="Times New Roman" panose="02020603050405020304" pitchFamily="18" charset="0"/>
                <a:ea typeface="Calibri" panose="020F0502020204030204" pitchFamily="34" charset="0"/>
                <a:cs typeface="Times New Roman" panose="02020603050405020304" pitchFamily="18" charset="0"/>
              </a:rPr>
              <a:t>данного счета и его отдельных статей определяется как разность между кредитовыми и дебетовыми проводками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3308232" y="4099740"/>
            <a:ext cx="6308522" cy="584775"/>
          </a:xfrm>
          <a:prstGeom prst="rect">
            <a:avLst/>
          </a:prstGeom>
        </p:spPr>
        <p:txBody>
          <a:bodyPr wrap="none">
            <a:spAutoFit/>
          </a:bodyPr>
          <a:lstStyle/>
          <a:p>
            <a:r>
              <a:rPr lang="ru-RU" sz="3200" dirty="0">
                <a:latin typeface="Times New Roman" panose="02020603050405020304" pitchFamily="18" charset="0"/>
                <a:ea typeface="Calibri" panose="020F0502020204030204" pitchFamily="34" charset="0"/>
              </a:rPr>
              <a:t>= 303,4 – 191,8 = 111,6 млрд. долл. </a:t>
            </a:r>
            <a:endParaRPr lang="ru-RU" sz="3200" dirty="0"/>
          </a:p>
        </p:txBody>
      </p:sp>
      <p:sp>
        <p:nvSpPr>
          <p:cNvPr id="4" name="Прямоугольник 3"/>
          <p:cNvSpPr/>
          <p:nvPr/>
        </p:nvSpPr>
        <p:spPr>
          <a:xfrm>
            <a:off x="2959509" y="2336788"/>
            <a:ext cx="6096000" cy="923330"/>
          </a:xfrm>
          <a:prstGeom prst="rect">
            <a:avLst/>
          </a:prstGeom>
        </p:spPr>
        <p:txBody>
          <a:bodyPr>
            <a:spAutoFit/>
          </a:bodyPr>
          <a:lstStyle/>
          <a:p>
            <a:pPr algn="just"/>
            <a:r>
              <a:rPr lang="ru-RU" i="1" dirty="0">
                <a:latin typeface="Times New Roman" panose="02020603050405020304" pitchFamily="18" charset="0"/>
                <a:ea typeface="Calibri" panose="020F0502020204030204" pitchFamily="34" charset="0"/>
              </a:rPr>
              <a:t>Экспорт товаров является в платежном балансе записью по кредиту, импорт товаров – по дебету. Отсюда сальдо торгового баланса =</a:t>
            </a:r>
            <a:endParaRPr lang="ru-RU" i="1" dirty="0"/>
          </a:p>
        </p:txBody>
      </p:sp>
    </p:spTree>
    <p:extLst>
      <p:ext uri="{BB962C8B-B14F-4D97-AF65-F5344CB8AC3E}">
        <p14:creationId xmlns:p14="http://schemas.microsoft.com/office/powerpoint/2010/main" val="14592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88508">
              <a:schemeClr val="accent3">
                <a:lumMod val="40000"/>
                <a:lumOff val="60000"/>
              </a:schemeClr>
            </a:gs>
            <a:gs pos="65000">
              <a:schemeClr val="accent2">
                <a:lumMod val="20000"/>
                <a:lumOff val="80000"/>
              </a:schemeClr>
            </a:gs>
            <a:gs pos="73000">
              <a:schemeClr val="accent3">
                <a:lumMod val="20000"/>
                <a:lumOff val="8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2133599" y="856673"/>
            <a:ext cx="7659329" cy="593304"/>
          </a:xfrm>
          <a:prstGeom prst="rect">
            <a:avLst/>
          </a:prstGeom>
        </p:spPr>
        <p:txBody>
          <a:bodyPr wrap="square">
            <a:spAutoFit/>
          </a:bodyPr>
          <a:lstStyle/>
          <a:p>
            <a:pPr lvl="0" algn="just">
              <a:lnSpc>
                <a:spcPct val="107000"/>
              </a:lnSpc>
              <a:spcAft>
                <a:spcPts val="0"/>
              </a:spcAft>
            </a:pPr>
            <a:r>
              <a:rPr lang="ru-RU" sz="3200" b="1" dirty="0" smtClean="0">
                <a:latin typeface="Times New Roman" panose="02020603050405020304" pitchFamily="18" charset="0"/>
                <a:ea typeface="Calibri" panose="020F0502020204030204" pitchFamily="34" charset="0"/>
                <a:cs typeface="Times New Roman" panose="02020603050405020304" pitchFamily="18" charset="0"/>
              </a:rPr>
              <a:t>2) Сальдо </a:t>
            </a:r>
            <a:r>
              <a:rPr lang="ru-RU" sz="3200" b="1" dirty="0">
                <a:latin typeface="Times New Roman" panose="02020603050405020304" pitchFamily="18" charset="0"/>
                <a:ea typeface="Calibri" panose="020F0502020204030204" pitchFamily="34" charset="0"/>
                <a:cs typeface="Times New Roman" panose="02020603050405020304" pitchFamily="18" charset="0"/>
              </a:rPr>
              <a:t>счета текущих </a:t>
            </a:r>
            <a:r>
              <a:rPr lang="ru-RU" sz="3200" b="1" dirty="0" smtClean="0">
                <a:latin typeface="Times New Roman" panose="02020603050405020304" pitchFamily="18" charset="0"/>
                <a:ea typeface="Calibri" panose="020F0502020204030204" pitchFamily="34" charset="0"/>
                <a:cs typeface="Times New Roman" panose="02020603050405020304" pitchFamily="18" charset="0"/>
              </a:rPr>
              <a:t>операций</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797278" y="3853387"/>
            <a:ext cx="6096000" cy="1673022"/>
          </a:xfrm>
          <a:prstGeom prst="rect">
            <a:avLst/>
          </a:prstGeom>
        </p:spPr>
        <p:txBody>
          <a:bodyPr>
            <a:spAutoFit/>
          </a:bodyPr>
          <a:lstStyle/>
          <a:p>
            <a:pPr lvl="0" algn="ctr">
              <a:lnSpc>
                <a:spcPct val="107000"/>
              </a:lnSpc>
              <a:spcAft>
                <a:spcPts val="0"/>
              </a:spcAft>
            </a:pPr>
            <a:r>
              <a:rPr lang="ru-RU" sz="3200" dirty="0">
                <a:latin typeface="Times New Roman" panose="02020603050405020304" pitchFamily="18" charset="0"/>
                <a:ea typeface="Calibri" panose="020F0502020204030204" pitchFamily="34" charset="0"/>
                <a:cs typeface="Times New Roman" panose="02020603050405020304" pitchFamily="18" charset="0"/>
              </a:rPr>
              <a:t>Сальдо = (303,4 + 41,7 + 35,8 + 8,8) – (191,8 + 61,6 + 76,0 + 11,3) = 389,7 – 340,7 = 49,0 млрд. долл. </a:t>
            </a:r>
          </a:p>
        </p:txBody>
      </p:sp>
      <p:sp>
        <p:nvSpPr>
          <p:cNvPr id="4" name="Прямоугольник 3"/>
          <p:cNvSpPr/>
          <p:nvPr/>
        </p:nvSpPr>
        <p:spPr>
          <a:xfrm>
            <a:off x="2797278" y="2511284"/>
            <a:ext cx="6096000" cy="685059"/>
          </a:xfrm>
          <a:prstGeom prst="rect">
            <a:avLst/>
          </a:prstGeom>
        </p:spPr>
        <p:txBody>
          <a:bodyPr>
            <a:spAutoFit/>
          </a:bodyPr>
          <a:lstStyle/>
          <a:p>
            <a:pPr lvl="0"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считаем аналогично, находя разницу между кредитовыми и дебетовыми проводками по данному счету. </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937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88508">
              <a:schemeClr val="accent3">
                <a:lumMod val="40000"/>
                <a:lumOff val="60000"/>
              </a:schemeClr>
            </a:gs>
            <a:gs pos="65000">
              <a:schemeClr val="accent2">
                <a:lumMod val="20000"/>
                <a:lumOff val="80000"/>
              </a:schemeClr>
            </a:gs>
            <a:gs pos="73000">
              <a:schemeClr val="accent3">
                <a:lumMod val="20000"/>
                <a:lumOff val="8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126535" y="1031764"/>
            <a:ext cx="9533764" cy="584775"/>
          </a:xfrm>
          <a:prstGeom prst="rect">
            <a:avLst/>
          </a:prstGeom>
        </p:spPr>
        <p:txBody>
          <a:bodyPr wrap="none">
            <a:spAutoFit/>
          </a:bodyPr>
          <a:lstStyle/>
          <a:p>
            <a:r>
              <a:rPr lang="ru-RU" sz="3200" b="1" dirty="0" smtClean="0">
                <a:latin typeface="Times New Roman" panose="02020603050405020304" pitchFamily="18" charset="0"/>
                <a:ea typeface="Calibri" panose="020F0502020204030204" pitchFamily="34" charset="0"/>
              </a:rPr>
              <a:t>3) сальдо </a:t>
            </a:r>
            <a:r>
              <a:rPr lang="ru-RU" sz="3200" b="1" dirty="0">
                <a:latin typeface="Times New Roman" panose="02020603050405020304" pitchFamily="18" charset="0"/>
                <a:ea typeface="Calibri" panose="020F0502020204030204" pitchFamily="34" charset="0"/>
              </a:rPr>
              <a:t>финансового счета платежного баланса</a:t>
            </a:r>
            <a:r>
              <a:rPr lang="ru-RU" sz="3200" dirty="0">
                <a:latin typeface="Times New Roman" panose="02020603050405020304" pitchFamily="18" charset="0"/>
                <a:ea typeface="Calibri" panose="020F0502020204030204" pitchFamily="34" charset="0"/>
              </a:rPr>
              <a:t>. </a:t>
            </a:r>
            <a:endParaRPr lang="ru-RU" sz="3200" dirty="0"/>
          </a:p>
        </p:txBody>
      </p:sp>
      <p:sp>
        <p:nvSpPr>
          <p:cNvPr id="3" name="Прямоугольник 2"/>
          <p:cNvSpPr/>
          <p:nvPr/>
        </p:nvSpPr>
        <p:spPr>
          <a:xfrm>
            <a:off x="2247413" y="3318075"/>
            <a:ext cx="7011817" cy="1200329"/>
          </a:xfrm>
          <a:prstGeom prst="rect">
            <a:avLst/>
          </a:prstGeom>
        </p:spPr>
        <p:txBody>
          <a:bodyPr wrap="square">
            <a:spAutoFit/>
          </a:bodyPr>
          <a:lstStyle/>
          <a:p>
            <a:pPr algn="ctr"/>
            <a:r>
              <a:rPr lang="ru-RU" sz="3600" dirty="0">
                <a:latin typeface="Times New Roman" panose="02020603050405020304" pitchFamily="18" charset="0"/>
                <a:ea typeface="Calibri" panose="020F0502020204030204" pitchFamily="34" charset="0"/>
              </a:rPr>
              <a:t>∆ФС = </a:t>
            </a:r>
            <a:r>
              <a:rPr lang="ru-RU" sz="3600" dirty="0">
                <a:highlight>
                  <a:srgbClr val="FFFF00"/>
                </a:highlight>
                <a:latin typeface="Times New Roman" panose="02020603050405020304" pitchFamily="18" charset="0"/>
                <a:ea typeface="Calibri" panose="020F0502020204030204" pitchFamily="34" charset="0"/>
              </a:rPr>
              <a:t>49,0</a:t>
            </a:r>
            <a:r>
              <a:rPr lang="ru-RU" sz="3600" dirty="0">
                <a:latin typeface="Times New Roman" panose="02020603050405020304" pitchFamily="18" charset="0"/>
                <a:ea typeface="Calibri" panose="020F0502020204030204" pitchFamily="34" charset="0"/>
              </a:rPr>
              <a:t> </a:t>
            </a:r>
            <a:r>
              <a:rPr lang="ru-RU" sz="3600" b="1" dirty="0">
                <a:solidFill>
                  <a:srgbClr val="FF0000"/>
                </a:solidFill>
                <a:latin typeface="Times New Roman" panose="02020603050405020304" pitchFamily="18" charset="0"/>
                <a:ea typeface="Calibri" panose="020F0502020204030204" pitchFamily="34" charset="0"/>
              </a:rPr>
              <a:t>– 11,6 </a:t>
            </a:r>
            <a:r>
              <a:rPr lang="ru-RU" sz="3600" dirty="0">
                <a:latin typeface="Times New Roman" panose="02020603050405020304" pitchFamily="18" charset="0"/>
                <a:ea typeface="Calibri" panose="020F0502020204030204" pitchFamily="34" charset="0"/>
              </a:rPr>
              <a:t>– 1,2 = 36,2 млрд. долл. </a:t>
            </a:r>
            <a:endParaRPr lang="ru-RU" sz="3600" dirty="0"/>
          </a:p>
        </p:txBody>
      </p:sp>
      <p:sp>
        <p:nvSpPr>
          <p:cNvPr id="4" name="Стрелка вправо 3">
            <a:hlinkClick r:id="rId2" action="ppaction://hlinksldjump"/>
          </p:cNvPr>
          <p:cNvSpPr/>
          <p:nvPr/>
        </p:nvSpPr>
        <p:spPr>
          <a:xfrm>
            <a:off x="4422920" y="1673630"/>
            <a:ext cx="1903378" cy="1054510"/>
          </a:xfrm>
          <a:prstGeom prst="rightArrow">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dirty="0" smtClean="0">
                <a:solidFill>
                  <a:schemeClr val="tx1"/>
                </a:solidFill>
                <a:latin typeface="Constantia" panose="02030602050306030303" pitchFamily="18" charset="0"/>
              </a:rPr>
              <a:t>Слайд 17 </a:t>
            </a:r>
            <a:endParaRPr lang="ru-RU" dirty="0">
              <a:solidFill>
                <a:schemeClr val="tx1"/>
              </a:solidFill>
              <a:latin typeface="Constantia" panose="02030602050306030303" pitchFamily="18" charset="0"/>
            </a:endParaRPr>
          </a:p>
        </p:txBody>
      </p:sp>
    </p:spTree>
    <p:extLst>
      <p:ext uri="{BB962C8B-B14F-4D97-AF65-F5344CB8AC3E}">
        <p14:creationId xmlns:p14="http://schemas.microsoft.com/office/powerpoint/2010/main" val="31096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54000">
              <a:schemeClr val="accent2">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2059858" y="2203639"/>
            <a:ext cx="7305368" cy="1477328"/>
          </a:xfrm>
          <a:prstGeom prst="rect">
            <a:avLst/>
          </a:prstGeom>
        </p:spPr>
        <p:txBody>
          <a:bodyPr wrap="square">
            <a:spAutoFit/>
          </a:bodyPr>
          <a:lstStyle/>
          <a:p>
            <a:pPr algn="just"/>
            <a:r>
              <a:rPr lang="ru-RU" b="1" dirty="0" smtClean="0">
                <a:latin typeface="Times New Roman" panose="02020603050405020304" pitchFamily="18" charset="0"/>
                <a:ea typeface="Calibri" panose="020F0502020204030204" pitchFamily="34" charset="0"/>
              </a:rPr>
              <a:t>ПОДСКАЗКА : согласно </a:t>
            </a:r>
            <a:r>
              <a:rPr lang="ru-RU" b="1" dirty="0">
                <a:latin typeface="Times New Roman" panose="02020603050405020304" pitchFamily="18" charset="0"/>
                <a:ea typeface="Calibri" panose="020F0502020204030204" pitchFamily="34" charset="0"/>
              </a:rPr>
              <a:t>методологии 6-го издания Руководства МВФ сальдо финансового счета и его отдельных статей предписано рассчитывать как разность между изменением международных финансовых активов страны и изменением ее международных обязательств</a:t>
            </a:r>
            <a:endParaRPr lang="ru-RU" dirty="0"/>
          </a:p>
        </p:txBody>
      </p:sp>
      <p:sp>
        <p:nvSpPr>
          <p:cNvPr id="3" name="Прямоугольник 2"/>
          <p:cNvSpPr/>
          <p:nvPr/>
        </p:nvSpPr>
        <p:spPr>
          <a:xfrm>
            <a:off x="1720644" y="1129552"/>
            <a:ext cx="9060426" cy="369332"/>
          </a:xfrm>
          <a:prstGeom prst="rect">
            <a:avLst/>
          </a:prstGeom>
        </p:spPr>
        <p:txBody>
          <a:bodyPr wrap="square">
            <a:spAutoFit/>
          </a:bodyPr>
          <a:lstStyle/>
          <a:p>
            <a:r>
              <a:rPr lang="ru-RU" dirty="0" smtClean="0">
                <a:latin typeface="Times New Roman" panose="02020603050405020304" pitchFamily="18" charset="0"/>
                <a:ea typeface="Calibri" panose="020F0502020204030204" pitchFamily="34" charset="0"/>
              </a:rPr>
              <a:t>4) </a:t>
            </a:r>
            <a:r>
              <a:rPr lang="ru-RU" b="1" dirty="0" smtClean="0">
                <a:latin typeface="Times New Roman" panose="02020603050405020304" pitchFamily="18" charset="0"/>
                <a:ea typeface="Calibri" panose="020F0502020204030204" pitchFamily="34" charset="0"/>
              </a:rPr>
              <a:t>определить </a:t>
            </a:r>
            <a:r>
              <a:rPr lang="ru-RU" b="1" dirty="0">
                <a:latin typeface="Times New Roman" panose="02020603050405020304" pitchFamily="18" charset="0"/>
                <a:ea typeface="Calibri" panose="020F0502020204030204" pitchFamily="34" charset="0"/>
              </a:rPr>
              <a:t>произошедшее за год изменение официальных резервных активов РФ</a:t>
            </a:r>
            <a:endParaRPr lang="ru-RU" b="1" dirty="0"/>
          </a:p>
        </p:txBody>
      </p:sp>
      <p:sp>
        <p:nvSpPr>
          <p:cNvPr id="4" name="Прямоугольник 3"/>
          <p:cNvSpPr/>
          <p:nvPr/>
        </p:nvSpPr>
        <p:spPr>
          <a:xfrm>
            <a:off x="1499419" y="3680967"/>
            <a:ext cx="9517625" cy="1200329"/>
          </a:xfrm>
          <a:prstGeom prst="rect">
            <a:avLst/>
          </a:prstGeom>
        </p:spPr>
        <p:txBody>
          <a:bodyPr wrap="square">
            <a:spAutoFit/>
          </a:bodyPr>
          <a:lstStyle/>
          <a:p>
            <a:pPr algn="just"/>
            <a:r>
              <a:rPr lang="ru-RU" dirty="0">
                <a:latin typeface="Times New Roman" panose="02020603050405020304" pitchFamily="18" charset="0"/>
                <a:ea typeface="Calibri" panose="020F0502020204030204" pitchFamily="34" charset="0"/>
              </a:rPr>
              <a:t>сальдо будет таким же, как если считать его как разность между дебетовыми и кредитовыми проводками, относящимися к финансовому счету, поэтому положительное значение сальдо финансового счета в целом и его отдельных статей означает, что оно дебетовое, а отрицательное – что оно кредитовое. Итак, составим уравнение с одним неизвестным «Х» </a:t>
            </a:r>
            <a:endParaRPr lang="ru-RU" dirty="0"/>
          </a:p>
        </p:txBody>
      </p:sp>
      <p:sp>
        <p:nvSpPr>
          <p:cNvPr id="5" name="Прямоугольник 4"/>
          <p:cNvSpPr/>
          <p:nvPr/>
        </p:nvSpPr>
        <p:spPr>
          <a:xfrm>
            <a:off x="2059857" y="5136847"/>
            <a:ext cx="8558981" cy="369332"/>
          </a:xfrm>
          <a:prstGeom prst="rect">
            <a:avLst/>
          </a:prstGeom>
        </p:spPr>
        <p:txBody>
          <a:bodyPr wrap="square">
            <a:spAutoFit/>
          </a:bodyPr>
          <a:lstStyle/>
          <a:p>
            <a:pPr algn="ctr"/>
            <a:r>
              <a:rPr lang="ru-RU" b="1" dirty="0">
                <a:latin typeface="Times New Roman" panose="02020603050405020304" pitchFamily="18" charset="0"/>
                <a:ea typeface="Calibri" panose="020F0502020204030204" pitchFamily="34" charset="0"/>
              </a:rPr>
              <a:t>∆ФС = 36,2 = (46,1 + 10,9 – 9,9 – 7,5 + X) – (38,7 + 8,2 – 13,1 – 26,6)</a:t>
            </a:r>
            <a:endParaRPr lang="ru-RU" b="1" dirty="0"/>
          </a:p>
        </p:txBody>
      </p:sp>
      <p:sp>
        <p:nvSpPr>
          <p:cNvPr id="6" name="Прямоугольник 5"/>
          <p:cNvSpPr/>
          <p:nvPr/>
        </p:nvSpPr>
        <p:spPr>
          <a:xfrm>
            <a:off x="4827181" y="5930662"/>
            <a:ext cx="2193614" cy="369332"/>
          </a:xfrm>
          <a:prstGeom prst="rect">
            <a:avLst/>
          </a:prstGeom>
        </p:spPr>
        <p:txBody>
          <a:bodyPr wrap="none">
            <a:spAutoFit/>
          </a:bodyPr>
          <a:lstStyle/>
          <a:p>
            <a:r>
              <a:rPr lang="ru-RU" b="1" dirty="0">
                <a:latin typeface="Times New Roman" panose="02020603050405020304" pitchFamily="18" charset="0"/>
                <a:ea typeface="Calibri" panose="020F0502020204030204" pitchFamily="34" charset="0"/>
              </a:rPr>
              <a:t>X = 3,8 млрд. долл. </a:t>
            </a:r>
            <a:endParaRPr lang="ru-RU" b="1" dirty="0"/>
          </a:p>
        </p:txBody>
      </p:sp>
    </p:spTree>
    <p:extLst>
      <p:ext uri="{BB962C8B-B14F-4D97-AF65-F5344CB8AC3E}">
        <p14:creationId xmlns:p14="http://schemas.microsoft.com/office/powerpoint/2010/main" val="165630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0" y="28408"/>
            <a:ext cx="12192000" cy="6858001"/>
          </a:xfrm>
        </p:spPr>
      </p:pic>
      <p:sp>
        <p:nvSpPr>
          <p:cNvPr id="2" name="Заголовок 1"/>
          <p:cNvSpPr>
            <a:spLocks noGrp="1"/>
          </p:cNvSpPr>
          <p:nvPr>
            <p:ph type="title"/>
          </p:nvPr>
        </p:nvSpPr>
        <p:spPr>
          <a:xfrm>
            <a:off x="3508946" y="340564"/>
            <a:ext cx="6384562" cy="917499"/>
          </a:xfrm>
        </p:spPr>
        <p:txBody>
          <a:bodyPr>
            <a:noAutofit/>
          </a:bodyPr>
          <a:lstStyle/>
          <a:p>
            <a:r>
              <a:rPr lang="ru-RU" sz="5400" b="1" u="sng" dirty="0">
                <a:latin typeface="Garamond" panose="02020404030301010803" pitchFamily="18" charset="0"/>
              </a:rPr>
              <a:t>Платежный </a:t>
            </a:r>
            <a:r>
              <a:rPr lang="ru-RU" sz="5400" b="1" u="sng" dirty="0" smtClean="0">
                <a:latin typeface="Garamond" panose="02020404030301010803" pitchFamily="18" charset="0"/>
              </a:rPr>
              <a:t>баланс</a:t>
            </a:r>
            <a:endParaRPr lang="ru-RU" sz="5400" u="sng" dirty="0">
              <a:latin typeface="Garamond" panose="02020404030301010803" pitchFamily="18" charset="0"/>
            </a:endParaRPr>
          </a:p>
        </p:txBody>
      </p:sp>
      <p:sp>
        <p:nvSpPr>
          <p:cNvPr id="3" name="Горизонтальный свиток 2"/>
          <p:cNvSpPr/>
          <p:nvPr/>
        </p:nvSpPr>
        <p:spPr>
          <a:xfrm>
            <a:off x="1939158" y="1734207"/>
            <a:ext cx="9065173" cy="4619296"/>
          </a:xfrm>
          <a:prstGeom prst="horizontalScroll">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000" dirty="0">
                <a:solidFill>
                  <a:schemeClr val="bg1"/>
                </a:solidFill>
                <a:latin typeface="Courier New" panose="02070309020205020404" pitchFamily="49" charset="0"/>
                <a:cs typeface="Courier New" panose="02070309020205020404" pitchFamily="49" charset="0"/>
              </a:rPr>
              <a:t>Платежный баланс позволяет проследить, как происходило привлечение иностранных инвестиций, погашение внешней задолженности, в каких формах осуществлялись инвестиции в экономику других стран. Платежный баланс показывает, как Банк России изменял уровень своих международных </a:t>
            </a:r>
            <a:r>
              <a:rPr lang="ru-RU" sz="2000" dirty="0" smtClean="0">
                <a:solidFill>
                  <a:schemeClr val="bg1"/>
                </a:solidFill>
                <a:latin typeface="Courier New" panose="02070309020205020404" pitchFamily="49" charset="0"/>
                <a:cs typeface="Courier New" panose="02070309020205020404" pitchFamily="49" charset="0"/>
              </a:rPr>
              <a:t>резервов.</a:t>
            </a:r>
          </a:p>
          <a:p>
            <a:pPr algn="ctr"/>
            <a:endParaRPr lang="ru-RU" sz="2000" dirty="0" smtClean="0">
              <a:solidFill>
                <a:schemeClr val="bg1"/>
              </a:solidFill>
              <a:latin typeface="Courier New" panose="02070309020205020404" pitchFamily="49" charset="0"/>
              <a:cs typeface="Courier New" panose="02070309020205020404" pitchFamily="49" charset="0"/>
            </a:endParaRPr>
          </a:p>
          <a:p>
            <a:pPr algn="ctr"/>
            <a:r>
              <a:rPr lang="ru-RU" sz="2000" b="1" dirty="0" smtClean="0">
                <a:solidFill>
                  <a:schemeClr val="bg1"/>
                </a:solidFill>
                <a:latin typeface="Courier New" panose="02070309020205020404" pitchFamily="49" charset="0"/>
                <a:cs typeface="Courier New" panose="02070309020205020404" pitchFamily="49" charset="0"/>
              </a:rPr>
              <a:t>Платежный </a:t>
            </a:r>
            <a:r>
              <a:rPr lang="ru-RU" sz="2000" b="1" dirty="0">
                <a:solidFill>
                  <a:schemeClr val="bg1"/>
                </a:solidFill>
                <a:latin typeface="Courier New" panose="02070309020205020404" pitchFamily="49" charset="0"/>
                <a:cs typeface="Courier New" panose="02070309020205020404" pitchFamily="49" charset="0"/>
              </a:rPr>
              <a:t>баланс является одним из основных инструментов макроэкономического анализа и прогнозирования</a:t>
            </a:r>
          </a:p>
        </p:txBody>
      </p:sp>
    </p:spTree>
    <p:extLst>
      <p:ext uri="{BB962C8B-B14F-4D97-AF65-F5344CB8AC3E}">
        <p14:creationId xmlns:p14="http://schemas.microsoft.com/office/powerpoint/2010/main" val="3297943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53378">
              <a:schemeClr val="accent2">
                <a:lumMod val="20000"/>
                <a:lumOff val="80000"/>
              </a:schemeClr>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2384322" y="1070557"/>
            <a:ext cx="6096000" cy="646331"/>
          </a:xfrm>
          <a:prstGeom prst="rect">
            <a:avLst/>
          </a:prstGeom>
        </p:spPr>
        <p:txBody>
          <a:bodyPr>
            <a:spAutoFit/>
          </a:bodyPr>
          <a:lstStyle/>
          <a:p>
            <a:r>
              <a:rPr lang="ru-RU" b="1" dirty="0">
                <a:latin typeface="Times New Roman" panose="02020603050405020304" pitchFamily="18" charset="0"/>
                <a:ea typeface="Calibri" panose="020F0502020204030204" pitchFamily="34" charset="0"/>
              </a:rPr>
              <a:t>5) </a:t>
            </a:r>
            <a:r>
              <a:rPr lang="ru-RU" b="1" dirty="0" smtClean="0">
                <a:latin typeface="Times New Roman" panose="02020603050405020304" pitchFamily="18" charset="0"/>
                <a:ea typeface="Calibri" panose="020F0502020204030204" pitchFamily="34" charset="0"/>
              </a:rPr>
              <a:t>определить </a:t>
            </a:r>
            <a:r>
              <a:rPr lang="ru-RU" b="1" dirty="0">
                <a:latin typeface="Times New Roman" panose="02020603050405020304" pitchFamily="18" charset="0"/>
                <a:ea typeface="Calibri" panose="020F0502020204030204" pitchFamily="34" charset="0"/>
              </a:rPr>
              <a:t>общее (итоговое) сальдо платежного баланса</a:t>
            </a:r>
            <a:endParaRPr lang="ru-RU" b="1" dirty="0"/>
          </a:p>
        </p:txBody>
      </p:sp>
      <p:sp>
        <p:nvSpPr>
          <p:cNvPr id="3" name="Прямоугольник 2"/>
          <p:cNvSpPr/>
          <p:nvPr/>
        </p:nvSpPr>
        <p:spPr>
          <a:xfrm>
            <a:off x="688258" y="1528400"/>
            <a:ext cx="9488128" cy="665118"/>
          </a:xfrm>
          <a:prstGeom prst="rect">
            <a:avLst/>
          </a:prstGeom>
        </p:spPr>
        <p:txBody>
          <a:bodyPr wrap="square">
            <a:spAutoFit/>
          </a:bodyPr>
          <a:lstStyle/>
          <a:p>
            <a:pPr marL="768985" indent="-408940"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1 метод. Можно суммировать все кредитовые операции, включаемые в общий (итоговый) платежный баланс, затем – все дебетовые, и определить разницу между ними</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Прямоугольник 5"/>
          <p:cNvSpPr/>
          <p:nvPr/>
        </p:nvSpPr>
        <p:spPr>
          <a:xfrm>
            <a:off x="688257" y="2193518"/>
            <a:ext cx="11302181" cy="4834144"/>
          </a:xfrm>
          <a:prstGeom prst="rect">
            <a:avLst/>
          </a:prstGeom>
        </p:spPr>
        <p:txBody>
          <a:bodyPr wrap="square">
            <a:spAutoFit/>
          </a:bodyPr>
          <a:lstStyle/>
          <a:p>
            <a:pPr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2 метод.  Однако есть и существенно более простой метод расчета значения искомого сальдо, который основан на учете того обстоятельства, что по определению сальдо общего (итогового) платежного баланса должно быть равно по абсолютной величине сальдо статьи «официальные резервные активы» (а также, при наличии не отражаемых в официальных резервах кредитов от МВФ и операций исключительного финансирования, к изменению официальных резервов следует добавить и эти операции).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Дело в том, что изменение официальных резервов, кредиты от МВФ и исключительное финансирование выступают балансирующими операциями при неравновесии общего (итогового) платежного баланса. Поэтому направленность общего (итогового) сальдо будет строго противоположной по сравнению с направленностью сальдо операций с официальными резервами и подобных им. То есть если сальдо по официальным резервам, кредитам от МВФ и исключительному финансированию дебетовое, то общее (итоговое) сальдо платежного баланса будет кредитовым, и наоборот. Итак, для ответа на поставленный пятый вопрос задачи достаточно иметь информацию по изменению официальных международных резервов РФ (кредиты от МВФ или исключительное финансирование в рассматриваемом году не привлекались). В предыдущем вопросе мы уже определили, что сальдо статьи «официальные резервные активы» дебетовое и его абсолютная величина равна 3,8 млрд. долл. Это означает, что абсолютная величина общего (итогового) сальдо платежного баланса РФ также составляет 3,8 млрд. долл., однако это сальдо – кредитовое, общий (итоговый) платежный баланс сведен с профицитом.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10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89900">
              <a:schemeClr val="accent3">
                <a:lumMod val="20000"/>
                <a:lumOff val="80000"/>
              </a:schemeClr>
            </a:gs>
            <a:gs pos="0">
              <a:schemeClr val="accent2">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617406" y="1333763"/>
            <a:ext cx="7157884" cy="685059"/>
          </a:xfrm>
          <a:prstGeom prst="rect">
            <a:avLst/>
          </a:prstGeom>
        </p:spPr>
        <p:txBody>
          <a:bodyPr wrap="square">
            <a:spAutoFit/>
          </a:bodyPr>
          <a:lstStyle/>
          <a:p>
            <a:pPr indent="540385" algn="just">
              <a:lnSpc>
                <a:spcPct val="107000"/>
              </a:lnSpc>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6). рассчитать </a:t>
            </a:r>
            <a:r>
              <a:rPr lang="ru-RU" dirty="0">
                <a:latin typeface="Times New Roman" panose="02020603050405020304" pitchFamily="18" charset="0"/>
                <a:ea typeface="Calibri" panose="020F0502020204030204" pitchFamily="34" charset="0"/>
                <a:cs typeface="Times New Roman" panose="02020603050405020304" pitchFamily="18" charset="0"/>
              </a:rPr>
              <a:t>изменение за рассматриваемый год чистой международной инвестиционной позиции </a:t>
            </a:r>
            <a:r>
              <a:rPr lang="ru-RU" dirty="0" smtClean="0">
                <a:latin typeface="Times New Roman" panose="02020603050405020304" pitchFamily="18" charset="0"/>
                <a:ea typeface="Calibri" panose="020F0502020204030204" pitchFamily="34" charset="0"/>
                <a:cs typeface="Times New Roman" panose="02020603050405020304" pitchFamily="18" charset="0"/>
              </a:rPr>
              <a:t>РФ</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Группа 4"/>
          <p:cNvGrpSpPr/>
          <p:nvPr/>
        </p:nvGrpSpPr>
        <p:grpSpPr>
          <a:xfrm>
            <a:off x="4850623" y="2426109"/>
            <a:ext cx="1903378" cy="1054510"/>
            <a:chOff x="2387642" y="2544096"/>
            <a:chExt cx="1903378" cy="1054510"/>
          </a:xfrm>
        </p:grpSpPr>
        <p:sp>
          <p:nvSpPr>
            <p:cNvPr id="4" name="Стрелка вправо 3">
              <a:hlinkClick r:id="rId2" action="ppaction://hlinksldjump"/>
            </p:cNvPr>
            <p:cNvSpPr/>
            <p:nvPr/>
          </p:nvSpPr>
          <p:spPr>
            <a:xfrm>
              <a:off x="2387642" y="2544096"/>
              <a:ext cx="1903378" cy="1054510"/>
            </a:xfrm>
            <a:prstGeom prst="rightArrow">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3" name="Прямоугольник 2"/>
            <p:cNvSpPr/>
            <p:nvPr/>
          </p:nvSpPr>
          <p:spPr>
            <a:xfrm>
              <a:off x="2387642" y="2875624"/>
              <a:ext cx="1564852" cy="369332"/>
            </a:xfrm>
            <a:prstGeom prst="rect">
              <a:avLst/>
            </a:prstGeom>
          </p:spPr>
          <p:txBody>
            <a:bodyPr wrap="none">
              <a:spAutoFit/>
            </a:bodyPr>
            <a:lstStyle/>
            <a:p>
              <a:r>
                <a:rPr lang="ru-RU" dirty="0" smtClean="0">
                  <a:latin typeface="Times New Roman" panose="02020603050405020304" pitchFamily="18" charset="0"/>
                  <a:ea typeface="Calibri" panose="020F0502020204030204" pitchFamily="34" charset="0"/>
                </a:rPr>
                <a:t>См. слайд 23  </a:t>
              </a:r>
              <a:endParaRPr lang="ru-RU" dirty="0"/>
            </a:p>
          </p:txBody>
        </p:sp>
      </p:grpSp>
    </p:spTree>
    <p:extLst>
      <p:ext uri="{BB962C8B-B14F-4D97-AF65-F5344CB8AC3E}">
        <p14:creationId xmlns:p14="http://schemas.microsoft.com/office/powerpoint/2010/main" val="1322388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8142" y="1291947"/>
            <a:ext cx="8450826" cy="4247317"/>
          </a:xfrm>
          <a:prstGeom prst="rect">
            <a:avLst/>
          </a:prstGeom>
        </p:spPr>
        <p:txBody>
          <a:bodyPr wrap="square">
            <a:spAutoFit/>
          </a:bodyPr>
          <a:lstStyle/>
          <a:p>
            <a:r>
              <a:rPr lang="ru-RU" b="1" dirty="0">
                <a:solidFill>
                  <a:srgbClr val="000000"/>
                </a:solidFill>
                <a:latin typeface="Times New Roman" panose="02020603050405020304" pitchFamily="18" charset="0"/>
              </a:rPr>
              <a:t>Тест 1. Что такое платежный баланс страны?</a:t>
            </a:r>
          </a:p>
          <a:p>
            <a:r>
              <a:rPr lang="ru-RU" dirty="0">
                <a:solidFill>
                  <a:srgbClr val="000000"/>
                </a:solidFill>
                <a:latin typeface="Times New Roman" panose="02020603050405020304" pitchFamily="18" charset="0"/>
              </a:rPr>
              <a:t>1) баланс поступлений и выплат страны со странами остального мира;</a:t>
            </a:r>
          </a:p>
          <a:p>
            <a:r>
              <a:rPr lang="ru-RU" dirty="0">
                <a:solidFill>
                  <a:srgbClr val="000000"/>
                </a:solidFill>
                <a:latin typeface="Times New Roman" panose="02020603050405020304" pitchFamily="18" charset="0"/>
              </a:rPr>
              <a:t>2) баланс финансовых активов и обязательств страны перед нерезидентами;</a:t>
            </a:r>
          </a:p>
          <a:p>
            <a:r>
              <a:rPr lang="ru-RU" dirty="0">
                <a:solidFill>
                  <a:srgbClr val="000000"/>
                </a:solidFill>
                <a:latin typeface="Times New Roman" panose="02020603050405020304" pitchFamily="18" charset="0"/>
              </a:rPr>
              <a:t>3) результат внешнеэкономической деятельности страны за период;</a:t>
            </a:r>
          </a:p>
          <a:p>
            <a:r>
              <a:rPr lang="ru-RU" dirty="0">
                <a:solidFill>
                  <a:srgbClr val="000000"/>
                </a:solidFill>
                <a:latin typeface="Times New Roman" panose="02020603050405020304" pitchFamily="18" charset="0"/>
              </a:rPr>
              <a:t>4) сводный баланс внутренних платежей всех компаний в стране;</a:t>
            </a:r>
          </a:p>
          <a:p>
            <a:r>
              <a:rPr lang="ru-RU" b="1" dirty="0">
                <a:solidFill>
                  <a:srgbClr val="000000"/>
                </a:solidFill>
                <a:latin typeface="Times New Roman" panose="02020603050405020304" pitchFamily="18" charset="0"/>
              </a:rPr>
              <a:t>Тест 2. Что такое международная инвестиционная позиция страны?</a:t>
            </a:r>
          </a:p>
          <a:p>
            <a:r>
              <a:rPr lang="ru-RU" dirty="0">
                <a:solidFill>
                  <a:srgbClr val="000000"/>
                </a:solidFill>
                <a:latin typeface="Times New Roman" panose="02020603050405020304" pitchFamily="18" charset="0"/>
              </a:rPr>
              <a:t>1) баланс поступлений и выплат страны со странами остального мира;</a:t>
            </a:r>
          </a:p>
          <a:p>
            <a:r>
              <a:rPr lang="ru-RU" dirty="0">
                <a:solidFill>
                  <a:srgbClr val="000000"/>
                </a:solidFill>
                <a:latin typeface="Times New Roman" panose="02020603050405020304" pitchFamily="18" charset="0"/>
              </a:rPr>
              <a:t>2) баланс финансовых активов и обязательств страны перед нерезидентами;</a:t>
            </a:r>
          </a:p>
          <a:p>
            <a:r>
              <a:rPr lang="ru-RU" dirty="0">
                <a:solidFill>
                  <a:srgbClr val="000000"/>
                </a:solidFill>
                <a:latin typeface="Times New Roman" panose="02020603050405020304" pitchFamily="18" charset="0"/>
              </a:rPr>
              <a:t>3) результат внешнеэкономической деятельности страны за период;</a:t>
            </a:r>
          </a:p>
          <a:p>
            <a:r>
              <a:rPr lang="ru-RU" dirty="0">
                <a:solidFill>
                  <a:srgbClr val="000000"/>
                </a:solidFill>
                <a:latin typeface="Times New Roman" panose="02020603050405020304" pitchFamily="18" charset="0"/>
              </a:rPr>
              <a:t>4) сводный баланс внутренних платежей всех компаний в стране;</a:t>
            </a:r>
          </a:p>
          <a:p>
            <a:r>
              <a:rPr lang="ru-RU" b="1" dirty="0">
                <a:solidFill>
                  <a:srgbClr val="000000"/>
                </a:solidFill>
                <a:latin typeface="Times New Roman" panose="02020603050405020304" pitchFamily="18" charset="0"/>
              </a:rPr>
              <a:t>Тест 3. Счет операций с капиталом и финансовыми инструментами включает</a:t>
            </a:r>
            <a:r>
              <a:rPr lang="ru-RU" dirty="0">
                <a:solidFill>
                  <a:srgbClr val="000000"/>
                </a:solidFill>
                <a:latin typeface="Times New Roman" panose="02020603050405020304" pitchFamily="18" charset="0"/>
              </a:rPr>
              <a:t>:</a:t>
            </a:r>
          </a:p>
          <a:p>
            <a:r>
              <a:rPr lang="ru-RU" dirty="0">
                <a:solidFill>
                  <a:srgbClr val="000000"/>
                </a:solidFill>
                <a:latin typeface="Times New Roman" panose="02020603050405020304" pitchFamily="18" charset="0"/>
              </a:rPr>
              <a:t>1) финансовый счет;</a:t>
            </a:r>
          </a:p>
          <a:p>
            <a:r>
              <a:rPr lang="ru-RU" dirty="0">
                <a:solidFill>
                  <a:srgbClr val="000000"/>
                </a:solidFill>
                <a:latin typeface="Times New Roman" panose="02020603050405020304" pitchFamily="18" charset="0"/>
              </a:rPr>
              <a:t>2) счет операций с капиталом;</a:t>
            </a:r>
          </a:p>
          <a:p>
            <a:r>
              <a:rPr lang="ru-RU" dirty="0">
                <a:solidFill>
                  <a:srgbClr val="000000"/>
                </a:solidFill>
                <a:latin typeface="Times New Roman" panose="02020603050405020304" pitchFamily="18" charset="0"/>
              </a:rPr>
              <a:t>3) счет движения капиталов;</a:t>
            </a:r>
          </a:p>
          <a:p>
            <a:r>
              <a:rPr lang="ru-RU" dirty="0">
                <a:solidFill>
                  <a:srgbClr val="000000"/>
                </a:solidFill>
                <a:latin typeface="Times New Roman" panose="02020603050405020304" pitchFamily="18" charset="0"/>
              </a:rPr>
              <a:t>4) текущие и капитальные трансферты;</a:t>
            </a:r>
            <a:endParaRPr lang="ru-RU"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287613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0141" y="826275"/>
            <a:ext cx="7334865" cy="2031325"/>
          </a:xfrm>
          <a:prstGeom prst="rect">
            <a:avLst/>
          </a:prstGeom>
        </p:spPr>
        <p:txBody>
          <a:bodyPr wrap="square">
            <a:spAutoFit/>
          </a:bodyPr>
          <a:lstStyle/>
          <a:p>
            <a:r>
              <a:rPr lang="ru-RU" b="1" dirty="0" smtClean="0">
                <a:solidFill>
                  <a:srgbClr val="000000"/>
                </a:solidFill>
                <a:latin typeface="Times New Roman" panose="02020603050405020304" pitchFamily="18" charset="0"/>
              </a:rPr>
              <a:t>Тест 5 </a:t>
            </a:r>
            <a:r>
              <a:rPr lang="ru-RU" b="1" dirty="0">
                <a:solidFill>
                  <a:srgbClr val="000000"/>
                </a:solidFill>
                <a:latin typeface="Times New Roman" panose="02020603050405020304" pitchFamily="18" charset="0"/>
              </a:rPr>
              <a:t>Какое влияние на сальдо торгового баланса страны окажет рост курса национальной валюты</a:t>
            </a:r>
            <a:r>
              <a:rPr lang="ru-RU" b="1" dirty="0" smtClean="0">
                <a:solidFill>
                  <a:srgbClr val="000000"/>
                </a:solidFill>
                <a:latin typeface="Times New Roman" panose="02020603050405020304" pitchFamily="18" charset="0"/>
              </a:rPr>
              <a:t>?</a:t>
            </a:r>
          </a:p>
          <a:p>
            <a:endParaRPr lang="ru-RU" b="1" dirty="0">
              <a:solidFill>
                <a:srgbClr val="000000"/>
              </a:solidFill>
              <a:latin typeface="Times New Roman" panose="02020603050405020304" pitchFamily="18" charset="0"/>
            </a:endParaRPr>
          </a:p>
          <a:p>
            <a:r>
              <a:rPr lang="ru-RU" dirty="0">
                <a:solidFill>
                  <a:srgbClr val="000000"/>
                </a:solidFill>
                <a:latin typeface="Times New Roman" panose="02020603050405020304" pitchFamily="18" charset="0"/>
              </a:rPr>
              <a:t>1) оно возрастет;</a:t>
            </a:r>
          </a:p>
          <a:p>
            <a:r>
              <a:rPr lang="ru-RU" dirty="0">
                <a:solidFill>
                  <a:srgbClr val="000000"/>
                </a:solidFill>
                <a:latin typeface="Times New Roman" panose="02020603050405020304" pitchFamily="18" charset="0"/>
              </a:rPr>
              <a:t>2) оно уменьшится;</a:t>
            </a:r>
          </a:p>
          <a:p>
            <a:r>
              <a:rPr lang="ru-RU" dirty="0">
                <a:solidFill>
                  <a:srgbClr val="000000"/>
                </a:solidFill>
                <a:latin typeface="Times New Roman" panose="02020603050405020304" pitchFamily="18" charset="0"/>
              </a:rPr>
              <a:t>3) оно не уменьшится;</a:t>
            </a:r>
          </a:p>
          <a:p>
            <a:r>
              <a:rPr lang="ru-RU" dirty="0">
                <a:solidFill>
                  <a:srgbClr val="000000"/>
                </a:solidFill>
                <a:latin typeface="Times New Roman" panose="02020603050405020304" pitchFamily="18" charset="0"/>
              </a:rPr>
              <a:t>4) оно изменится непредсказуемым образом;</a:t>
            </a:r>
            <a:endParaRPr lang="ru-RU" b="0" i="0" dirty="0">
              <a:solidFill>
                <a:srgbClr val="000000"/>
              </a:solidFill>
              <a:effectLst/>
              <a:latin typeface="Times New Roman" panose="02020603050405020304" pitchFamily="18" charset="0"/>
            </a:endParaRPr>
          </a:p>
        </p:txBody>
      </p:sp>
      <p:sp>
        <p:nvSpPr>
          <p:cNvPr id="3" name="Прямоугольник 2"/>
          <p:cNvSpPr/>
          <p:nvPr/>
        </p:nvSpPr>
        <p:spPr>
          <a:xfrm>
            <a:off x="1750141" y="3687463"/>
            <a:ext cx="8617974" cy="1477328"/>
          </a:xfrm>
          <a:prstGeom prst="rect">
            <a:avLst/>
          </a:prstGeom>
        </p:spPr>
        <p:txBody>
          <a:bodyPr wrap="square">
            <a:spAutoFit/>
          </a:bodyPr>
          <a:lstStyle/>
          <a:p>
            <a:r>
              <a:rPr lang="ru-RU" b="1" dirty="0">
                <a:solidFill>
                  <a:srgbClr val="000000"/>
                </a:solidFill>
                <a:latin typeface="Times New Roman" panose="02020603050405020304" pitchFamily="18" charset="0"/>
              </a:rPr>
              <a:t>Тест </a:t>
            </a:r>
            <a:r>
              <a:rPr lang="ru-RU" b="1" dirty="0" smtClean="0">
                <a:solidFill>
                  <a:srgbClr val="000000"/>
                </a:solidFill>
                <a:latin typeface="Times New Roman" panose="02020603050405020304" pitchFamily="18" charset="0"/>
              </a:rPr>
              <a:t>6. </a:t>
            </a:r>
            <a:r>
              <a:rPr lang="ru-RU" b="1" dirty="0">
                <a:solidFill>
                  <a:srgbClr val="000000"/>
                </a:solidFill>
                <a:latin typeface="Times New Roman" panose="02020603050405020304" pitchFamily="18" charset="0"/>
              </a:rPr>
              <a:t>Усиление темпов инфляции в стране ведет к:</a:t>
            </a:r>
          </a:p>
          <a:p>
            <a:r>
              <a:rPr lang="ru-RU" dirty="0">
                <a:solidFill>
                  <a:srgbClr val="000000"/>
                </a:solidFill>
                <a:latin typeface="Times New Roman" panose="02020603050405020304" pitchFamily="18" charset="0"/>
              </a:rPr>
              <a:t>1) росту сальдо платежного баланса;</a:t>
            </a:r>
          </a:p>
          <a:p>
            <a:r>
              <a:rPr lang="ru-RU" dirty="0">
                <a:solidFill>
                  <a:srgbClr val="000000"/>
                </a:solidFill>
                <a:latin typeface="Times New Roman" panose="02020603050405020304" pitchFamily="18" charset="0"/>
              </a:rPr>
              <a:t>2) стабилизации сальдо платежного баланса;</a:t>
            </a:r>
          </a:p>
          <a:p>
            <a:r>
              <a:rPr lang="ru-RU" dirty="0">
                <a:solidFill>
                  <a:srgbClr val="000000"/>
                </a:solidFill>
                <a:latin typeface="Times New Roman" panose="02020603050405020304" pitchFamily="18" charset="0"/>
              </a:rPr>
              <a:t>3) снижению сальдо платежного баланса;</a:t>
            </a:r>
          </a:p>
          <a:p>
            <a:r>
              <a:rPr lang="ru-RU" dirty="0">
                <a:solidFill>
                  <a:srgbClr val="000000"/>
                </a:solidFill>
                <a:latin typeface="Times New Roman" panose="02020603050405020304" pitchFamily="18" charset="0"/>
              </a:rPr>
              <a:t>4) непредсказуемым изменениям сальдо платежного баланса;</a:t>
            </a:r>
            <a:endParaRPr lang="ru-RU"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847711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70155" y="1038682"/>
            <a:ext cx="10574593" cy="5016758"/>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Законодательной и правовой базой разработки платежного баланса, международной</a:t>
            </a:r>
          </a:p>
          <a:p>
            <a:r>
              <a:rPr lang="ru-RU" sz="2000" b="1" dirty="0">
                <a:latin typeface="Times New Roman" panose="02020603050405020304" pitchFamily="18" charset="0"/>
                <a:cs typeface="Times New Roman" panose="02020603050405020304" pitchFamily="18" charset="0"/>
              </a:rPr>
              <a:t>инвестиционной позиции и внешнего долга являются:</a:t>
            </a:r>
          </a:p>
          <a:p>
            <a:pPr marL="457200" indent="-457200">
              <a:buFont typeface="+mj-lt"/>
              <a:buAutoNum type="arabicParenR"/>
            </a:pPr>
            <a:r>
              <a:rPr lang="ru-RU" sz="2000" dirty="0">
                <a:latin typeface="Times New Roman" panose="02020603050405020304" pitchFamily="18" charset="0"/>
                <a:cs typeface="Times New Roman" panose="02020603050405020304" pitchFamily="18" charset="0"/>
              </a:rPr>
              <a:t>- Федеральный закон от 10.07.2002 № 86-ФЗ (с изменениями) «О </a:t>
            </a:r>
            <a:r>
              <a:rPr lang="ru-RU" sz="2000" dirty="0" smtClean="0">
                <a:latin typeface="Times New Roman" panose="02020603050405020304" pitchFamily="18" charset="0"/>
                <a:cs typeface="Times New Roman" panose="02020603050405020304" pitchFamily="18" charset="0"/>
              </a:rPr>
              <a:t>Центральном банке </a:t>
            </a:r>
            <a:r>
              <a:rPr lang="ru-RU" sz="2000" dirty="0">
                <a:latin typeface="Times New Roman" panose="02020603050405020304" pitchFamily="18" charset="0"/>
                <a:cs typeface="Times New Roman" panose="02020603050405020304" pitchFamily="18" charset="0"/>
              </a:rPr>
              <a:t>Российской Федерации (Банке России)»;</a:t>
            </a:r>
          </a:p>
          <a:p>
            <a:pPr marL="457200" indent="-457200">
              <a:buFont typeface="+mj-lt"/>
              <a:buAutoNum type="arabicParenR"/>
            </a:pPr>
            <a:r>
              <a:rPr lang="ru-RU" sz="2000" dirty="0">
                <a:latin typeface="Times New Roman" panose="02020603050405020304" pitchFamily="18" charset="0"/>
                <a:cs typeface="Times New Roman" panose="02020603050405020304" pitchFamily="18" charset="0"/>
              </a:rPr>
              <a:t>- Федеральный закон от 29.11.2007 № 282-ФЗ (с изменениями) «Об</a:t>
            </a:r>
          </a:p>
          <a:p>
            <a:pPr marL="457200" indent="-457200">
              <a:buFont typeface="+mj-lt"/>
              <a:buAutoNum type="arabicParenR"/>
            </a:pPr>
            <a:r>
              <a:rPr lang="ru-RU" sz="2000" dirty="0">
                <a:latin typeface="Times New Roman" panose="02020603050405020304" pitchFamily="18" charset="0"/>
                <a:cs typeface="Times New Roman" panose="02020603050405020304" pitchFamily="18" charset="0"/>
              </a:rPr>
              <a:t>официальном статистическом учете и системе государственной статистики </a:t>
            </a:r>
            <a:r>
              <a:rPr lang="ru-RU" sz="2000" dirty="0" smtClean="0">
                <a:latin typeface="Times New Roman" panose="02020603050405020304" pitchFamily="18" charset="0"/>
                <a:cs typeface="Times New Roman" panose="02020603050405020304" pitchFamily="18" charset="0"/>
              </a:rPr>
              <a:t>в Российской </a:t>
            </a:r>
            <a:r>
              <a:rPr lang="ru-RU" sz="2000" dirty="0">
                <a:latin typeface="Times New Roman" panose="02020603050405020304" pitchFamily="18" charset="0"/>
                <a:cs typeface="Times New Roman" panose="02020603050405020304" pitchFamily="18" charset="0"/>
              </a:rPr>
              <a:t>Федерации»;</a:t>
            </a:r>
          </a:p>
          <a:p>
            <a:pPr marL="457200" indent="-457200">
              <a:buFont typeface="+mj-lt"/>
              <a:buAutoNum type="arabicParenR"/>
            </a:pPr>
            <a:r>
              <a:rPr lang="ru-RU" sz="2000" dirty="0" smtClean="0">
                <a:latin typeface="Times New Roman" panose="02020603050405020304" pitchFamily="18" charset="0"/>
                <a:cs typeface="Times New Roman" panose="02020603050405020304" pitchFamily="18" charset="0"/>
              </a:rPr>
              <a:t>Федеральный </a:t>
            </a:r>
            <a:r>
              <a:rPr lang="ru-RU" sz="2000" dirty="0">
                <a:latin typeface="Times New Roman" panose="02020603050405020304" pitchFamily="18" charset="0"/>
                <a:cs typeface="Times New Roman" panose="02020603050405020304" pitchFamily="18" charset="0"/>
              </a:rPr>
              <a:t>закон от 02.12.1990 № 395-1 (с изменениями) «О банках </a:t>
            </a:r>
            <a:r>
              <a:rPr lang="ru-RU" sz="2000" dirty="0" smtClean="0">
                <a:latin typeface="Times New Roman" panose="02020603050405020304" pitchFamily="18" charset="0"/>
                <a:cs typeface="Times New Roman" panose="02020603050405020304" pitchFamily="18" charset="0"/>
              </a:rPr>
              <a:t>и банковской </a:t>
            </a:r>
            <a:r>
              <a:rPr lang="ru-RU" sz="2000" dirty="0">
                <a:latin typeface="Times New Roman" panose="02020603050405020304" pitchFamily="18" charset="0"/>
                <a:cs typeface="Times New Roman" panose="02020603050405020304" pitchFamily="18" charset="0"/>
              </a:rPr>
              <a:t>деятельности»;</a:t>
            </a:r>
          </a:p>
          <a:p>
            <a:pPr marL="457200" indent="-457200">
              <a:buFont typeface="+mj-lt"/>
              <a:buAutoNum type="arabicParenR"/>
            </a:pPr>
            <a:r>
              <a:rPr lang="ru-RU" sz="2000" dirty="0">
                <a:latin typeface="Times New Roman" panose="02020603050405020304" pitchFamily="18" charset="0"/>
                <a:cs typeface="Times New Roman" panose="02020603050405020304" pitchFamily="18" charset="0"/>
              </a:rPr>
              <a:t>- Федеральный закон от 27.07.2006 № 149-ФЗ (с изменениями) «</a:t>
            </a:r>
            <a:r>
              <a:rPr lang="ru-RU" sz="2000" dirty="0" smtClean="0">
                <a:latin typeface="Times New Roman" panose="02020603050405020304" pitchFamily="18" charset="0"/>
                <a:cs typeface="Times New Roman" panose="02020603050405020304" pitchFamily="18" charset="0"/>
              </a:rPr>
              <a:t>Об информации</a:t>
            </a:r>
            <a:r>
              <a:rPr lang="ru-RU" sz="2000" dirty="0">
                <a:latin typeface="Times New Roman" panose="02020603050405020304" pitchFamily="18" charset="0"/>
                <a:cs typeface="Times New Roman" panose="02020603050405020304" pitchFamily="18" charset="0"/>
              </a:rPr>
              <a:t>, информационных технологиях и о защите информации»;</a:t>
            </a:r>
          </a:p>
          <a:p>
            <a:pPr marL="457200" indent="-457200">
              <a:buFont typeface="+mj-lt"/>
              <a:buAutoNum type="arabicParenR"/>
            </a:pPr>
            <a:r>
              <a:rPr lang="ru-RU" sz="2000" dirty="0">
                <a:latin typeface="Times New Roman" panose="02020603050405020304" pitchFamily="18" charset="0"/>
                <a:cs typeface="Times New Roman" panose="02020603050405020304" pitchFamily="18" charset="0"/>
              </a:rPr>
              <a:t>- Постановление Правительства Российской Федерации от 26.09.1997 № </a:t>
            </a:r>
            <a:r>
              <a:rPr lang="ru-RU" sz="2000" dirty="0" smtClean="0">
                <a:latin typeface="Times New Roman" panose="02020603050405020304" pitchFamily="18" charset="0"/>
                <a:cs typeface="Times New Roman" panose="02020603050405020304" pitchFamily="18" charset="0"/>
              </a:rPr>
              <a:t>1226 «О </a:t>
            </a:r>
            <a:r>
              <a:rPr lang="ru-RU" sz="2000" dirty="0">
                <a:latin typeface="Times New Roman" panose="02020603050405020304" pitchFamily="18" charset="0"/>
                <a:cs typeface="Times New Roman" panose="02020603050405020304" pitchFamily="18" charset="0"/>
              </a:rPr>
              <a:t>присоединении Российской Федерации к Специальному </a:t>
            </a:r>
            <a:r>
              <a:rPr lang="ru-RU" sz="2000" dirty="0" smtClean="0">
                <a:latin typeface="Times New Roman" panose="02020603050405020304" pitchFamily="18" charset="0"/>
                <a:cs typeface="Times New Roman" panose="02020603050405020304" pitchFamily="18" charset="0"/>
              </a:rPr>
              <a:t>стандарту распространения </a:t>
            </a:r>
            <a:r>
              <a:rPr lang="ru-RU" sz="2000" dirty="0">
                <a:latin typeface="Times New Roman" panose="02020603050405020304" pitchFamily="18" charset="0"/>
                <a:cs typeface="Times New Roman" panose="02020603050405020304" pitchFamily="18" charset="0"/>
              </a:rPr>
              <a:t>данных МВФ»;</a:t>
            </a:r>
          </a:p>
          <a:p>
            <a:pPr marL="457200" indent="-457200">
              <a:buFont typeface="+mj-lt"/>
              <a:buAutoNum type="arabicParenR"/>
            </a:pPr>
            <a:r>
              <a:rPr lang="ru-RU" sz="2000" dirty="0">
                <a:latin typeface="Times New Roman" panose="02020603050405020304" pitchFamily="18" charset="0"/>
                <a:cs typeface="Times New Roman" panose="02020603050405020304" pitchFamily="18" charset="0"/>
              </a:rPr>
              <a:t>- Распоряжение Правительства Российской Федерации от 06.05.2008 №</a:t>
            </a:r>
            <a:r>
              <a:rPr lang="ru-RU" sz="2000" dirty="0" smtClean="0">
                <a:latin typeface="Times New Roman" panose="02020603050405020304" pitchFamily="18" charset="0"/>
                <a:cs typeface="Times New Roman" panose="02020603050405020304" pitchFamily="18" charset="0"/>
              </a:rPr>
              <a:t>671-р(ред</a:t>
            </a:r>
            <a:r>
              <a:rPr lang="ru-RU" sz="2000" dirty="0">
                <a:latin typeface="Times New Roman" panose="02020603050405020304" pitchFamily="18" charset="0"/>
                <a:cs typeface="Times New Roman" panose="02020603050405020304" pitchFamily="18" charset="0"/>
              </a:rPr>
              <a:t>. от 23.10.2019) «Об утверждении федерального плана </a:t>
            </a:r>
            <a:r>
              <a:rPr lang="ru-RU" sz="2000" dirty="0" smtClean="0">
                <a:latin typeface="Times New Roman" panose="02020603050405020304" pitchFamily="18" charset="0"/>
                <a:cs typeface="Times New Roman" panose="02020603050405020304" pitchFamily="18" charset="0"/>
              </a:rPr>
              <a:t>статистических работ</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75497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6" name="Picture 6" descr="http://baa-group.ru/images/cms/thumbs/ea194afe36536c142e9a4cd857f0c6ddbdf3bc81/baa-group1-3_1920_800_5_80.jpg"/>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312" t="904" r="312" b="-904"/>
          <a:stretch/>
        </p:blipFill>
        <p:spPr bwMode="auto">
          <a:xfrm>
            <a:off x="0" y="0"/>
            <a:ext cx="12220564" cy="658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283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AutoShape 2" descr="Картинки рукопожатие, Стоковые Фотографии и Роялти-Фри Изображения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54743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ostupi.online/images/images1366/42/643.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699544" y="1390329"/>
            <a:ext cx="6355829" cy="2297251"/>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ru-RU" sz="4000" b="1" i="1" dirty="0" smtClean="0">
                <a:solidFill>
                  <a:schemeClr val="tx1"/>
                </a:solidFill>
                <a:latin typeface="Constantia" panose="02030602050306030303" pitchFamily="18" charset="0"/>
              </a:rPr>
              <a:t>Внешнеэкономические операции </a:t>
            </a:r>
          </a:p>
          <a:p>
            <a:pPr algn="ctr"/>
            <a:r>
              <a:rPr lang="ru-RU" sz="4000" b="1" i="1" dirty="0">
                <a:solidFill>
                  <a:schemeClr val="tx1"/>
                </a:solidFill>
                <a:latin typeface="Constantia" panose="02030602050306030303" pitchFamily="18" charset="0"/>
              </a:rPr>
              <a:t>о</a:t>
            </a:r>
            <a:r>
              <a:rPr lang="ru-RU" sz="4000" b="1" i="1" dirty="0" smtClean="0">
                <a:solidFill>
                  <a:schemeClr val="tx1"/>
                </a:solidFill>
                <a:latin typeface="Constantia" panose="02030602050306030303" pitchFamily="18" charset="0"/>
              </a:rPr>
              <a:t>дной</a:t>
            </a:r>
          </a:p>
          <a:p>
            <a:pPr algn="ctr"/>
            <a:r>
              <a:rPr lang="ru-RU" sz="4000" b="1" i="1" dirty="0" smtClean="0">
                <a:solidFill>
                  <a:schemeClr val="tx1"/>
                </a:solidFill>
                <a:latin typeface="Constantia" panose="02030602050306030303" pitchFamily="18" charset="0"/>
              </a:rPr>
              <a:t>страны</a:t>
            </a:r>
            <a:endParaRPr lang="ru-RU" sz="4000" b="1" i="1" dirty="0">
              <a:solidFill>
                <a:schemeClr val="tx1"/>
              </a:solidFill>
              <a:latin typeface="Constantia" panose="02030602050306030303" pitchFamily="18" charset="0"/>
            </a:endParaRPr>
          </a:p>
        </p:txBody>
      </p:sp>
      <p:sp>
        <p:nvSpPr>
          <p:cNvPr id="6" name="Скругленный прямоугольник 5"/>
          <p:cNvSpPr/>
          <p:nvPr/>
        </p:nvSpPr>
        <p:spPr>
          <a:xfrm>
            <a:off x="7910939" y="1555224"/>
            <a:ext cx="3897443" cy="187377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ru-RU" sz="4400" b="1" i="1" dirty="0" smtClean="0">
                <a:latin typeface="Constantia" panose="02030602050306030303" pitchFamily="18" charset="0"/>
              </a:rPr>
              <a:t>С другими странами</a:t>
            </a:r>
            <a:endParaRPr lang="ru-RU" sz="4400" b="1" i="1" dirty="0">
              <a:latin typeface="Constantia" panose="02030602050306030303" pitchFamily="18" charset="0"/>
            </a:endParaRPr>
          </a:p>
        </p:txBody>
      </p:sp>
      <p:pic>
        <p:nvPicPr>
          <p:cNvPr id="7" name="Рисунок 6" descr="Картинки по запросу рукопожатие рисунок | Картинки, Идеи, Рисунок"/>
          <p:cNvPicPr/>
          <p:nvPr/>
        </p:nvPicPr>
        <p:blipFill rotWithShape="1">
          <a:blip r:embed="rId3" cstate="print">
            <a:extLst>
              <a:ext uri="{BEBA8EAE-BF5A-486C-A8C5-ECC9F3942E4B}">
                <a14:imgProps xmlns:a14="http://schemas.microsoft.com/office/drawing/2010/main">
                  <a14:imgLayer r:embed="rId4">
                    <a14:imgEffect>
                      <a14:backgroundRemoval t="18625" b="80000" l="1750" r="99125">
                        <a14:foregroundMark x1="20375" y1="44125" x2="20375" y2="44125"/>
                        <a14:foregroundMark x1="78250" y1="44750" x2="78250" y2="44750"/>
                        <a14:foregroundMark x1="82875" y1="51750" x2="82875" y2="51750"/>
                        <a14:foregroundMark x1="26500" y1="31000" x2="26500" y2="31000"/>
                        <a14:foregroundMark x1="72875" y1="33000" x2="72875" y2="33000"/>
                        <a14:foregroundMark x1="76000" y1="37875" x2="76750" y2="38625"/>
                        <a14:foregroundMark x1="24250" y1="37250" x2="21875" y2="42000"/>
                      </a14:backgroundRemoval>
                    </a14:imgEffect>
                  </a14:imgLayer>
                </a14:imgProps>
              </a:ext>
              <a:ext uri="{28A0092B-C50C-407E-A947-70E740481C1C}">
                <a14:useLocalDpi xmlns:a14="http://schemas.microsoft.com/office/drawing/2010/main" val="0"/>
              </a:ext>
            </a:extLst>
          </a:blip>
          <a:srcRect t="18391" r="-218" b="18782"/>
          <a:stretch/>
        </p:blipFill>
        <p:spPr bwMode="auto">
          <a:xfrm>
            <a:off x="5696262" y="2064897"/>
            <a:ext cx="2329811" cy="1547731"/>
          </a:xfrm>
          <a:prstGeom prst="rect">
            <a:avLst/>
          </a:prstGeom>
          <a:noFill/>
          <a:ln>
            <a:noFill/>
          </a:ln>
          <a:extLst>
            <a:ext uri="{53640926-AAD7-44D8-BBD7-CCE9431645EC}">
              <a14:shadowObscured xmlns:a14="http://schemas.microsoft.com/office/drawing/2010/main"/>
            </a:ext>
          </a:extLst>
        </p:spPr>
      </p:pic>
      <p:sp>
        <p:nvSpPr>
          <p:cNvPr id="2" name="Прямоугольник 1"/>
          <p:cNvSpPr/>
          <p:nvPr/>
        </p:nvSpPr>
        <p:spPr>
          <a:xfrm>
            <a:off x="1718441" y="4531889"/>
            <a:ext cx="9396249" cy="2308324"/>
          </a:xfrm>
          <a:prstGeom prst="rect">
            <a:avLst/>
          </a:prstGeom>
        </p:spPr>
        <p:txBody>
          <a:bodyPr wrap="square">
            <a:spAutoFit/>
          </a:bodyPr>
          <a:lstStyle/>
          <a:p>
            <a:pPr algn="just"/>
            <a:r>
              <a:rPr lang="ru-RU" sz="2400" b="1" i="1" u="sng" dirty="0">
                <a:latin typeface="Bookman Old Style" panose="02050604050505020204" pitchFamily="18" charset="0"/>
                <a:ea typeface="Yu Gothic UI" panose="020B0500000000000000" pitchFamily="34" charset="-128"/>
              </a:rPr>
              <a:t>учитываются международные сделки двух типов:</a:t>
            </a:r>
          </a:p>
          <a:p>
            <a:pPr algn="just">
              <a:buFont typeface="+mj-lt"/>
              <a:buAutoNum type="arabicPeriod"/>
            </a:pPr>
            <a:r>
              <a:rPr lang="ru-RU" sz="2400" dirty="0">
                <a:latin typeface="Bookman Old Style" panose="02050604050505020204" pitchFamily="18" charset="0"/>
                <a:ea typeface="Yu Gothic UI" panose="020B0500000000000000" pitchFamily="34" charset="-128"/>
              </a:rPr>
              <a:t>Сделки, подразумевающие экспорт или импорт товаров или услуг, входящие в баланс текущих операций</a:t>
            </a:r>
          </a:p>
          <a:p>
            <a:pPr algn="just">
              <a:buFont typeface="+mj-lt"/>
              <a:buAutoNum type="arabicPeriod"/>
            </a:pPr>
            <a:r>
              <a:rPr lang="ru-RU" sz="2400" dirty="0">
                <a:latin typeface="Bookman Old Style" panose="02050604050505020204" pitchFamily="18" charset="0"/>
                <a:ea typeface="Yu Gothic UI" panose="020B0500000000000000" pitchFamily="34" charset="-128"/>
              </a:rPr>
              <a:t>Сделки, подразумевающие покупку или продажу активов (форм богатства), входящие в баланс движения капитала</a:t>
            </a:r>
            <a:endParaRPr lang="ru-RU" sz="2400" b="0" i="0" dirty="0">
              <a:effectLst/>
              <a:latin typeface="Bookman Old Style" panose="02050604050505020204" pitchFamily="18" charset="0"/>
              <a:ea typeface="Yu Gothic UI" panose="020B0500000000000000" pitchFamily="34" charset="-128"/>
            </a:endParaRPr>
          </a:p>
        </p:txBody>
      </p:sp>
    </p:spTree>
    <p:extLst>
      <p:ext uri="{BB962C8B-B14F-4D97-AF65-F5344CB8AC3E}">
        <p14:creationId xmlns:p14="http://schemas.microsoft.com/office/powerpoint/2010/main" val="405681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ostupi.online/images/images1366/42/643.jpg"/>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1334126" y="378490"/>
            <a:ext cx="10343212" cy="1705143"/>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ru-RU" sz="4000" b="1" i="1" dirty="0" smtClean="0">
                <a:solidFill>
                  <a:schemeClr val="tx1"/>
                </a:solidFill>
                <a:latin typeface="Constantia" panose="02030602050306030303" pitchFamily="18" charset="0"/>
              </a:rPr>
              <a:t>Когда было введено понятие «платежный баланс»?</a:t>
            </a:r>
            <a:endParaRPr lang="ru-RU" sz="4000" b="1" i="1" dirty="0">
              <a:solidFill>
                <a:schemeClr val="tx1"/>
              </a:solidFill>
              <a:latin typeface="Constantia" panose="02030602050306030303" pitchFamily="18" charset="0"/>
            </a:endParaRPr>
          </a:p>
        </p:txBody>
      </p:sp>
      <p:sp>
        <p:nvSpPr>
          <p:cNvPr id="6" name="Скругленный прямоугольник 5"/>
          <p:cNvSpPr/>
          <p:nvPr/>
        </p:nvSpPr>
        <p:spPr>
          <a:xfrm>
            <a:off x="8187129" y="2495846"/>
            <a:ext cx="3147934" cy="933153"/>
          </a:xfrm>
          <a:prstGeom prst="roundRect">
            <a:avLst/>
          </a:prstGeom>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ru-RU" sz="4400" b="1" i="1" dirty="0" smtClean="0">
                <a:latin typeface="Constantia" panose="02030602050306030303" pitchFamily="18" charset="0"/>
              </a:rPr>
              <a:t>1767 год</a:t>
            </a:r>
            <a:endParaRPr lang="ru-RU" sz="4400" b="1" i="1" dirty="0">
              <a:latin typeface="Constantia" panose="02030602050306030303" pitchFamily="18" charset="0"/>
            </a:endParaRPr>
          </a:p>
        </p:txBody>
      </p:sp>
      <p:sp>
        <p:nvSpPr>
          <p:cNvPr id="9" name="Скругленный прямоугольник 8"/>
          <p:cNvSpPr/>
          <p:nvPr/>
        </p:nvSpPr>
        <p:spPr>
          <a:xfrm>
            <a:off x="5039195" y="4459529"/>
            <a:ext cx="3147934" cy="933153"/>
          </a:xfrm>
          <a:prstGeom prst="roundRect">
            <a:avLst/>
          </a:prstGeom>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ru-RU" sz="4400" b="1" i="1" dirty="0" smtClean="0">
                <a:latin typeface="Constantia" panose="02030602050306030303" pitchFamily="18" charset="0"/>
              </a:rPr>
              <a:t>1921 год</a:t>
            </a:r>
            <a:endParaRPr lang="ru-RU" sz="4400" b="1" i="1" dirty="0">
              <a:latin typeface="Constantia" panose="02030602050306030303" pitchFamily="18" charset="0"/>
            </a:endParaRPr>
          </a:p>
        </p:txBody>
      </p:sp>
      <p:sp>
        <p:nvSpPr>
          <p:cNvPr id="10" name="Скругленный прямоугольник 9"/>
          <p:cNvSpPr/>
          <p:nvPr/>
        </p:nvSpPr>
        <p:spPr>
          <a:xfrm>
            <a:off x="2271011" y="2462123"/>
            <a:ext cx="3147934" cy="933153"/>
          </a:xfrm>
          <a:prstGeom prst="roundRect">
            <a:avLst/>
          </a:prstGeom>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ru-RU" sz="4400" b="1" i="1" dirty="0" smtClean="0">
                <a:latin typeface="Constantia" panose="02030602050306030303" pitchFamily="18" charset="0"/>
              </a:rPr>
              <a:t>1867 год</a:t>
            </a:r>
            <a:endParaRPr lang="ru-RU" sz="4400" b="1" i="1" dirty="0">
              <a:latin typeface="Constantia" panose="02030602050306030303" pitchFamily="18" charset="0"/>
            </a:endParaRPr>
          </a:p>
        </p:txBody>
      </p:sp>
      <p:sp>
        <p:nvSpPr>
          <p:cNvPr id="12" name="Скругленный прямоугольник 11"/>
          <p:cNvSpPr/>
          <p:nvPr/>
        </p:nvSpPr>
        <p:spPr>
          <a:xfrm>
            <a:off x="5039195" y="4459528"/>
            <a:ext cx="3147934" cy="933153"/>
          </a:xfrm>
          <a:prstGeom prst="roundRect">
            <a:avLst/>
          </a:prstGeom>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endParaRPr lang="ru-RU" sz="4400" b="1" i="1" dirty="0">
              <a:latin typeface="Constantia" panose="02030602050306030303" pitchFamily="18" charset="0"/>
            </a:endParaRPr>
          </a:p>
        </p:txBody>
      </p:sp>
      <p:sp>
        <p:nvSpPr>
          <p:cNvPr id="13" name="Скругленный прямоугольник 12"/>
          <p:cNvSpPr/>
          <p:nvPr/>
        </p:nvSpPr>
        <p:spPr>
          <a:xfrm>
            <a:off x="2271011" y="2435873"/>
            <a:ext cx="3147934" cy="933153"/>
          </a:xfrm>
          <a:prstGeom prst="roundRect">
            <a:avLst/>
          </a:prstGeom>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endParaRPr lang="ru-RU" sz="4400" b="1" i="1" dirty="0">
              <a:latin typeface="Constantia" panose="02030602050306030303" pitchFamily="18" charset="0"/>
            </a:endParaRPr>
          </a:p>
        </p:txBody>
      </p:sp>
    </p:spTree>
    <p:extLst>
      <p:ext uri="{BB962C8B-B14F-4D97-AF65-F5344CB8AC3E}">
        <p14:creationId xmlns:p14="http://schemas.microsoft.com/office/powerpoint/2010/main" val="30842650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grpId="0" nodeType="clickEffect">
                                  <p:stCondLst>
                                    <p:cond delay="1000"/>
                                  </p:stCondLst>
                                  <p:childTnLst>
                                    <p:set>
                                      <p:cBhvr rctx="PPT">
                                        <p:cTn id="6" dur="1000"/>
                                        <p:tgtEl>
                                          <p:spTgt spid="10"/>
                                        </p:tgtEl>
                                        <p:attrNameLst>
                                          <p:attrName>style.opacity</p:attrName>
                                        </p:attrNameLst>
                                      </p:cBhvr>
                                      <p:to>
                                        <p:strVal val="0.5"/>
                                      </p:to>
                                    </p:set>
                                    <p:animEffect filter="image" prLst="opacity: 0.5">
                                      <p:cBhvr rctx="IE">
                                        <p:cTn id="7" dur="1000"/>
                                        <p:tgtEl>
                                          <p:spTgt spid="10"/>
                                        </p:tgtEl>
                                      </p:cBhvr>
                                    </p:animEffect>
                                  </p:childTnLst>
                                  <p:subTnLst>
                                    <p:set>
                                      <p:cBhvr override="childStyle">
                                        <p:cTn dur="1" fill="hold" display="0" masterRel="sameClick" afterEffect="1">
                                          <p:stCondLst>
                                            <p:cond evt="end" delay="0">
                                              <p:tn val="5"/>
                                            </p:cond>
                                          </p:stCondLst>
                                        </p:cTn>
                                        <p:tgtEl>
                                          <p:spTgt spid="10"/>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1500"/>
                                        <p:tgtEl>
                                          <p:spTgt spid="13"/>
                                        </p:tgtEl>
                                      </p:cBhvr>
                                    </p:animEffec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9" presetClass="emph" presetSubtype="0" grpId="0" nodeType="clickEffect">
                                  <p:stCondLst>
                                    <p:cond delay="1000"/>
                                  </p:stCondLst>
                                  <p:childTnLst>
                                    <p:set>
                                      <p:cBhvr rctx="PPT">
                                        <p:cTn id="16" dur="1000"/>
                                        <p:tgtEl>
                                          <p:spTgt spid="9"/>
                                        </p:tgtEl>
                                        <p:attrNameLst>
                                          <p:attrName>style.opacity</p:attrName>
                                        </p:attrNameLst>
                                      </p:cBhvr>
                                      <p:to>
                                        <p:strVal val="0.5"/>
                                      </p:to>
                                    </p:set>
                                    <p:animEffect filter="image" prLst="opacity: 0.5">
                                      <p:cBhvr rctx="IE">
                                        <p:cTn id="17" dur="1000"/>
                                        <p:tgtEl>
                                          <p:spTgt spid="9"/>
                                        </p:tgtEl>
                                      </p:cBhvr>
                                    </p:animEffect>
                                  </p:childTnLst>
                                  <p:subTnLst>
                                    <p:set>
                                      <p:cBhvr override="childStyle">
                                        <p:cTn dur="1" fill="hold" display="0" masterRel="sameClick" afterEffect="1">
                                          <p:stCondLst>
                                            <p:cond evt="end" delay="0">
                                              <p:tn val="15"/>
                                            </p:cond>
                                          </p:stCondLst>
                                        </p:cTn>
                                        <p:tgtEl>
                                          <p:spTgt spid="9"/>
                                        </p:tgtEl>
                                        <p:attrNameLst>
                                          <p:attrName>style.visibility</p:attrName>
                                        </p:attrNameLst>
                                      </p:cBhvr>
                                      <p:to>
                                        <p:strVal val="hidden"/>
                                      </p:to>
                                    </p:set>
                                    <p:audio>
                                      <p:cMediaNode vol="100000">
                                        <p:cTn display="0" masterRel="sameClick">
                                          <p:stCondLst>
                                            <p:cond evt="begin" delay="0">
                                              <p:tn val="15"/>
                                            </p:cond>
                                          </p:stCondLst>
                                          <p:endCondLst>
                                            <p:cond evt="onStopAudio" delay="0">
                                              <p:tgtEl>
                                                <p:sldTgt/>
                                              </p:tgtEl>
                                            </p:cond>
                                          </p:endCondLst>
                                        </p:cTn>
                                        <p:tgtEl>
                                          <p:sndTgt r:embed="rId2" name="bomb.wav"/>
                                        </p:tgtEl>
                                      </p:cMediaNode>
                                    </p:audio>
                                  </p:sub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100"/>
                                        <p:tgtEl>
                                          <p:spTgt spid="12"/>
                                        </p:tgtEl>
                                      </p:cBhvr>
                                    </p:animEffec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grpId="0" nodeType="clickEffect">
                                  <p:stCondLst>
                                    <p:cond delay="1000"/>
                                  </p:st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childTnLst>
        </p:cTn>
      </p:par>
    </p:tnLst>
    <p:bldLst>
      <p:bldP spid="6" grpId="0" animBg="1"/>
      <p:bldP spid="9" grpId="0" animBg="1"/>
      <p:bldP spid="10"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ostupi.online/images/images1366/42/643.jpg"/>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1334126" y="378490"/>
            <a:ext cx="10343212" cy="1705143"/>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r>
              <a:rPr lang="ru-RU" sz="2800" b="1" dirty="0">
                <a:solidFill>
                  <a:schemeClr val="tx1"/>
                </a:solidFill>
                <a:latin typeface="Constantia" panose="02030602050306030303" pitchFamily="18" charset="0"/>
              </a:rPr>
              <a:t>Какая международная организация разрабатывает стандарты и руководства по составлению платёжного баланса и международной инвестиционной позиции</a:t>
            </a:r>
            <a:r>
              <a:rPr lang="ru-RU" sz="2800" b="1" dirty="0" smtClean="0">
                <a:solidFill>
                  <a:schemeClr val="tx1"/>
                </a:solidFill>
                <a:latin typeface="Constantia" panose="02030602050306030303" pitchFamily="18" charset="0"/>
              </a:rPr>
              <a:t>?</a:t>
            </a:r>
            <a:endParaRPr lang="ru-RU" sz="2800" b="1" dirty="0">
              <a:solidFill>
                <a:schemeClr val="tx1"/>
              </a:solidFill>
              <a:latin typeface="Constantia" panose="02030602050306030303" pitchFamily="18" charset="0"/>
            </a:endParaRPr>
          </a:p>
        </p:txBody>
      </p:sp>
      <p:sp>
        <p:nvSpPr>
          <p:cNvPr id="6" name="Скругленный прямоугольник 5"/>
          <p:cNvSpPr/>
          <p:nvPr/>
        </p:nvSpPr>
        <p:spPr>
          <a:xfrm>
            <a:off x="4750755" y="3537663"/>
            <a:ext cx="3147934" cy="933153"/>
          </a:xfrm>
          <a:prstGeom prst="roundRect">
            <a:avLst/>
          </a:prstGeom>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ru-RU" sz="4400" b="1" i="1" dirty="0" smtClean="0">
                <a:latin typeface="Constantia" panose="02030602050306030303" pitchFamily="18" charset="0"/>
              </a:rPr>
              <a:t>МВФ</a:t>
            </a:r>
            <a:endParaRPr lang="ru-RU" sz="4400" b="1" i="1" dirty="0">
              <a:latin typeface="Constantia" panose="02030602050306030303" pitchFamily="18" charset="0"/>
            </a:endParaRPr>
          </a:p>
        </p:txBody>
      </p:sp>
      <p:sp>
        <p:nvSpPr>
          <p:cNvPr id="9" name="Скругленный прямоугольник 8"/>
          <p:cNvSpPr/>
          <p:nvPr/>
        </p:nvSpPr>
        <p:spPr>
          <a:xfrm>
            <a:off x="8351376" y="3537663"/>
            <a:ext cx="3147934" cy="933153"/>
          </a:xfrm>
          <a:prstGeom prst="roundRect">
            <a:avLst/>
          </a:prstGeom>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ru-RU" sz="4400" b="1" i="1" dirty="0" smtClean="0">
                <a:latin typeface="Constantia" panose="02030602050306030303" pitchFamily="18" charset="0"/>
              </a:rPr>
              <a:t>ЕЦБ</a:t>
            </a:r>
            <a:endParaRPr lang="ru-RU" sz="4400" b="1" i="1" dirty="0">
              <a:latin typeface="Constantia" panose="02030602050306030303" pitchFamily="18" charset="0"/>
            </a:endParaRPr>
          </a:p>
        </p:txBody>
      </p:sp>
      <p:sp>
        <p:nvSpPr>
          <p:cNvPr id="10" name="Скругленный прямоугольник 9"/>
          <p:cNvSpPr/>
          <p:nvPr/>
        </p:nvSpPr>
        <p:spPr>
          <a:xfrm>
            <a:off x="1150134" y="3537663"/>
            <a:ext cx="3147934" cy="933153"/>
          </a:xfrm>
          <a:prstGeom prst="roundRect">
            <a:avLst/>
          </a:prstGeom>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ru-RU" sz="4400" b="1" i="1" dirty="0" smtClean="0">
                <a:latin typeface="Constantia" panose="02030602050306030303" pitchFamily="18" charset="0"/>
              </a:rPr>
              <a:t>ЕБРР</a:t>
            </a:r>
            <a:endParaRPr lang="ru-RU" sz="4400" b="1" i="1" dirty="0">
              <a:latin typeface="Constantia" panose="02030602050306030303" pitchFamily="18" charset="0"/>
            </a:endParaRPr>
          </a:p>
        </p:txBody>
      </p:sp>
      <p:sp>
        <p:nvSpPr>
          <p:cNvPr id="12" name="Скругленный прямоугольник 11"/>
          <p:cNvSpPr/>
          <p:nvPr/>
        </p:nvSpPr>
        <p:spPr>
          <a:xfrm>
            <a:off x="8351376" y="3537663"/>
            <a:ext cx="3147934" cy="933153"/>
          </a:xfrm>
          <a:prstGeom prst="roundRect">
            <a:avLst/>
          </a:prstGeom>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endParaRPr lang="ru-RU" sz="4400" b="1" i="1" dirty="0">
              <a:latin typeface="Constantia" panose="02030602050306030303" pitchFamily="18" charset="0"/>
            </a:endParaRPr>
          </a:p>
        </p:txBody>
      </p:sp>
      <p:sp>
        <p:nvSpPr>
          <p:cNvPr id="13" name="Скругленный прямоугольник 12"/>
          <p:cNvSpPr/>
          <p:nvPr/>
        </p:nvSpPr>
        <p:spPr>
          <a:xfrm>
            <a:off x="1150134" y="3513903"/>
            <a:ext cx="3147934" cy="933153"/>
          </a:xfrm>
          <a:prstGeom prst="roundRect">
            <a:avLst/>
          </a:prstGeom>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endParaRPr lang="ru-RU" sz="4400" b="1" i="1" dirty="0">
              <a:latin typeface="Constantia" panose="02030602050306030303" pitchFamily="18" charset="0"/>
            </a:endParaRPr>
          </a:p>
        </p:txBody>
      </p:sp>
    </p:spTree>
    <p:extLst>
      <p:ext uri="{BB962C8B-B14F-4D97-AF65-F5344CB8AC3E}">
        <p14:creationId xmlns:p14="http://schemas.microsoft.com/office/powerpoint/2010/main" val="3105803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grpId="0" nodeType="clickEffect">
                                  <p:stCondLst>
                                    <p:cond delay="1000"/>
                                  </p:stCondLst>
                                  <p:childTnLst>
                                    <p:set>
                                      <p:cBhvr rctx="PPT">
                                        <p:cTn id="6" dur="1000"/>
                                        <p:tgtEl>
                                          <p:spTgt spid="10"/>
                                        </p:tgtEl>
                                        <p:attrNameLst>
                                          <p:attrName>style.opacity</p:attrName>
                                        </p:attrNameLst>
                                      </p:cBhvr>
                                      <p:to>
                                        <p:strVal val="0.5"/>
                                      </p:to>
                                    </p:set>
                                    <p:animEffect filter="image" prLst="opacity: 0.5">
                                      <p:cBhvr rctx="IE">
                                        <p:cTn id="7" dur="1000"/>
                                        <p:tgtEl>
                                          <p:spTgt spid="10"/>
                                        </p:tgtEl>
                                      </p:cBhvr>
                                    </p:animEffect>
                                  </p:childTnLst>
                                  <p:subTnLst>
                                    <p:set>
                                      <p:cBhvr override="childStyle">
                                        <p:cTn dur="1" fill="hold" display="0" masterRel="sameClick" afterEffect="1">
                                          <p:stCondLst>
                                            <p:cond evt="end" delay="0">
                                              <p:tn val="5"/>
                                            </p:cond>
                                          </p:stCondLst>
                                        </p:cTn>
                                        <p:tgtEl>
                                          <p:spTgt spid="10"/>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1500"/>
                                        <p:tgtEl>
                                          <p:spTgt spid="13"/>
                                        </p:tgtEl>
                                      </p:cBhvr>
                                    </p:animEffec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9" presetClass="emph" presetSubtype="0" grpId="0" nodeType="clickEffect">
                                  <p:stCondLst>
                                    <p:cond delay="1000"/>
                                  </p:stCondLst>
                                  <p:childTnLst>
                                    <p:set>
                                      <p:cBhvr rctx="PPT">
                                        <p:cTn id="16" dur="1000"/>
                                        <p:tgtEl>
                                          <p:spTgt spid="9"/>
                                        </p:tgtEl>
                                        <p:attrNameLst>
                                          <p:attrName>style.opacity</p:attrName>
                                        </p:attrNameLst>
                                      </p:cBhvr>
                                      <p:to>
                                        <p:strVal val="0.5"/>
                                      </p:to>
                                    </p:set>
                                    <p:animEffect filter="image" prLst="opacity: 0.5">
                                      <p:cBhvr rctx="IE">
                                        <p:cTn id="17" dur="1000"/>
                                        <p:tgtEl>
                                          <p:spTgt spid="9"/>
                                        </p:tgtEl>
                                      </p:cBhvr>
                                    </p:animEffect>
                                  </p:childTnLst>
                                  <p:subTnLst>
                                    <p:set>
                                      <p:cBhvr override="childStyle">
                                        <p:cTn dur="1" fill="hold" display="0" masterRel="sameClick" afterEffect="1">
                                          <p:stCondLst>
                                            <p:cond evt="end" delay="0">
                                              <p:tn val="15"/>
                                            </p:cond>
                                          </p:stCondLst>
                                        </p:cTn>
                                        <p:tgtEl>
                                          <p:spTgt spid="9"/>
                                        </p:tgtEl>
                                        <p:attrNameLst>
                                          <p:attrName>style.visibility</p:attrName>
                                        </p:attrNameLst>
                                      </p:cBhvr>
                                      <p:to>
                                        <p:strVal val="hidden"/>
                                      </p:to>
                                    </p:set>
                                    <p:audio>
                                      <p:cMediaNode vol="100000">
                                        <p:cTn display="0" masterRel="sameClick">
                                          <p:stCondLst>
                                            <p:cond evt="begin" delay="0">
                                              <p:tn val="15"/>
                                            </p:cond>
                                          </p:stCondLst>
                                          <p:endCondLst>
                                            <p:cond evt="onStopAudio" delay="0">
                                              <p:tgtEl>
                                                <p:sldTgt/>
                                              </p:tgtEl>
                                            </p:cond>
                                          </p:endCondLst>
                                        </p:cTn>
                                        <p:tgtEl>
                                          <p:sndTgt r:embed="rId2" name="bomb.wav"/>
                                        </p:tgtEl>
                                      </p:cMediaNode>
                                    </p:audio>
                                  </p:sub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100"/>
                                        <p:tgtEl>
                                          <p:spTgt spid="12"/>
                                        </p:tgtEl>
                                      </p:cBhvr>
                                    </p:animEffec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grpId="0" nodeType="clickEffect">
                                  <p:stCondLst>
                                    <p:cond delay="1000"/>
                                  </p:st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childTnLst>
        </p:cTn>
      </p:par>
    </p:tnLst>
    <p:bldLst>
      <p:bldP spid="6" grpId="0" animBg="1"/>
      <p:bldP spid="9" grpId="0" animBg="1"/>
      <p:bldP spid="10"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Объект 4"/>
          <p:cNvPicPr>
            <a:picLocks noGrp="1" noChangeAspect="1"/>
          </p:cNvPicPr>
          <p:nvPr>
            <p:ph idx="1"/>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0" y="28408"/>
            <a:ext cx="12192000" cy="6858001"/>
          </a:xfrm>
        </p:spPr>
      </p:pic>
      <p:sp>
        <p:nvSpPr>
          <p:cNvPr id="5" name="Скругленный прямоугольник 4"/>
          <p:cNvSpPr/>
          <p:nvPr/>
        </p:nvSpPr>
        <p:spPr>
          <a:xfrm>
            <a:off x="3537681" y="1379070"/>
            <a:ext cx="7749913" cy="839474"/>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ru-RU" sz="4000" b="1" i="1" dirty="0" smtClean="0">
                <a:solidFill>
                  <a:schemeClr val="tx1"/>
                </a:solidFill>
                <a:latin typeface="Constantia" panose="02030602050306030303" pitchFamily="18" charset="0"/>
              </a:rPr>
              <a:t>1. Принцип «двойной записи»</a:t>
            </a:r>
            <a:endParaRPr lang="ru-RU" sz="4000" b="1" i="1" dirty="0">
              <a:solidFill>
                <a:schemeClr val="tx1"/>
              </a:solidFill>
              <a:latin typeface="Constantia" panose="02030602050306030303" pitchFamily="18" charset="0"/>
            </a:endParaRPr>
          </a:p>
        </p:txBody>
      </p:sp>
      <p:sp>
        <p:nvSpPr>
          <p:cNvPr id="6" name="Скругленный прямоугольник 5"/>
          <p:cNvSpPr/>
          <p:nvPr/>
        </p:nvSpPr>
        <p:spPr>
          <a:xfrm>
            <a:off x="1251680" y="38748"/>
            <a:ext cx="9129009" cy="128206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ru-RU" sz="4400" b="1" i="1" dirty="0" smtClean="0">
                <a:latin typeface="Constantia" panose="02030602050306030303" pitchFamily="18" charset="0"/>
              </a:rPr>
              <a:t>Особенности составления</a:t>
            </a:r>
            <a:endParaRPr lang="ru-RU" sz="4400" b="1" i="1" dirty="0">
              <a:latin typeface="Constantia" panose="02030602050306030303" pitchFamily="18" charset="0"/>
            </a:endParaRPr>
          </a:p>
        </p:txBody>
      </p:sp>
      <p:sp>
        <p:nvSpPr>
          <p:cNvPr id="2" name="Скругленный прямоугольник 1"/>
          <p:cNvSpPr/>
          <p:nvPr/>
        </p:nvSpPr>
        <p:spPr>
          <a:xfrm>
            <a:off x="2008684" y="2499603"/>
            <a:ext cx="2758189" cy="143905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ru-RU" sz="3600" b="1" i="1" dirty="0" smtClean="0">
                <a:latin typeface="Constantia" panose="02030602050306030303" pitchFamily="18" charset="0"/>
              </a:rPr>
              <a:t>Каждая операция</a:t>
            </a:r>
            <a:endParaRPr lang="ru-RU" sz="3600" b="1" i="1" dirty="0">
              <a:latin typeface="Constantia" panose="02030602050306030303" pitchFamily="18" charset="0"/>
            </a:endParaRPr>
          </a:p>
        </p:txBody>
      </p:sp>
      <p:sp>
        <p:nvSpPr>
          <p:cNvPr id="3" name="Стрелка вправо 2"/>
          <p:cNvSpPr/>
          <p:nvPr/>
        </p:nvSpPr>
        <p:spPr>
          <a:xfrm>
            <a:off x="4766873" y="2840622"/>
            <a:ext cx="1049312" cy="921909"/>
          </a:xfrm>
          <a:prstGeom prst="rightArrow">
            <a:avLst/>
          </a:prstGeom>
          <a:ln>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graphicFrame>
        <p:nvGraphicFramePr>
          <p:cNvPr id="8" name="Таблица 7"/>
          <p:cNvGraphicFramePr>
            <a:graphicFrameLocks noGrp="1"/>
          </p:cNvGraphicFramePr>
          <p:nvPr>
            <p:extLst>
              <p:ext uri="{D42A27DB-BD31-4B8C-83A1-F6EECF244321}">
                <p14:modId xmlns:p14="http://schemas.microsoft.com/office/powerpoint/2010/main" val="1628093050"/>
              </p:ext>
            </p:extLst>
          </p:nvPr>
        </p:nvGraphicFramePr>
        <p:xfrm>
          <a:off x="6369986" y="2717027"/>
          <a:ext cx="3334480" cy="1663838"/>
        </p:xfrm>
        <a:graphic>
          <a:graphicData uri="http://schemas.openxmlformats.org/drawingml/2006/table">
            <a:tbl>
              <a:tblPr firstRow="1" bandRow="1">
                <a:tableStyleId>{F5AB1C69-6EDB-4FF4-983F-18BD219EF322}</a:tableStyleId>
              </a:tblPr>
              <a:tblGrid>
                <a:gridCol w="1667240">
                  <a:extLst>
                    <a:ext uri="{9D8B030D-6E8A-4147-A177-3AD203B41FA5}">
                      <a16:colId xmlns:a16="http://schemas.microsoft.com/office/drawing/2014/main" xmlns="" val="643161024"/>
                    </a:ext>
                  </a:extLst>
                </a:gridCol>
                <a:gridCol w="1667240">
                  <a:extLst>
                    <a:ext uri="{9D8B030D-6E8A-4147-A177-3AD203B41FA5}">
                      <a16:colId xmlns:a16="http://schemas.microsoft.com/office/drawing/2014/main" xmlns="" val="1079734077"/>
                    </a:ext>
                  </a:extLst>
                </a:gridCol>
              </a:tblGrid>
              <a:tr h="374719">
                <a:tc>
                  <a:txBody>
                    <a:bodyPr/>
                    <a:lstStyle/>
                    <a:p>
                      <a:pPr algn="ctr"/>
                      <a:r>
                        <a:rPr lang="ru-RU" sz="2800" dirty="0" smtClean="0">
                          <a:latin typeface="Constantia" panose="02030602050306030303" pitchFamily="18" charset="0"/>
                        </a:rPr>
                        <a:t>Дебит</a:t>
                      </a:r>
                      <a:endParaRPr lang="ru-RU" sz="2800" dirty="0">
                        <a:latin typeface="Constantia" panose="020306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800" dirty="0" smtClean="0">
                          <a:latin typeface="Constantia" panose="02030602050306030303" pitchFamily="18" charset="0"/>
                        </a:rPr>
                        <a:t>Кредит</a:t>
                      </a:r>
                      <a:endParaRPr lang="ru-RU" sz="2800" dirty="0">
                        <a:latin typeface="Constantia" panose="020306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51054652"/>
                  </a:ext>
                </a:extLst>
              </a:tr>
              <a:tr h="374719">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87358009"/>
                  </a:ext>
                </a:extLst>
              </a:tr>
              <a:tr h="374719">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56400337"/>
                  </a:ext>
                </a:extLst>
              </a:tr>
              <a:tr h="374719">
                <a:tc gridSpan="2">
                  <a:txBody>
                    <a:bodyPr/>
                    <a:lstStyle/>
                    <a:p>
                      <a:pPr algn="ctr"/>
                      <a:r>
                        <a:rPr lang="ru-RU" sz="2000" b="1" dirty="0" smtClean="0">
                          <a:solidFill>
                            <a:schemeClr val="tx1"/>
                          </a:solidFill>
                          <a:latin typeface="Constantia" panose="02030602050306030303" pitchFamily="18" charset="0"/>
                        </a:rPr>
                        <a:t>Сальдо = 0</a:t>
                      </a:r>
                      <a:endParaRPr lang="ru-RU" sz="2000" b="1" dirty="0">
                        <a:solidFill>
                          <a:schemeClr val="tx1"/>
                        </a:solidFill>
                        <a:latin typeface="Constantia" panose="020306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extLst>
                  <a:ext uri="{0D108BD9-81ED-4DB2-BD59-A6C34878D82A}">
                    <a16:rowId xmlns:a16="http://schemas.microsoft.com/office/drawing/2014/main" xmlns="" val="3062552335"/>
                  </a:ext>
                </a:extLst>
              </a:tr>
            </a:tbl>
          </a:graphicData>
        </a:graphic>
      </p:graphicFrame>
      <p:sp>
        <p:nvSpPr>
          <p:cNvPr id="9" name="Прямоугольник 8"/>
          <p:cNvSpPr/>
          <p:nvPr/>
        </p:nvSpPr>
        <p:spPr>
          <a:xfrm>
            <a:off x="3387778" y="5288500"/>
            <a:ext cx="8629338" cy="1569660"/>
          </a:xfrm>
          <a:prstGeom prst="rect">
            <a:avLst/>
          </a:prstGeom>
        </p:spPr>
        <p:txBody>
          <a:bodyPr wrap="square">
            <a:spAutoFit/>
          </a:bodyPr>
          <a:lstStyle/>
          <a:p>
            <a:pPr algn="just"/>
            <a:r>
              <a:rPr lang="ru-RU" sz="2400" b="1" i="1" dirty="0">
                <a:solidFill>
                  <a:schemeClr val="accent2">
                    <a:lumMod val="75000"/>
                  </a:schemeClr>
                </a:solidFill>
                <a:latin typeface="Constantia" panose="02030602050306030303" pitchFamily="18" charset="0"/>
                <a:cs typeface="Myanmar Text" panose="020B0502040204020203" pitchFamily="34" charset="0"/>
              </a:rPr>
              <a:t>Однако на практике такой баланс не достигается. </a:t>
            </a:r>
            <a:r>
              <a:rPr lang="ru-RU" sz="2400" b="1" i="1" dirty="0" smtClean="0">
                <a:solidFill>
                  <a:schemeClr val="accent2">
                    <a:lumMod val="75000"/>
                  </a:schemeClr>
                </a:solidFill>
                <a:latin typeface="Constantia" panose="02030602050306030303" pitchFamily="18" charset="0"/>
                <a:cs typeface="Myanmar Text" panose="020B0502040204020203" pitchFamily="34" charset="0"/>
              </a:rPr>
              <a:t>Т.к.</a:t>
            </a:r>
            <a:r>
              <a:rPr lang="ru-RU" sz="2400" b="1" i="1" dirty="0">
                <a:solidFill>
                  <a:schemeClr val="accent2">
                    <a:lumMod val="75000"/>
                  </a:schemeClr>
                </a:solidFill>
                <a:latin typeface="Constantia" panose="02030602050306030303" pitchFamily="18" charset="0"/>
                <a:cs typeface="Myanmar Text" panose="020B0502040204020203" pitchFamily="34" charset="0"/>
              </a:rPr>
              <a:t> данные, характеризующие разные стороны одной и той же операции, берутся составителями платежного баланса из разных источников.</a:t>
            </a:r>
          </a:p>
        </p:txBody>
      </p:sp>
      <p:sp>
        <p:nvSpPr>
          <p:cNvPr id="10" name="Стрелка вправо 9"/>
          <p:cNvSpPr/>
          <p:nvPr/>
        </p:nvSpPr>
        <p:spPr>
          <a:xfrm rot="17251606">
            <a:off x="8070232" y="4633712"/>
            <a:ext cx="804181" cy="373691"/>
          </a:xfrm>
          <a:prstGeom prst="rightArrow">
            <a:avLst/>
          </a:prstGeom>
          <a:ln>
            <a:solidFill>
              <a:schemeClr val="tx1"/>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33241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Grp="1" noChangeAspect="1"/>
          </p:cNvPicPr>
          <p:nvPr>
            <p:ph idx="1"/>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0" y="28408"/>
            <a:ext cx="12192000" cy="6858001"/>
          </a:xfrm>
        </p:spPr>
      </p:pic>
      <p:graphicFrame>
        <p:nvGraphicFramePr>
          <p:cNvPr id="5" name="Таблица 4"/>
          <p:cNvGraphicFramePr>
            <a:graphicFrameLocks noGrp="1"/>
          </p:cNvGraphicFramePr>
          <p:nvPr>
            <p:extLst>
              <p:ext uri="{D42A27DB-BD31-4B8C-83A1-F6EECF244321}">
                <p14:modId xmlns:p14="http://schemas.microsoft.com/office/powerpoint/2010/main" val="2959855884"/>
              </p:ext>
            </p:extLst>
          </p:nvPr>
        </p:nvGraphicFramePr>
        <p:xfrm>
          <a:off x="851340" y="1024758"/>
          <a:ext cx="10578660" cy="5607260"/>
        </p:xfrm>
        <a:graphic>
          <a:graphicData uri="http://schemas.openxmlformats.org/drawingml/2006/table">
            <a:tbl>
              <a:tblPr>
                <a:tableStyleId>{0505E3EF-67EA-436B-97B2-0124C06EBD24}</a:tableStyleId>
              </a:tblPr>
              <a:tblGrid>
                <a:gridCol w="3326522">
                  <a:extLst>
                    <a:ext uri="{9D8B030D-6E8A-4147-A177-3AD203B41FA5}">
                      <a16:colId xmlns:a16="http://schemas.microsoft.com/office/drawing/2014/main" xmlns="" val="3526027184"/>
                    </a:ext>
                  </a:extLst>
                </a:gridCol>
                <a:gridCol w="3725918">
                  <a:extLst>
                    <a:ext uri="{9D8B030D-6E8A-4147-A177-3AD203B41FA5}">
                      <a16:colId xmlns:a16="http://schemas.microsoft.com/office/drawing/2014/main" xmlns="" val="4162691149"/>
                    </a:ext>
                  </a:extLst>
                </a:gridCol>
                <a:gridCol w="3526220">
                  <a:extLst>
                    <a:ext uri="{9D8B030D-6E8A-4147-A177-3AD203B41FA5}">
                      <a16:colId xmlns:a16="http://schemas.microsoft.com/office/drawing/2014/main" xmlns="" val="3603298779"/>
                    </a:ext>
                  </a:extLst>
                </a:gridCol>
              </a:tblGrid>
              <a:tr h="273797">
                <a:tc>
                  <a:txBody>
                    <a:bodyPr/>
                    <a:lstStyle/>
                    <a:p>
                      <a:pPr algn="ctr"/>
                      <a:r>
                        <a:rPr lang="ru-RU" sz="2400" b="1" dirty="0">
                          <a:latin typeface="Constantia" panose="02030602050306030303" pitchFamily="18" charset="0"/>
                        </a:rPr>
                        <a:t>Операция</a:t>
                      </a:r>
                    </a:p>
                  </a:txBody>
                  <a:tcPr marL="2942" marR="2942" marT="2942" marB="2942"/>
                </a:tc>
                <a:tc>
                  <a:txBody>
                    <a:bodyPr/>
                    <a:lstStyle/>
                    <a:p>
                      <a:pPr algn="ctr"/>
                      <a:r>
                        <a:rPr lang="ru-RU" sz="2400" b="1" dirty="0">
                          <a:latin typeface="Constantia" panose="02030602050306030303" pitchFamily="18" charset="0"/>
                        </a:rPr>
                        <a:t>Кредит, плюс (+)</a:t>
                      </a:r>
                    </a:p>
                  </a:txBody>
                  <a:tcPr marL="2942" marR="2942" marT="2942" marB="2942"/>
                </a:tc>
                <a:tc>
                  <a:txBody>
                    <a:bodyPr/>
                    <a:lstStyle/>
                    <a:p>
                      <a:pPr algn="ctr"/>
                      <a:r>
                        <a:rPr lang="ru-RU" sz="2400" b="1" dirty="0">
                          <a:latin typeface="Constantia" panose="02030602050306030303" pitchFamily="18" charset="0"/>
                        </a:rPr>
                        <a:t>Дебет, минус (-)</a:t>
                      </a:r>
                    </a:p>
                  </a:txBody>
                  <a:tcPr marL="2942" marR="2942" marT="2942" marB="2942"/>
                </a:tc>
                <a:extLst>
                  <a:ext uri="{0D108BD9-81ED-4DB2-BD59-A6C34878D82A}">
                    <a16:rowId xmlns:a16="http://schemas.microsoft.com/office/drawing/2014/main" xmlns="" val="1318256239"/>
                  </a:ext>
                </a:extLst>
              </a:tr>
              <a:tr h="809892">
                <a:tc>
                  <a:txBody>
                    <a:bodyPr/>
                    <a:lstStyle/>
                    <a:p>
                      <a:pPr algn="ctr"/>
                      <a:r>
                        <a:rPr lang="ru-RU" sz="1800" dirty="0">
                          <a:latin typeface="Constantia" panose="02030602050306030303" pitchFamily="18" charset="0"/>
                        </a:rPr>
                        <a:t>А. Товары и </a:t>
                      </a:r>
                      <a:r>
                        <a:rPr lang="ru-RU" sz="1800" dirty="0" err="1">
                          <a:latin typeface="Constantia" panose="02030602050306030303" pitchFamily="18" charset="0"/>
                        </a:rPr>
                        <a:t>нефакторные</a:t>
                      </a:r>
                      <a:r>
                        <a:rPr lang="ru-RU" sz="1800" dirty="0">
                          <a:latin typeface="Constantia" panose="02030602050306030303" pitchFamily="18" charset="0"/>
                        </a:rPr>
                        <a:t/>
                      </a:r>
                      <a:br>
                        <a:rPr lang="ru-RU" sz="1800" dirty="0">
                          <a:latin typeface="Constantia" panose="02030602050306030303" pitchFamily="18" charset="0"/>
                        </a:rPr>
                      </a:br>
                      <a:r>
                        <a:rPr lang="ru-RU" sz="1800" dirty="0">
                          <a:latin typeface="Constantia" panose="02030602050306030303" pitchFamily="18" charset="0"/>
                        </a:rPr>
                        <a:t>услуги</a:t>
                      </a:r>
                    </a:p>
                  </a:txBody>
                  <a:tcPr marL="2942" marR="2942" marT="2942" marB="2942"/>
                </a:tc>
                <a:tc>
                  <a:txBody>
                    <a:bodyPr/>
                    <a:lstStyle/>
                    <a:p>
                      <a:pPr algn="ctr"/>
                      <a:r>
                        <a:rPr lang="ru-RU" sz="1800" dirty="0">
                          <a:solidFill>
                            <a:srgbClr val="FF0000"/>
                          </a:solidFill>
                          <a:latin typeface="Constantia" panose="02030602050306030303" pitchFamily="18" charset="0"/>
                        </a:rPr>
                        <a:t>Экспорт </a:t>
                      </a:r>
                      <a:r>
                        <a:rPr lang="ru-RU" sz="1800" dirty="0">
                          <a:latin typeface="Constantia" panose="02030602050306030303" pitchFamily="18" charset="0"/>
                        </a:rPr>
                        <a:t>товаров и услуг</a:t>
                      </a:r>
                      <a:br>
                        <a:rPr lang="ru-RU" sz="1800" dirty="0">
                          <a:latin typeface="Constantia" panose="02030602050306030303" pitchFamily="18" charset="0"/>
                        </a:rPr>
                      </a:br>
                      <a:r>
                        <a:rPr lang="ru-RU" sz="1800" dirty="0">
                          <a:latin typeface="Constantia" panose="02030602050306030303" pitchFamily="18" charset="0"/>
                        </a:rPr>
                        <a:t>(оказание услуг</a:t>
                      </a:r>
                      <a:br>
                        <a:rPr lang="ru-RU" sz="1800" dirty="0">
                          <a:latin typeface="Constantia" panose="02030602050306030303" pitchFamily="18" charset="0"/>
                        </a:rPr>
                      </a:br>
                      <a:r>
                        <a:rPr lang="ru-RU" sz="1800" dirty="0">
                          <a:latin typeface="Constantia" panose="02030602050306030303" pitchFamily="18" charset="0"/>
                        </a:rPr>
                        <a:t>нерезидентам)</a:t>
                      </a:r>
                    </a:p>
                  </a:txBody>
                  <a:tcPr marL="2942" marR="2942" marT="2942" marB="2942"/>
                </a:tc>
                <a:tc>
                  <a:txBody>
                    <a:bodyPr/>
                    <a:lstStyle/>
                    <a:p>
                      <a:pPr algn="ctr"/>
                      <a:r>
                        <a:rPr lang="ru-RU" sz="1800" dirty="0">
                          <a:solidFill>
                            <a:srgbClr val="FF0000"/>
                          </a:solidFill>
                          <a:latin typeface="Constantia" panose="02030602050306030303" pitchFamily="18" charset="0"/>
                        </a:rPr>
                        <a:t>Импорт </a:t>
                      </a:r>
                      <a:r>
                        <a:rPr lang="ru-RU" sz="1800" dirty="0">
                          <a:latin typeface="Constantia" panose="02030602050306030303" pitchFamily="18" charset="0"/>
                        </a:rPr>
                        <a:t>товаров и услуг</a:t>
                      </a:r>
                      <a:br>
                        <a:rPr lang="ru-RU" sz="1800" dirty="0">
                          <a:latin typeface="Constantia" panose="02030602050306030303" pitchFamily="18" charset="0"/>
                        </a:rPr>
                      </a:br>
                      <a:r>
                        <a:rPr lang="ru-RU" sz="1800" dirty="0">
                          <a:latin typeface="Constantia" panose="02030602050306030303" pitchFamily="18" charset="0"/>
                        </a:rPr>
                        <a:t>(оказание услуг</a:t>
                      </a:r>
                      <a:br>
                        <a:rPr lang="ru-RU" sz="1800" dirty="0">
                          <a:latin typeface="Constantia" panose="02030602050306030303" pitchFamily="18" charset="0"/>
                        </a:rPr>
                      </a:br>
                      <a:r>
                        <a:rPr lang="ru-RU" sz="1800" dirty="0">
                          <a:latin typeface="Constantia" panose="02030602050306030303" pitchFamily="18" charset="0"/>
                        </a:rPr>
                        <a:t>нерезидентами)</a:t>
                      </a:r>
                    </a:p>
                  </a:txBody>
                  <a:tcPr marL="2942" marR="2942" marT="2942" marB="2942"/>
                </a:tc>
                <a:extLst>
                  <a:ext uri="{0D108BD9-81ED-4DB2-BD59-A6C34878D82A}">
                    <a16:rowId xmlns:a16="http://schemas.microsoft.com/office/drawing/2014/main" xmlns="" val="922553492"/>
                  </a:ext>
                </a:extLst>
              </a:tr>
              <a:tr h="809892">
                <a:tc>
                  <a:txBody>
                    <a:bodyPr/>
                    <a:lstStyle/>
                    <a:p>
                      <a:pPr algn="ctr"/>
                      <a:r>
                        <a:rPr lang="ru-RU" sz="1800" dirty="0">
                          <a:latin typeface="Constantia" panose="02030602050306030303" pitchFamily="18" charset="0"/>
                        </a:rPr>
                        <a:t>Б. Услуги труда и капитала</a:t>
                      </a:r>
                      <a:br>
                        <a:rPr lang="ru-RU" sz="1800" dirty="0">
                          <a:latin typeface="Constantia" panose="02030602050306030303" pitchFamily="18" charset="0"/>
                        </a:rPr>
                      </a:br>
                      <a:r>
                        <a:rPr lang="ru-RU" sz="1800" dirty="0">
                          <a:latin typeface="Constantia" panose="02030602050306030303" pitchFamily="18" charset="0"/>
                        </a:rPr>
                        <a:t>(оплата труда и доходы от</a:t>
                      </a:r>
                      <a:br>
                        <a:rPr lang="ru-RU" sz="1800" dirty="0">
                          <a:latin typeface="Constantia" panose="02030602050306030303" pitchFamily="18" charset="0"/>
                        </a:rPr>
                      </a:br>
                      <a:r>
                        <a:rPr lang="ru-RU" sz="1800" dirty="0">
                          <a:latin typeface="Constantia" panose="02030602050306030303" pitchFamily="18" charset="0"/>
                        </a:rPr>
                        <a:t>инвестиций)</a:t>
                      </a:r>
                    </a:p>
                  </a:txBody>
                  <a:tcPr marL="2942" marR="2942" marT="2942" marB="2942"/>
                </a:tc>
                <a:tc>
                  <a:txBody>
                    <a:bodyPr/>
                    <a:lstStyle/>
                    <a:p>
                      <a:pPr algn="ctr"/>
                      <a:r>
                        <a:rPr lang="ru-RU" sz="1800" dirty="0">
                          <a:latin typeface="Constantia" panose="02030602050306030303" pitchFamily="18" charset="0"/>
                        </a:rPr>
                        <a:t>оказанные нерезидентам</a:t>
                      </a:r>
                      <a:br>
                        <a:rPr lang="ru-RU" sz="1800" dirty="0">
                          <a:latin typeface="Constantia" panose="02030602050306030303" pitchFamily="18" charset="0"/>
                        </a:rPr>
                      </a:br>
                      <a:r>
                        <a:rPr lang="ru-RU" sz="1800" dirty="0">
                          <a:latin typeface="Constantia" panose="02030602050306030303" pitchFamily="18" charset="0"/>
                        </a:rPr>
                        <a:t>резидентами</a:t>
                      </a:r>
                    </a:p>
                  </a:txBody>
                  <a:tcPr marL="2942" marR="2942" marT="2942" marB="2942"/>
                </a:tc>
                <a:tc>
                  <a:txBody>
                    <a:bodyPr/>
                    <a:lstStyle/>
                    <a:p>
                      <a:pPr algn="ctr"/>
                      <a:r>
                        <a:rPr lang="ru-RU" sz="1800" dirty="0">
                          <a:latin typeface="Constantia" panose="02030602050306030303" pitchFamily="18" charset="0"/>
                        </a:rPr>
                        <a:t>оказанные резидентам</a:t>
                      </a:r>
                      <a:br>
                        <a:rPr lang="ru-RU" sz="1800" dirty="0">
                          <a:latin typeface="Constantia" panose="02030602050306030303" pitchFamily="18" charset="0"/>
                        </a:rPr>
                      </a:br>
                      <a:r>
                        <a:rPr lang="ru-RU" sz="1800" dirty="0">
                          <a:latin typeface="Constantia" panose="02030602050306030303" pitchFamily="18" charset="0"/>
                        </a:rPr>
                        <a:t>нерезидентами</a:t>
                      </a:r>
                    </a:p>
                  </a:txBody>
                  <a:tcPr marL="2942" marR="2942" marT="2942" marB="2942"/>
                </a:tc>
                <a:extLst>
                  <a:ext uri="{0D108BD9-81ED-4DB2-BD59-A6C34878D82A}">
                    <a16:rowId xmlns:a16="http://schemas.microsoft.com/office/drawing/2014/main" xmlns="" val="66816910"/>
                  </a:ext>
                </a:extLst>
              </a:tr>
              <a:tr h="541844">
                <a:tc>
                  <a:txBody>
                    <a:bodyPr/>
                    <a:lstStyle/>
                    <a:p>
                      <a:pPr algn="ctr"/>
                      <a:r>
                        <a:rPr lang="ru-RU" sz="1800">
                          <a:latin typeface="Constantia" panose="02030602050306030303" pitchFamily="18" charset="0"/>
                        </a:rPr>
                        <a:t>В. Трансферты (текущие и</a:t>
                      </a:r>
                      <a:br>
                        <a:rPr lang="ru-RU" sz="1800">
                          <a:latin typeface="Constantia" panose="02030602050306030303" pitchFamily="18" charset="0"/>
                        </a:rPr>
                      </a:br>
                      <a:r>
                        <a:rPr lang="ru-RU" sz="1800">
                          <a:latin typeface="Constantia" panose="02030602050306030303" pitchFamily="18" charset="0"/>
                        </a:rPr>
                        <a:t>капитальные)</a:t>
                      </a:r>
                    </a:p>
                  </a:txBody>
                  <a:tcPr marL="2942" marR="2942" marT="2942" marB="2942"/>
                </a:tc>
                <a:tc>
                  <a:txBody>
                    <a:bodyPr/>
                    <a:lstStyle/>
                    <a:p>
                      <a:pPr algn="ctr"/>
                      <a:r>
                        <a:rPr lang="ru-RU" sz="1800" dirty="0">
                          <a:latin typeface="Constantia" panose="02030602050306030303" pitchFamily="18" charset="0"/>
                        </a:rPr>
                        <a:t>получение средств</a:t>
                      </a:r>
                    </a:p>
                  </a:txBody>
                  <a:tcPr marL="2942" marR="2942" marT="2942" marB="2942"/>
                </a:tc>
                <a:tc>
                  <a:txBody>
                    <a:bodyPr/>
                    <a:lstStyle/>
                    <a:p>
                      <a:pPr algn="ctr"/>
                      <a:r>
                        <a:rPr lang="ru-RU" sz="1800" dirty="0">
                          <a:latin typeface="Constantia" panose="02030602050306030303" pitchFamily="18" charset="0"/>
                        </a:rPr>
                        <a:t>передача средств</a:t>
                      </a:r>
                    </a:p>
                  </a:txBody>
                  <a:tcPr marL="2942" marR="2942" marT="2942" marB="2942"/>
                </a:tc>
                <a:extLst>
                  <a:ext uri="{0D108BD9-81ED-4DB2-BD59-A6C34878D82A}">
                    <a16:rowId xmlns:a16="http://schemas.microsoft.com/office/drawing/2014/main" xmlns="" val="1764840032"/>
                  </a:ext>
                </a:extLst>
              </a:tr>
              <a:tr h="2954272">
                <a:tc>
                  <a:txBody>
                    <a:bodyPr/>
                    <a:lstStyle/>
                    <a:p>
                      <a:pPr algn="ctr"/>
                      <a:r>
                        <a:rPr lang="ru-RU" sz="1800">
                          <a:latin typeface="Constantia" panose="02030602050306030303" pitchFamily="18" charset="0"/>
                        </a:rPr>
                        <a:t>Г. Операции с финан-</a:t>
                      </a:r>
                      <a:br>
                        <a:rPr lang="ru-RU" sz="1800">
                          <a:latin typeface="Constantia" panose="02030602050306030303" pitchFamily="18" charset="0"/>
                        </a:rPr>
                      </a:br>
                      <a:r>
                        <a:rPr lang="ru-RU" sz="1800">
                          <a:latin typeface="Constantia" panose="02030602050306030303" pitchFamily="18" charset="0"/>
                        </a:rPr>
                        <a:t>совыми активами или</a:t>
                      </a:r>
                      <a:br>
                        <a:rPr lang="ru-RU" sz="1800">
                          <a:latin typeface="Constantia" panose="02030602050306030303" pitchFamily="18" charset="0"/>
                        </a:rPr>
                      </a:br>
                      <a:r>
                        <a:rPr lang="ru-RU" sz="1800">
                          <a:latin typeface="Constantia" panose="02030602050306030303" pitchFamily="18" charset="0"/>
                        </a:rPr>
                        <a:t>обязательствами</a:t>
                      </a:r>
                    </a:p>
                  </a:txBody>
                  <a:tcPr marL="2942" marR="2942" marT="2942" marB="2942"/>
                </a:tc>
                <a:tc>
                  <a:txBody>
                    <a:bodyPr/>
                    <a:lstStyle/>
                    <a:p>
                      <a:pPr algn="ctr"/>
                      <a:r>
                        <a:rPr lang="ru-RU" sz="1800" dirty="0">
                          <a:latin typeface="Constantia" panose="02030602050306030303" pitchFamily="18" charset="0"/>
                        </a:rPr>
                        <a:t>увеличение обязательств</a:t>
                      </a:r>
                      <a:br>
                        <a:rPr lang="ru-RU" sz="1800" dirty="0">
                          <a:latin typeface="Constantia" panose="02030602050306030303" pitchFamily="18" charset="0"/>
                        </a:rPr>
                      </a:br>
                      <a:r>
                        <a:rPr lang="ru-RU" sz="1800" dirty="0">
                          <a:latin typeface="Constantia" panose="02030602050306030303" pitchFamily="18" charset="0"/>
                        </a:rPr>
                        <a:t>по отношению к </a:t>
                      </a:r>
                      <a:r>
                        <a:rPr lang="ru-RU" sz="1800" dirty="0" smtClean="0">
                          <a:latin typeface="Constantia" panose="02030602050306030303" pitchFamily="18" charset="0"/>
                        </a:rPr>
                        <a:t>нерезидентам </a:t>
                      </a:r>
                      <a:r>
                        <a:rPr lang="ru-RU" sz="1800" dirty="0">
                          <a:latin typeface="Constantia" panose="02030602050306030303" pitchFamily="18" charset="0"/>
                        </a:rPr>
                        <a:t>(например, </a:t>
                      </a:r>
                      <a:r>
                        <a:rPr lang="ru-RU" sz="1800" dirty="0" smtClean="0">
                          <a:latin typeface="Constantia" panose="02030602050306030303" pitchFamily="18" charset="0"/>
                        </a:rPr>
                        <a:t>приобретение </a:t>
                      </a:r>
                      <a:r>
                        <a:rPr lang="ru-RU" sz="1800" dirty="0">
                          <a:latin typeface="Constantia" panose="02030602050306030303" pitchFamily="18" charset="0"/>
                        </a:rPr>
                        <a:t>нерезидентами </a:t>
                      </a:r>
                      <a:r>
                        <a:rPr lang="ru-RU" sz="1800" dirty="0" smtClean="0">
                          <a:latin typeface="Constantia" panose="02030602050306030303" pitchFamily="18" charset="0"/>
                        </a:rPr>
                        <a:t>наличной </a:t>
                      </a:r>
                      <a:r>
                        <a:rPr lang="ru-RU" sz="1800" dirty="0">
                          <a:latin typeface="Constantia" panose="02030602050306030303" pitchFamily="18" charset="0"/>
                        </a:rPr>
                        <a:t>национальной валюты)</a:t>
                      </a:r>
                      <a:br>
                        <a:rPr lang="ru-RU" sz="1800" dirty="0">
                          <a:latin typeface="Constantia" panose="02030602050306030303" pitchFamily="18" charset="0"/>
                        </a:rPr>
                      </a:br>
                      <a:r>
                        <a:rPr lang="ru-RU" sz="1800" dirty="0">
                          <a:latin typeface="Constantia" panose="02030602050306030303" pitchFamily="18" charset="0"/>
                        </a:rPr>
                        <a:t>или уменьшение </a:t>
                      </a:r>
                      <a:r>
                        <a:rPr lang="ru-RU" sz="1800" dirty="0" smtClean="0">
                          <a:latin typeface="Constantia" panose="02030602050306030303" pitchFamily="18" charset="0"/>
                        </a:rPr>
                        <a:t>требований </a:t>
                      </a:r>
                      <a:r>
                        <a:rPr lang="ru-RU" sz="1800" dirty="0">
                          <a:latin typeface="Constantia" panose="02030602050306030303" pitchFamily="18" charset="0"/>
                        </a:rPr>
                        <a:t>к нерезидентам (</a:t>
                      </a:r>
                      <a:r>
                        <a:rPr lang="ru-RU" sz="1800" dirty="0" smtClean="0">
                          <a:latin typeface="Constantia" panose="02030602050306030303" pitchFamily="18" charset="0"/>
                        </a:rPr>
                        <a:t>например</a:t>
                      </a:r>
                      <a:r>
                        <a:rPr lang="ru-RU" sz="1800" dirty="0">
                          <a:latin typeface="Constantia" panose="02030602050306030303" pitchFamily="18" charset="0"/>
                        </a:rPr>
                        <a:t>, снижение остатков</a:t>
                      </a:r>
                      <a:br>
                        <a:rPr lang="ru-RU" sz="1800" dirty="0">
                          <a:latin typeface="Constantia" panose="02030602050306030303" pitchFamily="18" charset="0"/>
                        </a:rPr>
                      </a:br>
                      <a:r>
                        <a:rPr lang="ru-RU" sz="1800" dirty="0">
                          <a:latin typeface="Constantia" panose="02030602050306030303" pitchFamily="18" charset="0"/>
                        </a:rPr>
                        <a:t>по счетам резидентов в </a:t>
                      </a:r>
                      <a:r>
                        <a:rPr lang="ru-RU" sz="1800" dirty="0" smtClean="0">
                          <a:latin typeface="Constantia" panose="02030602050306030303" pitchFamily="18" charset="0"/>
                        </a:rPr>
                        <a:t>банках- </a:t>
                      </a:r>
                      <a:r>
                        <a:rPr lang="ru-RU" sz="1800" dirty="0">
                          <a:latin typeface="Constantia" panose="02030602050306030303" pitchFamily="18" charset="0"/>
                        </a:rPr>
                        <a:t>нерезидентах)</a:t>
                      </a:r>
                    </a:p>
                  </a:txBody>
                  <a:tcPr marL="2942" marR="2942" marT="2942" marB="2942"/>
                </a:tc>
                <a:tc>
                  <a:txBody>
                    <a:bodyPr/>
                    <a:lstStyle/>
                    <a:p>
                      <a:pPr algn="ctr"/>
                      <a:r>
                        <a:rPr lang="ru-RU" sz="1800" dirty="0">
                          <a:latin typeface="Constantia" panose="02030602050306030303" pitchFamily="18" charset="0"/>
                        </a:rPr>
                        <a:t>увеличение требований к</a:t>
                      </a:r>
                      <a:br>
                        <a:rPr lang="ru-RU" sz="1800" dirty="0">
                          <a:latin typeface="Constantia" panose="02030602050306030303" pitchFamily="18" charset="0"/>
                        </a:rPr>
                      </a:br>
                      <a:r>
                        <a:rPr lang="ru-RU" sz="1800" dirty="0">
                          <a:latin typeface="Constantia" panose="02030602050306030303" pitchFamily="18" charset="0"/>
                        </a:rPr>
                        <a:t>нерезидентам (например,</a:t>
                      </a:r>
                      <a:br>
                        <a:rPr lang="ru-RU" sz="1800" dirty="0">
                          <a:latin typeface="Constantia" panose="02030602050306030303" pitchFamily="18" charset="0"/>
                        </a:rPr>
                      </a:br>
                      <a:r>
                        <a:rPr lang="ru-RU" sz="1800" dirty="0">
                          <a:latin typeface="Constantia" panose="02030602050306030303" pitchFamily="18" charset="0"/>
                        </a:rPr>
                        <a:t>предоставление кредитов</a:t>
                      </a:r>
                      <a:br>
                        <a:rPr lang="ru-RU" sz="1800" dirty="0">
                          <a:latin typeface="Constantia" panose="02030602050306030303" pitchFamily="18" charset="0"/>
                        </a:rPr>
                      </a:br>
                      <a:r>
                        <a:rPr lang="ru-RU" sz="1800" dirty="0">
                          <a:latin typeface="Constantia" panose="02030602050306030303" pitchFamily="18" charset="0"/>
                        </a:rPr>
                        <a:t>нерезидентам) или</a:t>
                      </a:r>
                      <a:br>
                        <a:rPr lang="ru-RU" sz="1800" dirty="0">
                          <a:latin typeface="Constantia" panose="02030602050306030303" pitchFamily="18" charset="0"/>
                        </a:rPr>
                      </a:br>
                      <a:r>
                        <a:rPr lang="ru-RU" sz="1800" dirty="0">
                          <a:latin typeface="Constantia" panose="02030602050306030303" pitchFamily="18" charset="0"/>
                        </a:rPr>
                        <a:t>уменьшение обязательств</a:t>
                      </a:r>
                      <a:br>
                        <a:rPr lang="ru-RU" sz="1800" dirty="0">
                          <a:latin typeface="Constantia" panose="02030602050306030303" pitchFamily="18" charset="0"/>
                        </a:rPr>
                      </a:br>
                      <a:r>
                        <a:rPr lang="ru-RU" sz="1800" dirty="0">
                          <a:latin typeface="Constantia" panose="02030602050306030303" pitchFamily="18" charset="0"/>
                        </a:rPr>
                        <a:t>по отношению к</a:t>
                      </a:r>
                      <a:br>
                        <a:rPr lang="ru-RU" sz="1800" dirty="0">
                          <a:latin typeface="Constantia" panose="02030602050306030303" pitchFamily="18" charset="0"/>
                        </a:rPr>
                      </a:br>
                      <a:r>
                        <a:rPr lang="ru-RU" sz="1800" dirty="0">
                          <a:latin typeface="Constantia" panose="02030602050306030303" pitchFamily="18" charset="0"/>
                        </a:rPr>
                        <a:t>нерезидентам (например,</a:t>
                      </a:r>
                      <a:br>
                        <a:rPr lang="ru-RU" sz="1800" dirty="0">
                          <a:latin typeface="Constantia" panose="02030602050306030303" pitchFamily="18" charset="0"/>
                        </a:rPr>
                      </a:br>
                      <a:r>
                        <a:rPr lang="ru-RU" sz="1800" dirty="0">
                          <a:latin typeface="Constantia" panose="02030602050306030303" pitchFamily="18" charset="0"/>
                        </a:rPr>
                        <a:t>погашение резидентами</a:t>
                      </a:r>
                      <a:br>
                        <a:rPr lang="ru-RU" sz="1800" dirty="0">
                          <a:latin typeface="Constantia" panose="02030602050306030303" pitchFamily="18" charset="0"/>
                        </a:rPr>
                      </a:br>
                      <a:r>
                        <a:rPr lang="ru-RU" sz="1800" dirty="0">
                          <a:latin typeface="Constantia" panose="02030602050306030303" pitchFamily="18" charset="0"/>
                        </a:rPr>
                        <a:t>ценных бумаг,</a:t>
                      </a:r>
                      <a:br>
                        <a:rPr lang="ru-RU" sz="1800" dirty="0">
                          <a:latin typeface="Constantia" panose="02030602050306030303" pitchFamily="18" charset="0"/>
                        </a:rPr>
                      </a:br>
                      <a:r>
                        <a:rPr lang="ru-RU" sz="1800" dirty="0">
                          <a:latin typeface="Constantia" panose="02030602050306030303" pitchFamily="18" charset="0"/>
                        </a:rPr>
                        <a:t>приобретенных</a:t>
                      </a:r>
                      <a:br>
                        <a:rPr lang="ru-RU" sz="1800" dirty="0">
                          <a:latin typeface="Constantia" panose="02030602050306030303" pitchFamily="18" charset="0"/>
                        </a:rPr>
                      </a:br>
                      <a:r>
                        <a:rPr lang="ru-RU" sz="1800" dirty="0">
                          <a:latin typeface="Constantia" panose="02030602050306030303" pitchFamily="18" charset="0"/>
                        </a:rPr>
                        <a:t>нерезидентами)</a:t>
                      </a:r>
                    </a:p>
                  </a:txBody>
                  <a:tcPr marL="2942" marR="2942" marT="2942" marB="2942"/>
                </a:tc>
                <a:extLst>
                  <a:ext uri="{0D108BD9-81ED-4DB2-BD59-A6C34878D82A}">
                    <a16:rowId xmlns:a16="http://schemas.microsoft.com/office/drawing/2014/main" xmlns="" val="2113191152"/>
                  </a:ext>
                </a:extLst>
              </a:tr>
            </a:tbl>
          </a:graphicData>
        </a:graphic>
      </p:graphicFrame>
      <p:sp>
        <p:nvSpPr>
          <p:cNvPr id="8" name="TextBox 7"/>
          <p:cNvSpPr txBox="1"/>
          <p:nvPr/>
        </p:nvSpPr>
        <p:spPr>
          <a:xfrm>
            <a:off x="438874" y="478872"/>
            <a:ext cx="11314251" cy="400110"/>
          </a:xfrm>
          <a:prstGeom prst="rect">
            <a:avLst/>
          </a:prstGeom>
          <a:noFill/>
        </p:spPr>
        <p:txBody>
          <a:bodyPr wrap="none" rtlCol="0">
            <a:spAutoFit/>
          </a:bodyPr>
          <a:lstStyle/>
          <a:p>
            <a:r>
              <a:rPr lang="ru-RU" sz="2000" b="1" dirty="0" smtClean="0">
                <a:latin typeface="Constantia" panose="02030602050306030303" pitchFamily="18" charset="0"/>
              </a:rPr>
              <a:t>В соответствии с правилами экспорт экономических ценностей указывается по кредиту</a:t>
            </a:r>
            <a:endParaRPr lang="ru-RU" sz="2000" b="1" dirty="0">
              <a:latin typeface="Constantia" panose="02030602050306030303" pitchFamily="18" charset="0"/>
            </a:endParaRPr>
          </a:p>
        </p:txBody>
      </p:sp>
    </p:spTree>
    <p:extLst>
      <p:ext uri="{BB962C8B-B14F-4D97-AF65-F5344CB8AC3E}">
        <p14:creationId xmlns:p14="http://schemas.microsoft.com/office/powerpoint/2010/main" val="2907183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341"/>
          <a:stretch/>
        </p:blipFill>
        <p:spPr>
          <a:xfrm>
            <a:off x="0" y="-1"/>
            <a:ext cx="12192000" cy="6858001"/>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3372787" y="280813"/>
            <a:ext cx="8274570" cy="917499"/>
          </a:xfrm>
        </p:spPr>
        <p:txBody>
          <a:bodyPr>
            <a:normAutofit fontScale="90000"/>
          </a:bodyPr>
          <a:lstStyle/>
          <a:p>
            <a:r>
              <a:rPr lang="ru-RU" sz="4800" dirty="0" smtClean="0">
                <a:solidFill>
                  <a:srgbClr val="242629"/>
                </a:solidFill>
                <a:latin typeface="Constantia" panose="02030602050306030303" pitchFamily="18" charset="0"/>
              </a:rPr>
              <a:t>2.Данные </a:t>
            </a:r>
            <a:r>
              <a:rPr lang="ru-RU" sz="4800" dirty="0">
                <a:solidFill>
                  <a:srgbClr val="242629"/>
                </a:solidFill>
                <a:latin typeface="Constantia" panose="02030602050306030303" pitchFamily="18" charset="0"/>
              </a:rPr>
              <a:t>в платежном балансе </a:t>
            </a:r>
            <a:r>
              <a:rPr lang="ru-RU" sz="4800" dirty="0" smtClean="0">
                <a:solidFill>
                  <a:srgbClr val="242629"/>
                </a:solidFill>
                <a:latin typeface="Constantia" panose="02030602050306030303" pitchFamily="18" charset="0"/>
              </a:rPr>
              <a:t>группируются </a:t>
            </a:r>
            <a:r>
              <a:rPr lang="ru-RU" sz="4800" dirty="0">
                <a:solidFill>
                  <a:srgbClr val="242629"/>
                </a:solidFill>
                <a:latin typeface="Constantia" panose="02030602050306030303" pitchFamily="18" charset="0"/>
              </a:rPr>
              <a:t>по трем счетам:</a:t>
            </a:r>
            <a:endParaRPr lang="ru-RU" sz="4800" dirty="0">
              <a:latin typeface="Constantia" panose="02030602050306030303" pitchFamily="18" charset="0"/>
            </a:endParaRPr>
          </a:p>
        </p:txBody>
      </p:sp>
      <p:sp>
        <p:nvSpPr>
          <p:cNvPr id="6" name="Скругленный прямоугольник 5"/>
          <p:cNvSpPr/>
          <p:nvPr/>
        </p:nvSpPr>
        <p:spPr>
          <a:xfrm>
            <a:off x="783863" y="1902218"/>
            <a:ext cx="4398358" cy="86803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ru-RU" sz="2800" dirty="0">
                <a:solidFill>
                  <a:schemeClr val="tx1"/>
                </a:solidFill>
                <a:latin typeface="Constantia" panose="02030602050306030303" pitchFamily="18" charset="0"/>
              </a:rPr>
              <a:t>счет текущих </a:t>
            </a:r>
            <a:r>
              <a:rPr lang="ru-RU" sz="2800" dirty="0" smtClean="0">
                <a:solidFill>
                  <a:schemeClr val="tx1"/>
                </a:solidFill>
                <a:latin typeface="Constantia" panose="02030602050306030303" pitchFamily="18" charset="0"/>
              </a:rPr>
              <a:t>операций</a:t>
            </a:r>
            <a:endParaRPr lang="ru-RU" sz="2800" dirty="0">
              <a:solidFill>
                <a:schemeClr val="tx1"/>
              </a:solidFill>
              <a:latin typeface="Constantia" panose="02030602050306030303" pitchFamily="18" charset="0"/>
            </a:endParaRPr>
          </a:p>
        </p:txBody>
      </p:sp>
      <p:sp>
        <p:nvSpPr>
          <p:cNvPr id="11" name="Скругленный прямоугольник 10"/>
          <p:cNvSpPr/>
          <p:nvPr/>
        </p:nvSpPr>
        <p:spPr>
          <a:xfrm>
            <a:off x="783863" y="3630492"/>
            <a:ext cx="4345900" cy="78909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ru-RU" sz="2800" dirty="0">
                <a:solidFill>
                  <a:schemeClr val="tx1"/>
                </a:solidFill>
                <a:latin typeface="Constantia" panose="02030602050306030303" pitchFamily="18" charset="0"/>
              </a:rPr>
              <a:t>счет операций с капиталом</a:t>
            </a:r>
          </a:p>
        </p:txBody>
      </p:sp>
      <p:sp>
        <p:nvSpPr>
          <p:cNvPr id="13" name="Скругленный прямоугольник 12"/>
          <p:cNvSpPr/>
          <p:nvPr/>
        </p:nvSpPr>
        <p:spPr>
          <a:xfrm>
            <a:off x="757863" y="5016892"/>
            <a:ext cx="4331535" cy="910143"/>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ru-RU" sz="2800" dirty="0">
                <a:solidFill>
                  <a:schemeClr val="tx1"/>
                </a:solidFill>
                <a:latin typeface="Constantia" panose="02030602050306030303" pitchFamily="18" charset="0"/>
              </a:rPr>
              <a:t>финансовый </a:t>
            </a:r>
            <a:r>
              <a:rPr lang="ru-RU" sz="2800" dirty="0" smtClean="0">
                <a:solidFill>
                  <a:schemeClr val="tx1"/>
                </a:solidFill>
                <a:latin typeface="Constantia" panose="02030602050306030303" pitchFamily="18" charset="0"/>
              </a:rPr>
              <a:t>счет</a:t>
            </a:r>
            <a:endParaRPr lang="ru-RU" sz="2800" dirty="0">
              <a:solidFill>
                <a:schemeClr val="tx1"/>
              </a:solidFill>
              <a:latin typeface="Constantia" panose="02030602050306030303" pitchFamily="18" charset="0"/>
            </a:endParaRPr>
          </a:p>
        </p:txBody>
      </p:sp>
      <p:sp>
        <p:nvSpPr>
          <p:cNvPr id="4" name="Скругленный прямоугольник 3"/>
          <p:cNvSpPr/>
          <p:nvPr/>
        </p:nvSpPr>
        <p:spPr>
          <a:xfrm>
            <a:off x="6753656" y="5076326"/>
            <a:ext cx="4721902" cy="14840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i="1" dirty="0">
                <a:solidFill>
                  <a:schemeClr val="bg2">
                    <a:lumMod val="25000"/>
                  </a:schemeClr>
                </a:solidFill>
                <a:latin typeface="Constantia" panose="02030602050306030303" pitchFamily="18" charset="0"/>
              </a:rPr>
              <a:t>операции с непроизведенными нефинансовыми активами и с капитальными трансфертами между резидентами и нерезидентами</a:t>
            </a:r>
          </a:p>
        </p:txBody>
      </p:sp>
      <p:sp>
        <p:nvSpPr>
          <p:cNvPr id="12" name="Скругленный прямоугольник 11"/>
          <p:cNvSpPr/>
          <p:nvPr/>
        </p:nvSpPr>
        <p:spPr>
          <a:xfrm>
            <a:off x="6744673" y="1567392"/>
            <a:ext cx="4721902" cy="14840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i="1" dirty="0" smtClean="0">
                <a:solidFill>
                  <a:schemeClr val="accent2"/>
                </a:solidFill>
                <a:latin typeface="Constantia" panose="02030602050306030303" pitchFamily="18" charset="0"/>
              </a:rPr>
              <a:t>приобретение </a:t>
            </a:r>
            <a:r>
              <a:rPr lang="ru-RU" b="1" i="1" dirty="0">
                <a:solidFill>
                  <a:schemeClr val="accent2"/>
                </a:solidFill>
                <a:latin typeface="Constantia" panose="02030602050306030303" pitchFamily="18" charset="0"/>
              </a:rPr>
              <a:t>резидентами иностранных финансовых активов и принятие обязательств резидентами по отношению к нерезидентам</a:t>
            </a:r>
          </a:p>
        </p:txBody>
      </p:sp>
      <p:sp>
        <p:nvSpPr>
          <p:cNvPr id="10" name="Стрелка вправо 9"/>
          <p:cNvSpPr/>
          <p:nvPr/>
        </p:nvSpPr>
        <p:spPr>
          <a:xfrm rot="2642271">
            <a:off x="5005654" y="2889154"/>
            <a:ext cx="1973201" cy="218233"/>
          </a:xfrm>
          <a:prstGeom prst="rightArrow">
            <a:avLst/>
          </a:prstGeom>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4" name="Стрелка вправо 13"/>
          <p:cNvSpPr/>
          <p:nvPr/>
        </p:nvSpPr>
        <p:spPr>
          <a:xfrm rot="2642271">
            <a:off x="4937741" y="4762376"/>
            <a:ext cx="1974370" cy="213486"/>
          </a:xfrm>
          <a:prstGeom prst="rightArrow">
            <a:avLst/>
          </a:prstGeom>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5" name="Стрелка вправо 14"/>
          <p:cNvSpPr/>
          <p:nvPr/>
        </p:nvSpPr>
        <p:spPr>
          <a:xfrm rot="18397376">
            <a:off x="4473730" y="3604499"/>
            <a:ext cx="2856935" cy="268013"/>
          </a:xfrm>
          <a:prstGeom prst="rightArrow">
            <a:avLst/>
          </a:prstGeom>
          <a:solidFill>
            <a:schemeClr val="accent2"/>
          </a:solidFill>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6744673" y="3364145"/>
            <a:ext cx="4721902" cy="14840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i="1" dirty="0">
                <a:solidFill>
                  <a:srgbClr val="7030A0"/>
                </a:solidFill>
                <a:latin typeface="Constantia" panose="02030602050306030303" pitchFamily="18" charset="0"/>
              </a:rPr>
              <a:t>потоки товаров, услуг, первичных и вторичных доходов между резидентами и нерезидентами на валовой основе.</a:t>
            </a:r>
          </a:p>
        </p:txBody>
      </p:sp>
    </p:spTree>
    <p:extLst>
      <p:ext uri="{BB962C8B-B14F-4D97-AF65-F5344CB8AC3E}">
        <p14:creationId xmlns:p14="http://schemas.microsoft.com/office/powerpoint/2010/main" val="72735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2149</Words>
  <Application>Microsoft Office PowerPoint</Application>
  <PresentationFormat>Широкоэкранный</PresentationFormat>
  <Paragraphs>299</Paragraphs>
  <Slides>36</Slides>
  <Notes>6</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36</vt:i4>
      </vt:variant>
    </vt:vector>
  </HeadingPairs>
  <TitlesOfParts>
    <vt:vector size="50" baseType="lpstr">
      <vt:lpstr>Yu Gothic UI</vt:lpstr>
      <vt:lpstr>Arial</vt:lpstr>
      <vt:lpstr>Bahnschrift SemiBold</vt:lpstr>
      <vt:lpstr>Bookman Old Style</vt:lpstr>
      <vt:lpstr>Calibri</vt:lpstr>
      <vt:lpstr>Calibri Light</vt:lpstr>
      <vt:lpstr>Constantia</vt:lpstr>
      <vt:lpstr>Courier New</vt:lpstr>
      <vt:lpstr>Garamond</vt:lpstr>
      <vt:lpstr>Myanmar Text</vt:lpstr>
      <vt:lpstr>Sitka Subheading</vt:lpstr>
      <vt:lpstr>Times New Roman</vt:lpstr>
      <vt:lpstr>Wingdings</vt:lpstr>
      <vt:lpstr>Тема Office</vt:lpstr>
      <vt:lpstr>Платежный баланс</vt:lpstr>
      <vt:lpstr>Платежный баланс</vt:lpstr>
      <vt:lpstr>Платежный баланс</vt:lpstr>
      <vt:lpstr>Презентация PowerPoint</vt:lpstr>
      <vt:lpstr>Презентация PowerPoint</vt:lpstr>
      <vt:lpstr>Презентация PowerPoint</vt:lpstr>
      <vt:lpstr>Презентация PowerPoint</vt:lpstr>
      <vt:lpstr>Презентация PowerPoint</vt:lpstr>
      <vt:lpstr>2.Данные в платежном балансе группируются по трем счетам:</vt:lpstr>
      <vt:lpstr>Презентация PowerPoint</vt:lpstr>
      <vt:lpstr>Презентация PowerPoint</vt:lpstr>
      <vt:lpstr>Презентация PowerPoint</vt:lpstr>
      <vt:lpstr>Презентация PowerPoint</vt:lpstr>
      <vt:lpstr>Презентация PowerPoint</vt:lpstr>
      <vt:lpstr>финансовый счет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Платежный баланс</dc:title>
  <dc:creator>Юлия</dc:creator>
  <cp:lastModifiedBy>Учетная запись Майкрософт</cp:lastModifiedBy>
  <cp:revision>154</cp:revision>
  <dcterms:created xsi:type="dcterms:W3CDTF">2020-04-13T08:42:24Z</dcterms:created>
  <dcterms:modified xsi:type="dcterms:W3CDTF">2021-09-22T12:37:41Z</dcterms:modified>
</cp:coreProperties>
</file>