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kids.korfiati.ru/wp-content/uploads/2019/08/Jilet-dla-malchika-21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kids.korfiati.ru/wp-content/uploads/2019/08/Jilet-dla-malchika-3.jpg" TargetMode="External"/><Relationship Id="rId2" Type="http://schemas.openxmlformats.org/officeDocument/2006/relationships/hyperlink" Target="https://korfiati.ru/2008/12/proreznoj-karman-s-vtachnoj-listochkoj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kids.korfiati.ru/wp-content/uploads/2019/08/Jilet-dla-malchika-14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s://kids.korfiati.ru/wp-content/uploads/2019/08/Jilet-dla-malchika-2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orfiati.ru/wp-content/uploads/2009/04/l121.gif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ONY\Downloads\htmlconvd-rpIVxS179x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645024"/>
            <a:ext cx="3507284" cy="233187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908720"/>
            <a:ext cx="6696744" cy="1037977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Тема программы: изготовление мужского жилета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420888"/>
            <a:ext cx="8064896" cy="122413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Тема урока: Обработка спинки, полочки. Обработка кармана.</a:t>
            </a:r>
            <a:endParaRPr lang="ru-RU" sz="3600" dirty="0"/>
          </a:p>
        </p:txBody>
      </p:sp>
      <p:pic>
        <p:nvPicPr>
          <p:cNvPr id="4" name="Рисунок 3" descr="74691_html_m3e7b188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476672"/>
            <a:ext cx="1792892" cy="1860126"/>
          </a:xfrm>
          <a:prstGeom prst="ellipse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51720" y="404664"/>
            <a:ext cx="679064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КГКП «</a:t>
            </a:r>
            <a:r>
              <a:rPr lang="ru-RU" sz="1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Алматинский</a:t>
            </a:r>
            <a:r>
              <a:rPr lang="ru-RU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колледж моды и дизайна» УО г. </a:t>
            </a:r>
            <a:r>
              <a:rPr lang="ru-RU" sz="1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Алматы</a:t>
            </a:r>
            <a:r>
              <a:rPr lang="ru-RU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1600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4221088"/>
            <a:ext cx="3888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rgbClr val="002060"/>
                </a:solidFill>
              </a:rPr>
              <a:t>Цель урока: знакомство с последовательностью обработки спинки и полочки.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6021288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Мастер п/о первой категории:  </a:t>
            </a:r>
            <a:r>
              <a:rPr lang="ru-RU" i="1" dirty="0" smtClean="0">
                <a:solidFill>
                  <a:srgbClr val="002060"/>
                </a:solidFill>
              </a:rPr>
              <a:t>Рахимова </a:t>
            </a:r>
            <a:r>
              <a:rPr lang="ru-RU" i="1" dirty="0" err="1" smtClean="0">
                <a:solidFill>
                  <a:srgbClr val="002060"/>
                </a:solidFill>
              </a:rPr>
              <a:t>Айжан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smtClean="0">
                <a:solidFill>
                  <a:srgbClr val="002060"/>
                </a:solidFill>
              </a:rPr>
              <a:t>Зейноллаевна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992888" cy="61951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Повторение пройденного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525963"/>
          </a:xfrm>
        </p:spPr>
        <p:txBody>
          <a:bodyPr>
            <a:normAutofit fontScale="77500" lnSpcReduction="20000"/>
          </a:bodyPr>
          <a:lstStyle/>
          <a:p>
            <a:pPr marL="457200" lvl="0" indent="-457200">
              <a:buClr>
                <a:schemeClr val="tx2"/>
              </a:buClr>
              <a:buSzPct val="75000"/>
              <a:buFont typeface="Courier New" pitchFamily="49" charset="0"/>
              <a:buChar char="o"/>
            </a:pPr>
            <a:r>
              <a:rPr lang="ru-RU" dirty="0" smtClean="0">
                <a:solidFill>
                  <a:srgbClr val="002060"/>
                </a:solidFill>
              </a:rPr>
              <a:t>С какой стороны сметывают плечевые швы? </a:t>
            </a:r>
          </a:p>
          <a:p>
            <a:pPr marL="457200" lvl="0" indent="-457200">
              <a:buClr>
                <a:schemeClr val="tx2"/>
              </a:buClr>
              <a:buSzPct val="75000"/>
              <a:buFont typeface="Courier New" pitchFamily="49" charset="0"/>
              <a:buChar char="o"/>
            </a:pPr>
            <a:r>
              <a:rPr lang="ru-RU" dirty="0" smtClean="0">
                <a:solidFill>
                  <a:srgbClr val="002060"/>
                </a:solidFill>
              </a:rPr>
              <a:t>Расскажите о последовательности подготовки изделия к первой примерке.</a:t>
            </a:r>
            <a:endParaRPr lang="ru-RU" b="1" u="sng" dirty="0" smtClean="0">
              <a:solidFill>
                <a:srgbClr val="002060"/>
              </a:solidFill>
            </a:endParaRPr>
          </a:p>
          <a:p>
            <a:pPr marL="457200" lvl="0" indent="-457200">
              <a:buClr>
                <a:schemeClr val="tx2"/>
              </a:buClr>
              <a:buSzPct val="75000"/>
              <a:buFont typeface="Courier New" pitchFamily="49" charset="0"/>
              <a:buChar char="o"/>
            </a:pPr>
            <a:r>
              <a:rPr lang="ru-RU" dirty="0" smtClean="0">
                <a:solidFill>
                  <a:srgbClr val="002060"/>
                </a:solidFill>
              </a:rPr>
              <a:t>По какой стороне выполняют примерку изделия? </a:t>
            </a:r>
          </a:p>
          <a:p>
            <a:pPr marL="457200" lvl="0" indent="-457200">
              <a:buClr>
                <a:schemeClr val="tx2"/>
              </a:buClr>
              <a:buSzPct val="75000"/>
              <a:buFont typeface="Courier New" pitchFamily="49" charset="0"/>
              <a:buChar char="o"/>
            </a:pPr>
            <a:r>
              <a:rPr lang="ru-RU" dirty="0" smtClean="0">
                <a:solidFill>
                  <a:srgbClr val="002060"/>
                </a:solidFill>
              </a:rPr>
              <a:t>В какой последовательности выполняют первую примерку?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 descr="Как сшить детский жилет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844824"/>
            <a:ext cx="367240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964488" cy="1512168"/>
          </a:xfrm>
        </p:spPr>
        <p:txBody>
          <a:bodyPr>
            <a:normAutofit/>
          </a:bodyPr>
          <a:lstStyle/>
          <a:p>
            <a:pPr lvl="0" algn="l" fontAlgn="base">
              <a:spcAft>
                <a:spcPct val="0"/>
              </a:spcAft>
            </a:pPr>
            <a:endParaRPr lang="ru-RU" sz="18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95536" y="785610"/>
            <a:ext cx="8352928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Припуски полочек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подбортов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перенесите на лицевую сторону разметочными стежками. На деталях стачайте вытачки, глубину вытачек заутюжьте к линиям середины переда и спинки.</a:t>
            </a:r>
            <a:b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полочках выполните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лже-карманы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листочкой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Для этого продублируйте листочки клеевой прокладкой, перегните каждую листочку пополам лицевой стороной внутрь, стачайте по боковым швам. Листочки выверните и проутюжьте.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115616" y="5661248"/>
            <a:ext cx="39959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Рис. 2. Листочки притачайте к полочкам по разметке</a:t>
            </a:r>
            <a:endParaRPr kumimoji="0" lang="ru-RU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36096" y="4653136"/>
            <a:ext cx="338437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ВАЖНО!</a:t>
            </a:r>
            <a:r>
              <a:rPr lang="ru-RU" sz="1600" i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Если вы решите выполнить прорезные карманы с </a:t>
            </a:r>
            <a:r>
              <a:rPr lang="ru-RU" sz="1600" i="1" dirty="0" err="1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листочкой</a:t>
            </a:r>
            <a:r>
              <a:rPr lang="ru-RU" sz="1600" i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мастер-класс можно найти по ссылке </a:t>
            </a:r>
            <a:r>
              <a:rPr lang="ru-RU" sz="1600" i="1" dirty="0" smtClean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Прорезные карманы с </a:t>
            </a:r>
            <a:r>
              <a:rPr lang="ru-RU" sz="1600" i="1" dirty="0" err="1" smtClean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втачной</a:t>
            </a:r>
            <a:r>
              <a:rPr lang="ru-RU" sz="1600" i="1" dirty="0" smtClean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1600" i="1" dirty="0" err="1" smtClean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листочкой</a:t>
            </a:r>
            <a:endParaRPr lang="ru-RU" sz="1600" i="1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16387" name="Рисунок 1" descr="Мастер-класс по пошиву детского жилета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564904"/>
            <a:ext cx="4769147" cy="3024336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5364088" y="2204864"/>
            <a:ext cx="34198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i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Наложите листочки по разметке на детали полочек, припуски должны быть направлены вверх, притачайте листочки, концы нитей закрепите и обрежьте. Срежьте припуски до 0,5 см, на концах – на уголок, обметайте.  Листочки отогните вверх и притачайте по коротким сторонам близко к краю.</a:t>
            </a:r>
            <a:endParaRPr lang="ru-RU" sz="1600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1840" y="47667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ОБРАБОТКА ПОЛОЧКИ И СПИНКИ</a:t>
            </a:r>
            <a:endParaRPr lang="ru-RU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628800"/>
            <a:ext cx="40324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Совет!</a:t>
            </a:r>
            <a:r>
              <a:rPr lang="ru-RU" sz="16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Чтобы ваше изделие выглядело эффектно со стороны подкладки, проложите вдоль канта борта </a:t>
            </a:r>
            <a:r>
              <a:rPr lang="ru-RU" sz="1600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вспушную</a:t>
            </a:r>
            <a:r>
              <a:rPr lang="ru-RU" sz="16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строчку контрастной нитью (рис. 4).</a:t>
            </a:r>
            <a:endParaRPr lang="ru-RU" sz="1600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3" descr="Мастер-класс по пошиву детского жилета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068960"/>
            <a:ext cx="3744416" cy="287694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499992" y="3789040"/>
            <a:ext cx="4211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Стачайте полочки из основной ткани с деталью спинки из подкладочной (внешний слой). Детали подкладки стачайте по боковым швам, оставив открытый участок в одном из швов длиной около 10 см. Припуски разутюжьте. Наложите подкладку на жилет и совместите по проймам, линиям горловины, </a:t>
            </a:r>
            <a:r>
              <a:rPr lang="ru-RU" sz="1600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подбортам</a:t>
            </a:r>
            <a:r>
              <a:rPr lang="ru-RU" sz="16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линии низа.</a:t>
            </a:r>
            <a:endParaRPr lang="ru-RU" sz="1600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2" descr="Как сшить жилет для мальчика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980728"/>
            <a:ext cx="4176464" cy="264296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11560" y="6021288"/>
            <a:ext cx="30963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Рис. 4. </a:t>
            </a:r>
            <a:r>
              <a:rPr lang="ru-RU" sz="1200" dirty="0" err="1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Вспушная</a:t>
            </a:r>
            <a:r>
              <a:rPr lang="ru-RU" sz="12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строчка вдоль </a:t>
            </a:r>
            <a:r>
              <a:rPr lang="ru-RU" sz="1200" dirty="0" err="1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подборта</a:t>
            </a:r>
            <a:endParaRPr lang="ru-RU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548680"/>
            <a:ext cx="27835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Рис. 3. Отделочный кант для </a:t>
            </a:r>
            <a:r>
              <a:rPr lang="ru-RU" sz="12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подбортов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620688"/>
            <a:ext cx="41764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детали </a:t>
            </a:r>
            <a:r>
              <a:rPr lang="ru-RU" sz="1600" i="1" dirty="0" err="1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подбортов</a:t>
            </a:r>
            <a:r>
              <a:rPr lang="ru-RU" sz="1600" i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настрочите отделочный кант, стачайте </a:t>
            </a:r>
            <a:r>
              <a:rPr lang="ru-RU" sz="1600" i="1" dirty="0" err="1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подборта</a:t>
            </a:r>
            <a:r>
              <a:rPr lang="ru-RU" sz="1600" i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 деталями полочек из подкладки (рис. 3).</a:t>
            </a:r>
            <a:endParaRPr lang="ru-RU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NY\Downloads\карман обман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708921"/>
            <a:ext cx="4714461" cy="3168352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39952" y="404664"/>
            <a:ext cx="42839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Карман прорезной карман в листочку с </a:t>
            </a:r>
            <a:r>
              <a:rPr lang="ru-RU" i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настрочными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концами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выполняется, преимущественно, при пошиве пальто или пиджаков. Как выкроить листочку можно увидеть на чертеже. Клеевой тканью укрепляется внешняя сторона листочки.</a:t>
            </a:r>
            <a:endParaRPr lang="ru-RU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4" descr="Листочка кармана">
            <a:hlinkClick r:id="rId3" tooltip="&quot;l121.gif&quot;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9" y="548680"/>
            <a:ext cx="3672408" cy="184203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364088" y="2420888"/>
            <a:ext cx="3563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/>
              <a:t>Для работы нужно:</a:t>
            </a:r>
          </a:p>
          <a:p>
            <a:r>
              <a:rPr lang="ru-RU" sz="1600" i="1" dirty="0" smtClean="0"/>
              <a:t>- листочка определенного размера</a:t>
            </a:r>
          </a:p>
          <a:p>
            <a:r>
              <a:rPr lang="ru-RU" sz="1600" i="1" dirty="0" smtClean="0"/>
              <a:t>- подкладка</a:t>
            </a:r>
          </a:p>
          <a:p>
            <a:r>
              <a:rPr lang="ru-RU" sz="1600" i="1" dirty="0" smtClean="0"/>
              <a:t>- прокладки для входа в карман: по долевой поперек долевой основы.</a:t>
            </a:r>
          </a:p>
          <a:p>
            <a:r>
              <a:rPr lang="ru-RU" sz="1600" i="1" dirty="0" smtClean="0"/>
              <a:t>Может быть из коленкора или </a:t>
            </a:r>
            <a:r>
              <a:rPr lang="ru-RU" sz="1600" i="1" dirty="0" err="1" smtClean="0"/>
              <a:t>дублерина</a:t>
            </a:r>
            <a:endParaRPr lang="ru-RU" sz="1600" i="1" dirty="0" smtClean="0"/>
          </a:p>
          <a:p>
            <a:r>
              <a:rPr lang="ru-RU" sz="1600" i="1" dirty="0" smtClean="0"/>
              <a:t>- прокладка в листочку</a:t>
            </a:r>
          </a:p>
          <a:p>
            <a:r>
              <a:rPr lang="ru-RU" sz="1600" i="1" dirty="0" smtClean="0"/>
              <a:t>- </a:t>
            </a:r>
            <a:r>
              <a:rPr lang="ru-RU" sz="1600" i="1" dirty="0" err="1" smtClean="0"/>
              <a:t>шв</a:t>
            </a:r>
            <a:r>
              <a:rPr lang="ru-RU" sz="1600" i="1" dirty="0" smtClean="0"/>
              <a:t>. машинка</a:t>
            </a:r>
          </a:p>
          <a:p>
            <a:r>
              <a:rPr lang="ru-RU" sz="1600" i="1" dirty="0" smtClean="0"/>
              <a:t>- ручной набор для работы: нитки, иглы, булавки, ножницы.---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ONY\Downloads\карм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3816424" cy="576064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355976" y="404664"/>
            <a:ext cx="439248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1.На полочках разметила вход в карман </a:t>
            </a:r>
          </a:p>
          <a:p>
            <a:r>
              <a:rPr lang="ru-RU" sz="1400" i="1" dirty="0" smtClean="0"/>
              <a:t>и заготовила листочку с подкладкой, где подкладка (сам "мешочек кармана") длиннее листочки на 3-4 см и по глубине - на нужную каждому величину. </a:t>
            </a:r>
          </a:p>
          <a:p>
            <a:r>
              <a:rPr lang="ru-RU" sz="1400" i="1" dirty="0" smtClean="0"/>
              <a:t>У меня это 10 см. </a:t>
            </a:r>
          </a:p>
          <a:p>
            <a:r>
              <a:rPr lang="ru-RU" sz="1400" i="1" dirty="0" smtClean="0"/>
              <a:t>2.Обтачала края листочки и вывернула её, </a:t>
            </a:r>
            <a:r>
              <a:rPr lang="ru-RU" sz="1400" i="1" dirty="0" err="1" smtClean="0"/>
              <a:t>приутюжила</a:t>
            </a:r>
            <a:r>
              <a:rPr lang="ru-RU" sz="1400" i="1" dirty="0" smtClean="0"/>
              <a:t>…</a:t>
            </a:r>
            <a:br>
              <a:rPr lang="ru-RU" sz="1400" i="1" dirty="0" smtClean="0"/>
            </a:br>
            <a:r>
              <a:rPr lang="ru-RU" sz="1400" i="1" dirty="0" smtClean="0"/>
              <a:t>3.Накладываю листочки к линии входа в карман</a:t>
            </a:r>
          </a:p>
          <a:p>
            <a:r>
              <a:rPr lang="ru-RU" sz="1400" i="1" dirty="0" smtClean="0"/>
              <a:t> 4.Накрываю подкладочным кусочком ткани и настрачиваю на верх детали отступая от края 0.5 </a:t>
            </a:r>
            <a:r>
              <a:rPr lang="ru-RU" sz="1400" i="1" dirty="0" err="1" smtClean="0"/>
              <a:t>см,затем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рядышком,не</a:t>
            </a:r>
            <a:r>
              <a:rPr lang="ru-RU" sz="1400" i="1" dirty="0" smtClean="0"/>
              <a:t> отрывая нитку у </a:t>
            </a:r>
            <a:r>
              <a:rPr lang="ru-RU" sz="1400" i="1" dirty="0" err="1" smtClean="0"/>
              <a:t>шв.машинки</a:t>
            </a:r>
            <a:r>
              <a:rPr lang="ru-RU" sz="1400" i="1" dirty="0" smtClean="0"/>
              <a:t> накладываю и настрачиваю вторую часть подкладки.</a:t>
            </a:r>
            <a:br>
              <a:rPr lang="ru-RU" sz="1400" i="1" dirty="0" smtClean="0"/>
            </a:br>
            <a:r>
              <a:rPr lang="ru-RU" sz="1400" i="1" dirty="0" smtClean="0"/>
              <a:t>5.Длина строчек точно по длине листочки.</a:t>
            </a:r>
          </a:p>
          <a:p>
            <a:r>
              <a:rPr lang="ru-RU" sz="1400" i="1" dirty="0" smtClean="0"/>
              <a:t>6.Прорезаю хорошими ножницами вход в карман между строчками, надсекая в углу  на уголок , где надсечка доходит до линии соединения на 0.1 см</a:t>
            </a:r>
          </a:p>
          <a:p>
            <a:r>
              <a:rPr lang="ru-RU" sz="1400" i="1" dirty="0" smtClean="0"/>
              <a:t> 7.Вывернула подкладку через разрез на изнанку все аккуратно расправила и где нужно, провела по ребру шва ручками ножниц</a:t>
            </a:r>
          </a:p>
          <a:p>
            <a:r>
              <a:rPr lang="ru-RU" sz="1400" i="1" dirty="0" smtClean="0"/>
              <a:t>8.С изнанки все расправила.</a:t>
            </a:r>
            <a:br>
              <a:rPr lang="ru-RU" sz="1400" i="1" dirty="0" smtClean="0"/>
            </a:br>
            <a:endParaRPr lang="ru-RU" sz="14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i="1" dirty="0" smtClean="0">
                <a:solidFill>
                  <a:prstClr val="black"/>
                </a:solidFill>
              </a:rPr>
              <a:t>9.Внизу листочку прикрепила ручными стежками "в точку (назад иголку на ширине нитки-точки)</a:t>
            </a:r>
          </a:p>
          <a:p>
            <a:pPr lvl="0"/>
            <a:r>
              <a:rPr lang="ru-RU" i="1" dirty="0" smtClean="0">
                <a:solidFill>
                  <a:prstClr val="black"/>
                </a:solidFill>
              </a:rPr>
              <a:t>10.приколола листочку (кому удобнее – приметайте)</a:t>
            </a:r>
          </a:p>
          <a:p>
            <a:pPr lvl="0"/>
            <a:r>
              <a:rPr lang="ru-RU" i="1" dirty="0" smtClean="0">
                <a:solidFill>
                  <a:prstClr val="black"/>
                </a:solidFill>
              </a:rPr>
              <a:t> 11.так же сколола части подкладки между собой </a:t>
            </a:r>
          </a:p>
          <a:p>
            <a:pPr lvl="0"/>
            <a:r>
              <a:rPr lang="ru-RU" i="1" dirty="0" smtClean="0">
                <a:solidFill>
                  <a:prstClr val="black"/>
                </a:solidFill>
              </a:rPr>
              <a:t> 12.затем с изнаночной стороны, обогнув основную ткань для удобства начала прокладывать строчку на машинке, захватывая уголочек от разреза входа в карман</a:t>
            </a:r>
          </a:p>
          <a:p>
            <a:pPr lvl="0"/>
            <a:r>
              <a:rPr lang="ru-RU" i="1" dirty="0" smtClean="0">
                <a:solidFill>
                  <a:prstClr val="black"/>
                </a:solidFill>
              </a:rPr>
              <a:t> 13.стачиваю между собой части подкладки и заканчиваю в другой точке верха кармана</a:t>
            </a:r>
          </a:p>
          <a:p>
            <a:pPr lvl="0"/>
            <a:r>
              <a:rPr lang="ru-RU" i="1" dirty="0" smtClean="0">
                <a:solidFill>
                  <a:prstClr val="black"/>
                </a:solidFill>
              </a:rPr>
              <a:t> 14.концы листочки накладываю сверху и пришиваю ( а на машинке - притачивают) ручными стежками назад иголку</a:t>
            </a:r>
          </a:p>
          <a:p>
            <a:pPr lvl="0"/>
            <a:r>
              <a:rPr lang="ru-RU" i="1" dirty="0" smtClean="0">
                <a:solidFill>
                  <a:prstClr val="black"/>
                </a:solidFill>
              </a:rPr>
              <a:t>15. карманы готовы</a:t>
            </a:r>
            <a:endParaRPr lang="ru-RU" dirty="0"/>
          </a:p>
        </p:txBody>
      </p:sp>
      <p:pic>
        <p:nvPicPr>
          <p:cNvPr id="5" name="Picture 2" descr="C:\Users\SONY\Downloads\карман 77.jpg"/>
          <p:cNvPicPr>
            <a:picLocks noChangeAspect="1" noChangeArrowheads="1"/>
          </p:cNvPicPr>
          <p:nvPr/>
        </p:nvPicPr>
        <p:blipFill>
          <a:blip r:embed="rId2" cstate="print"/>
          <a:srcRect l="51346" t="32394" r="1111" b="43662"/>
          <a:stretch>
            <a:fillRect/>
          </a:stretch>
        </p:blipFill>
        <p:spPr bwMode="auto">
          <a:xfrm>
            <a:off x="6084168" y="1772816"/>
            <a:ext cx="2736304" cy="1860687"/>
          </a:xfrm>
          <a:prstGeom prst="rect">
            <a:avLst/>
          </a:prstGeom>
          <a:noFill/>
        </p:spPr>
      </p:pic>
      <p:pic>
        <p:nvPicPr>
          <p:cNvPr id="6" name="Picture 2" descr="C:\Users\SONY\Downloads\карман 77.jpg"/>
          <p:cNvPicPr>
            <a:picLocks noChangeAspect="1" noChangeArrowheads="1"/>
          </p:cNvPicPr>
          <p:nvPr/>
        </p:nvPicPr>
        <p:blipFill>
          <a:blip r:embed="rId2" cstate="print"/>
          <a:srcRect t="69014" r="50555" b="7042"/>
          <a:stretch>
            <a:fillRect/>
          </a:stretch>
        </p:blipFill>
        <p:spPr bwMode="auto">
          <a:xfrm>
            <a:off x="5004048" y="3356992"/>
            <a:ext cx="2422857" cy="1584176"/>
          </a:xfrm>
          <a:prstGeom prst="rect">
            <a:avLst/>
          </a:prstGeom>
          <a:noFill/>
        </p:spPr>
      </p:pic>
      <p:pic>
        <p:nvPicPr>
          <p:cNvPr id="7" name="Picture 2" descr="C:\Users\SONY\Downloads\карман 77.jpg"/>
          <p:cNvPicPr>
            <a:picLocks noChangeAspect="1" noChangeArrowheads="1"/>
          </p:cNvPicPr>
          <p:nvPr/>
        </p:nvPicPr>
        <p:blipFill>
          <a:blip r:embed="rId2" cstate="print"/>
          <a:srcRect l="56188" t="69409" r="-658" b="9279"/>
          <a:stretch>
            <a:fillRect/>
          </a:stretch>
        </p:blipFill>
        <p:spPr bwMode="auto">
          <a:xfrm>
            <a:off x="6156176" y="4797152"/>
            <a:ext cx="2592288" cy="1677363"/>
          </a:xfrm>
          <a:prstGeom prst="rect">
            <a:avLst/>
          </a:prstGeom>
          <a:noFill/>
        </p:spPr>
      </p:pic>
      <p:pic>
        <p:nvPicPr>
          <p:cNvPr id="3074" name="Picture 2" descr="C:\Users\SONY\Downloads\карман 77.jpg"/>
          <p:cNvPicPr>
            <a:picLocks noChangeAspect="1" noChangeArrowheads="1"/>
          </p:cNvPicPr>
          <p:nvPr/>
        </p:nvPicPr>
        <p:blipFill>
          <a:blip r:embed="rId2" cstate="print"/>
          <a:srcRect t="33802" r="51489" b="43662"/>
          <a:stretch>
            <a:fillRect/>
          </a:stretch>
        </p:blipFill>
        <p:spPr bwMode="auto">
          <a:xfrm>
            <a:off x="4860032" y="332656"/>
            <a:ext cx="2755249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ONY\Downloads\htmlconvd-rpIVxS179x1.jpg"/>
          <p:cNvPicPr>
            <a:picLocks noChangeAspect="1" noChangeArrowheads="1"/>
          </p:cNvPicPr>
          <p:nvPr/>
        </p:nvPicPr>
        <p:blipFill>
          <a:blip r:embed="rId2" cstate="print"/>
          <a:srcRect r="42617"/>
          <a:stretch>
            <a:fillRect/>
          </a:stretch>
        </p:blipFill>
        <p:spPr bwMode="auto">
          <a:xfrm>
            <a:off x="539552" y="2996952"/>
            <a:ext cx="3384376" cy="3337257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491880" y="3645024"/>
            <a:ext cx="52920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i="1" u="sng" dirty="0" smtClean="0">
                <a:solidFill>
                  <a:srgbClr val="4F81BD">
                    <a:lumMod val="75000"/>
                  </a:srgbClr>
                </a:solidFill>
                <a:ea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400" i="1" dirty="0" smtClean="0">
                <a:solidFill>
                  <a:srgbClr val="4F81BD">
                    <a:lumMod val="75000"/>
                  </a:srgbClr>
                </a:solidFill>
                <a:cs typeface="Times New Roman" pitchFamily="18" charset="0"/>
              </a:rPr>
              <a:t>Сравните две схемы- сделайте выводы: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400" i="1" dirty="0" smtClean="0">
                <a:solidFill>
                  <a:srgbClr val="4F81BD">
                    <a:lumMod val="75000"/>
                  </a:srgbClr>
                </a:solidFill>
              </a:rPr>
              <a:t>Какие термины применяются при обработке кармана (опишите)? </a:t>
            </a:r>
            <a:endParaRPr lang="ru-RU" sz="2400" dirty="0">
              <a:solidFill>
                <a:srgbClr val="4F81BD">
                  <a:lumMod val="75000"/>
                </a:srgbClr>
              </a:solidFill>
            </a:endParaRPr>
          </a:p>
        </p:txBody>
      </p:sp>
      <p:pic>
        <p:nvPicPr>
          <p:cNvPr id="4" name="Picture 2" descr="C:\Users\SONY\Downloads\htmlconvd-rpIVxS179x1.jpg"/>
          <p:cNvPicPr>
            <a:picLocks noChangeAspect="1" noChangeArrowheads="1"/>
          </p:cNvPicPr>
          <p:nvPr/>
        </p:nvPicPr>
        <p:blipFill>
          <a:blip r:embed="rId2" cstate="print"/>
          <a:srcRect l="54514"/>
          <a:stretch>
            <a:fillRect/>
          </a:stretch>
        </p:blipFill>
        <p:spPr bwMode="auto">
          <a:xfrm>
            <a:off x="5940152" y="404664"/>
            <a:ext cx="2808312" cy="307456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908720"/>
            <a:ext cx="51125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i="1" u="sng" dirty="0" smtClean="0">
                <a:solidFill>
                  <a:schemeClr val="accent1">
                    <a:lumMod val="75000"/>
                  </a:schemeClr>
                </a:solidFill>
              </a:rPr>
              <a:t>Закрепление  нового  материала</a:t>
            </a:r>
            <a:endParaRPr lang="ru-RU" sz="20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Назовите детали  кармана: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Последовательность  обработки кармана- с технологическими терминами?</a:t>
            </a:r>
            <a:endParaRPr lang="ru-RU" sz="2000" i="1" dirty="0" smtClean="0">
              <a:solidFill>
                <a:schemeClr val="accent1">
                  <a:lumMod val="75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100</TotalTime>
  <Words>381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Тема программы: изготовление мужского жилета</vt:lpstr>
      <vt:lpstr>Повторение пройденного урока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программы: изготовление мужского жилета</dc:title>
  <dc:creator>SONY</dc:creator>
  <cp:lastModifiedBy>Пользователь Windows</cp:lastModifiedBy>
  <cp:revision>13</cp:revision>
  <dcterms:created xsi:type="dcterms:W3CDTF">2020-05-19T18:00:48Z</dcterms:created>
  <dcterms:modified xsi:type="dcterms:W3CDTF">2022-02-02T13:48:54Z</dcterms:modified>
</cp:coreProperties>
</file>