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0" r:id="rId1"/>
  </p:sldMasterIdLst>
  <p:notesMasterIdLst>
    <p:notesMasterId r:id="rId40"/>
  </p:notesMasterIdLst>
  <p:handoutMasterIdLst>
    <p:handoutMasterId r:id="rId41"/>
  </p:handoutMasterIdLst>
  <p:sldIdLst>
    <p:sldId id="286" r:id="rId2"/>
    <p:sldId id="308" r:id="rId3"/>
    <p:sldId id="309" r:id="rId4"/>
    <p:sldId id="310" r:id="rId5"/>
    <p:sldId id="312" r:id="rId6"/>
    <p:sldId id="313" r:id="rId7"/>
    <p:sldId id="314" r:id="rId8"/>
    <p:sldId id="315" r:id="rId9"/>
    <p:sldId id="311" r:id="rId10"/>
    <p:sldId id="317" r:id="rId11"/>
    <p:sldId id="318" r:id="rId12"/>
    <p:sldId id="319" r:id="rId13"/>
    <p:sldId id="320" r:id="rId14"/>
    <p:sldId id="321" r:id="rId15"/>
    <p:sldId id="322" r:id="rId16"/>
    <p:sldId id="323" r:id="rId17"/>
    <p:sldId id="324" r:id="rId18"/>
    <p:sldId id="325" r:id="rId19"/>
    <p:sldId id="326" r:id="rId20"/>
    <p:sldId id="327" r:id="rId21"/>
    <p:sldId id="329" r:id="rId22"/>
    <p:sldId id="328" r:id="rId23"/>
    <p:sldId id="330" r:id="rId24"/>
    <p:sldId id="334" r:id="rId25"/>
    <p:sldId id="331" r:id="rId26"/>
    <p:sldId id="332" r:id="rId27"/>
    <p:sldId id="333" r:id="rId28"/>
    <p:sldId id="335" r:id="rId29"/>
    <p:sldId id="336" r:id="rId30"/>
    <p:sldId id="337" r:id="rId31"/>
    <p:sldId id="338" r:id="rId32"/>
    <p:sldId id="339" r:id="rId33"/>
    <p:sldId id="340" r:id="rId34"/>
    <p:sldId id="341" r:id="rId35"/>
    <p:sldId id="342" r:id="rId36"/>
    <p:sldId id="343" r:id="rId37"/>
    <p:sldId id="344" r:id="rId38"/>
    <p:sldId id="307" r:id="rId39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003300"/>
    <a:srgbClr val="006666"/>
    <a:srgbClr val="0000FF"/>
    <a:srgbClr val="00FF00"/>
    <a:srgbClr val="FF6699"/>
    <a:srgbClr val="FFFF66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633" autoAdjust="0"/>
  </p:normalViewPr>
  <p:slideViewPr>
    <p:cSldViewPr snapToGrid="0">
      <p:cViewPr varScale="1">
        <p:scale>
          <a:sx n="61" d="100"/>
          <a:sy n="61" d="100"/>
        </p:scale>
        <p:origin x="-845" y="-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DCC3B2-C045-4532-A658-E26639304C69}" type="datetimeFigureOut">
              <a:rPr lang="ru-RU" smtClean="0"/>
              <a:t>01.02.2022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EB6D22-14FF-4437-9CE9-2EBB3DECB0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27605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6EFAFA-3230-4705-9F5C-A965F56ABD71}" type="datetimeFigureOut">
              <a:rPr lang="ru-RU" smtClean="0"/>
              <a:t>01.02.2022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B2CB71-3BFA-4DF2-83BC-B4A1885DA2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55879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4" y="2514601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4" y="4777380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680F1-55CE-40CF-8394-924894354403}" type="datetime1">
              <a:rPr lang="ru-RU" smtClean="0"/>
              <a:t>01.02.2022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1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4" y="4529541"/>
            <a:ext cx="779767" cy="365125"/>
          </a:xfrm>
        </p:spPr>
        <p:txBody>
          <a:bodyPr/>
          <a:lstStyle/>
          <a:p>
            <a:fld id="{19EF7F58-9AD9-4EF5-8329-18ABBC323C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5056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3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1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1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2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4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5E646-792B-4AD3-911F-9365A82AE981}" type="datetime1">
              <a:rPr lang="ru-RU" smtClean="0"/>
              <a:t>01.02.2022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8" y="3178176"/>
            <a:ext cx="1588526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4" y="3244140"/>
            <a:ext cx="779767" cy="365125"/>
          </a:xfrm>
        </p:spPr>
        <p:txBody>
          <a:bodyPr/>
          <a:lstStyle/>
          <a:p>
            <a:fld id="{19EF7F58-9AD9-4EF5-8329-18ABBC323C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4752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51" y="609601"/>
            <a:ext cx="8393925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1" y="3505200"/>
            <a:ext cx="7536555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6" indent="0">
              <a:buFontTx/>
              <a:buNone/>
              <a:defRPr/>
            </a:lvl2pPr>
            <a:lvl3pPr marL="914411" indent="0">
              <a:buFontTx/>
              <a:buNone/>
              <a:defRPr/>
            </a:lvl3pPr>
            <a:lvl4pPr marL="1371617" indent="0">
              <a:buFontTx/>
              <a:buNone/>
              <a:defRPr/>
            </a:lvl4pPr>
            <a:lvl5pPr marL="1828823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3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1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1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2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4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32FC3-9F2B-4E8F-BC48-FD06D230F703}" type="datetime1">
              <a:rPr lang="ru-RU" smtClean="0"/>
              <a:t>01.02.2022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8" y="3178176"/>
            <a:ext cx="1588526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4" y="3244140"/>
            <a:ext cx="779767" cy="365125"/>
          </a:xfrm>
        </p:spPr>
        <p:txBody>
          <a:bodyPr/>
          <a:lstStyle/>
          <a:p>
            <a:fld id="{19EF7F58-9AD9-4EF5-8329-18ABBC323CBF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12212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1"/>
            <a:ext cx="8915401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1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1F2A-EDDC-4A20-8E2F-ECC9FD0AC87F}" type="datetime1">
              <a:rPr lang="ru-RU" smtClean="0"/>
              <a:t>01.02.2022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8" y="4911726"/>
            <a:ext cx="1588526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4" y="4983088"/>
            <a:ext cx="779767" cy="365125"/>
          </a:xfrm>
        </p:spPr>
        <p:txBody>
          <a:bodyPr/>
          <a:lstStyle/>
          <a:p>
            <a:fld id="{19EF7F58-9AD9-4EF5-8329-18ABBC323C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1595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51" y="609601"/>
            <a:ext cx="8393925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3" y="4343400"/>
            <a:ext cx="8915401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6" indent="0">
              <a:buFontTx/>
              <a:buNone/>
              <a:defRPr/>
            </a:lvl2pPr>
            <a:lvl3pPr marL="914411" indent="0">
              <a:buFontTx/>
              <a:buNone/>
              <a:defRPr/>
            </a:lvl3pPr>
            <a:lvl4pPr marL="1371617" indent="0">
              <a:buFontTx/>
              <a:buNone/>
              <a:defRPr/>
            </a:lvl4pPr>
            <a:lvl5pPr marL="1828823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1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33D67-6D63-4B14-8B5B-040582A7B420}" type="datetime1">
              <a:rPr lang="ru-RU" smtClean="0"/>
              <a:t>01.02.2022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8" y="4911726"/>
            <a:ext cx="1588526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4" y="4983088"/>
            <a:ext cx="779767" cy="365125"/>
          </a:xfrm>
        </p:spPr>
        <p:txBody>
          <a:bodyPr/>
          <a:lstStyle/>
          <a:p>
            <a:fld id="{19EF7F58-9AD9-4EF5-8329-18ABBC323CBF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04225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3" y="4343400"/>
            <a:ext cx="8915401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6" indent="0">
              <a:buFontTx/>
              <a:buNone/>
              <a:defRPr/>
            </a:lvl2pPr>
            <a:lvl3pPr marL="914411" indent="0">
              <a:buFontTx/>
              <a:buNone/>
              <a:defRPr/>
            </a:lvl3pPr>
            <a:lvl4pPr marL="1371617" indent="0">
              <a:buFontTx/>
              <a:buNone/>
              <a:defRPr/>
            </a:lvl4pPr>
            <a:lvl5pPr marL="1828823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1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DDBE4-18F4-40D3-988B-B8D36488D360}" type="datetime1">
              <a:rPr lang="ru-RU" smtClean="0"/>
              <a:t>01.02.2022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8" y="4911726"/>
            <a:ext cx="1588526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4" y="4983088"/>
            <a:ext cx="779767" cy="365125"/>
          </a:xfrm>
        </p:spPr>
        <p:txBody>
          <a:bodyPr/>
          <a:lstStyle/>
          <a:p>
            <a:fld id="{19EF7F58-9AD9-4EF5-8329-18ABBC323C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9758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CBFC3-8485-4C0C-BB86-EDD699B8689B}" type="datetime1">
              <a:rPr lang="ru-RU" smtClean="0"/>
              <a:t>01.02.2022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8" y="714376"/>
            <a:ext cx="1588526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7F58-9AD9-4EF5-8329-18ABBC323C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3110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6"/>
            <a:ext cx="2207602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3" y="627406"/>
            <a:ext cx="6477001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00D51-E861-446B-9EB0-6E37C36620E5}" type="datetime1">
              <a:rPr lang="ru-RU" smtClean="0"/>
              <a:t>01.02.2022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8" y="714376"/>
            <a:ext cx="1588526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7F58-9AD9-4EF5-8329-18ABBC323C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4844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6" y="624110"/>
            <a:ext cx="8911687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3" y="2133600"/>
            <a:ext cx="8915401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DE84A-D346-4D4E-BF15-4A33D4C11F8F}" type="datetime1">
              <a:rPr lang="ru-RU" smtClean="0"/>
              <a:t>01.02.2022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8" y="714376"/>
            <a:ext cx="1588526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7F58-9AD9-4EF5-8329-18ABBC323C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1444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3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1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1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2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4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24F44-97A2-4075-A7A6-F55368FE4F99}" type="datetime1">
              <a:rPr lang="ru-RU" smtClean="0"/>
              <a:t>01.02.2022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8" y="3178176"/>
            <a:ext cx="1588526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4" y="3244140"/>
            <a:ext cx="779767" cy="365125"/>
          </a:xfrm>
        </p:spPr>
        <p:txBody>
          <a:bodyPr/>
          <a:lstStyle/>
          <a:p>
            <a:fld id="{19EF7F58-9AD9-4EF5-8329-18ABBC323C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2717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3" y="2133600"/>
            <a:ext cx="4313865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8" y="2126222"/>
            <a:ext cx="4313865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43984-4352-4365-B953-D82B813013EB}" type="datetime1">
              <a:rPr lang="ru-RU" smtClean="0"/>
              <a:t>01.02.2022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8" y="714376"/>
            <a:ext cx="1588526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4" y="787783"/>
            <a:ext cx="779767" cy="365125"/>
          </a:xfrm>
        </p:spPr>
        <p:txBody>
          <a:bodyPr/>
          <a:lstStyle/>
          <a:p>
            <a:fld id="{19EF7F58-9AD9-4EF5-8329-18ABBC323C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4721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6" indent="0">
              <a:buNone/>
              <a:defRPr sz="2000" b="1"/>
            </a:lvl2pPr>
            <a:lvl3pPr marL="914411" indent="0">
              <a:buNone/>
              <a:defRPr sz="1800" b="1"/>
            </a:lvl3pPr>
            <a:lvl4pPr marL="1371617" indent="0">
              <a:buNone/>
              <a:defRPr sz="1600" b="1"/>
            </a:lvl4pPr>
            <a:lvl5pPr marL="1828823" indent="0">
              <a:buNone/>
              <a:defRPr sz="1600" b="1"/>
            </a:lvl5pPr>
            <a:lvl6pPr marL="2286029" indent="0">
              <a:buNone/>
              <a:defRPr sz="1600" b="1"/>
            </a:lvl6pPr>
            <a:lvl7pPr marL="2743234" indent="0">
              <a:buNone/>
              <a:defRPr sz="1600" b="1"/>
            </a:lvl7pPr>
            <a:lvl8pPr marL="3200440" indent="0">
              <a:buNone/>
              <a:defRPr sz="1600" b="1"/>
            </a:lvl8pPr>
            <a:lvl9pPr marL="3657646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4" y="2548966"/>
            <a:ext cx="4342892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6" indent="0">
              <a:buNone/>
              <a:defRPr sz="2000" b="1"/>
            </a:lvl2pPr>
            <a:lvl3pPr marL="914411" indent="0">
              <a:buNone/>
              <a:defRPr sz="1800" b="1"/>
            </a:lvl3pPr>
            <a:lvl4pPr marL="1371617" indent="0">
              <a:buNone/>
              <a:defRPr sz="1600" b="1"/>
            </a:lvl4pPr>
            <a:lvl5pPr marL="1828823" indent="0">
              <a:buNone/>
              <a:defRPr sz="1600" b="1"/>
            </a:lvl5pPr>
            <a:lvl6pPr marL="2286029" indent="0">
              <a:buNone/>
              <a:defRPr sz="1600" b="1"/>
            </a:lvl6pPr>
            <a:lvl7pPr marL="2743234" indent="0">
              <a:buNone/>
              <a:defRPr sz="1600" b="1"/>
            </a:lvl7pPr>
            <a:lvl8pPr marL="3200440" indent="0">
              <a:buNone/>
              <a:defRPr sz="1600" b="1"/>
            </a:lvl8pPr>
            <a:lvl9pPr marL="3657646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6" y="2545739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2E03B-B7AA-4A5B-8B47-97CFEC214AEE}" type="datetime1">
              <a:rPr lang="ru-RU" smtClean="0"/>
              <a:t>01.02.2022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8" y="714376"/>
            <a:ext cx="1588526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4" y="787783"/>
            <a:ext cx="779767" cy="365125"/>
          </a:xfrm>
        </p:spPr>
        <p:txBody>
          <a:bodyPr/>
          <a:lstStyle/>
          <a:p>
            <a:fld id="{19EF7F58-9AD9-4EF5-8329-18ABBC323C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4106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21CB0-5F35-445E-92CE-708E11450774}" type="datetime1">
              <a:rPr lang="ru-RU" smtClean="0"/>
              <a:t>01.02.2022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8" y="714376"/>
            <a:ext cx="1588526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7F58-9AD9-4EF5-8329-18ABBC323C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1347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829E2-61D8-4DA8-B1B8-30B3BDA1D3F2}" type="datetime1">
              <a:rPr lang="ru-RU" smtClean="0"/>
              <a:t>01.02.2022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8" y="714376"/>
            <a:ext cx="1588526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7F58-9AD9-4EF5-8329-18ABBC323C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7584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46088"/>
            <a:ext cx="3505198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9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1598613"/>
            <a:ext cx="3505198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6" indent="0">
              <a:buNone/>
              <a:defRPr sz="1200"/>
            </a:lvl2pPr>
            <a:lvl3pPr marL="914411" indent="0">
              <a:buNone/>
              <a:defRPr sz="1000"/>
            </a:lvl3pPr>
            <a:lvl4pPr marL="1371617" indent="0">
              <a:buNone/>
              <a:defRPr sz="900"/>
            </a:lvl4pPr>
            <a:lvl5pPr marL="1828823" indent="0">
              <a:buNone/>
              <a:defRPr sz="900"/>
            </a:lvl5pPr>
            <a:lvl6pPr marL="2286029" indent="0">
              <a:buNone/>
              <a:defRPr sz="900"/>
            </a:lvl6pPr>
            <a:lvl7pPr marL="2743234" indent="0">
              <a:buNone/>
              <a:defRPr sz="900"/>
            </a:lvl7pPr>
            <a:lvl8pPr marL="3200440" indent="0">
              <a:buNone/>
              <a:defRPr sz="900"/>
            </a:lvl8pPr>
            <a:lvl9pPr marL="3657646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15DB4-8046-4466-9633-0AE36E82E915}" type="datetime1">
              <a:rPr lang="ru-RU" smtClean="0"/>
              <a:t>01.02.2022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8" y="714376"/>
            <a:ext cx="1588526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7F58-9AD9-4EF5-8329-18ABBC323C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3478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1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3" y="634965"/>
            <a:ext cx="8915401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6" indent="0">
              <a:buNone/>
              <a:defRPr sz="1600"/>
            </a:lvl2pPr>
            <a:lvl3pPr marL="914411" indent="0">
              <a:buNone/>
              <a:defRPr sz="1600"/>
            </a:lvl3pPr>
            <a:lvl4pPr marL="1371617" indent="0">
              <a:buNone/>
              <a:defRPr sz="1600"/>
            </a:lvl4pPr>
            <a:lvl5pPr marL="1828823" indent="0">
              <a:buNone/>
              <a:defRPr sz="1600"/>
            </a:lvl5pPr>
            <a:lvl6pPr marL="2286029" indent="0">
              <a:buNone/>
              <a:defRPr sz="1600"/>
            </a:lvl6pPr>
            <a:lvl7pPr marL="2743234" indent="0">
              <a:buNone/>
              <a:defRPr sz="1600"/>
            </a:lvl7pPr>
            <a:lvl8pPr marL="3200440" indent="0">
              <a:buNone/>
              <a:defRPr sz="1600"/>
            </a:lvl8pPr>
            <a:lvl9pPr marL="3657646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1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6" indent="0">
              <a:buNone/>
              <a:defRPr sz="1200"/>
            </a:lvl2pPr>
            <a:lvl3pPr marL="914411" indent="0">
              <a:buNone/>
              <a:defRPr sz="1000"/>
            </a:lvl3pPr>
            <a:lvl4pPr marL="1371617" indent="0">
              <a:buNone/>
              <a:defRPr sz="900"/>
            </a:lvl4pPr>
            <a:lvl5pPr marL="1828823" indent="0">
              <a:buNone/>
              <a:defRPr sz="900"/>
            </a:lvl5pPr>
            <a:lvl6pPr marL="2286029" indent="0">
              <a:buNone/>
              <a:defRPr sz="900"/>
            </a:lvl6pPr>
            <a:lvl7pPr marL="2743234" indent="0">
              <a:buNone/>
              <a:defRPr sz="900"/>
            </a:lvl7pPr>
            <a:lvl8pPr marL="3200440" indent="0">
              <a:buNone/>
              <a:defRPr sz="900"/>
            </a:lvl8pPr>
            <a:lvl9pPr marL="3657646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4CE57-8E0D-4A78-8451-F1B20674272A}" type="datetime1">
              <a:rPr lang="ru-RU" smtClean="0"/>
              <a:t>01.02.2022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8" y="4911726"/>
            <a:ext cx="1588526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4" y="4983088"/>
            <a:ext cx="779767" cy="365125"/>
          </a:xfrm>
        </p:spPr>
        <p:txBody>
          <a:bodyPr/>
          <a:lstStyle/>
          <a:p>
            <a:fld id="{19EF7F58-9AD9-4EF5-8329-18ABBC323C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6818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0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2" y="-785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3" y="2133600"/>
            <a:ext cx="8915401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33CF4A-40F5-42A7-8307-336492CABE1D}" type="datetime1">
              <a:rPr lang="ru-RU" smtClean="0"/>
              <a:t>01.02.2022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3" y="6135809"/>
            <a:ext cx="76199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4" y="787783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19EF7F58-9AD9-4EF5-8329-18ABBC323C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9437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  <p:sldLayoutId id="2147483842" r:id="rId12"/>
    <p:sldLayoutId id="2147483843" r:id="rId13"/>
    <p:sldLayoutId id="2147483844" r:id="rId14"/>
    <p:sldLayoutId id="2147483845" r:id="rId15"/>
    <p:sldLayoutId id="2147483846" r:id="rId16"/>
  </p:sldLayoutIdLst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hf hdr="0" ftr="0" dt="0"/>
  <p:txStyles>
    <p:titleStyle>
      <a:lvl1pPr algn="l" defTabSz="457206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5" indent="-342905" algn="l" defTabSz="457206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60" indent="-285753" algn="l" defTabSz="457206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14" indent="-228603" algn="l" defTabSz="457206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20" indent="-228603" algn="l" defTabSz="457206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26" indent="-228603" algn="l" defTabSz="457206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32" indent="-228603" algn="l" defTabSz="457206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37" indent="-228603" algn="l" defTabSz="457206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43" indent="-228603" algn="l" defTabSz="457206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48" indent="-228603" algn="l" defTabSz="457206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6" algn="l" defTabSz="4572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1" algn="l" defTabSz="4572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17" algn="l" defTabSz="4572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23" algn="l" defTabSz="4572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29" algn="l" defTabSz="4572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34" algn="l" defTabSz="4572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40" algn="l" defTabSz="4572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46" algn="l" defTabSz="4572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25970" y="931451"/>
            <a:ext cx="8915399" cy="3436832"/>
          </a:xfrm>
        </p:spPr>
        <p:txBody>
          <a:bodyPr anchor="ctr"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Основные понятия и компетенции цифровой грамотности</a:t>
            </a:r>
            <a:r>
              <a:rPr lang="ru-RU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7F58-9AD9-4EF5-8329-18ABBC323CBF}" type="slidenum">
              <a:rPr lang="ru-RU" smtClean="0"/>
              <a:t>1</a:t>
            </a:fld>
            <a:endParaRPr lang="ru-RU"/>
          </a:p>
        </p:txBody>
      </p:sp>
      <p:pic>
        <p:nvPicPr>
          <p:cNvPr id="8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4648" y="234462"/>
            <a:ext cx="1861322" cy="1393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2074984" y="4635943"/>
            <a:ext cx="9870831" cy="1143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6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Старший преподаватель кафедры профессионального образования Бурдейная М. Н. </a:t>
            </a:r>
            <a:endParaRPr lang="ru-RU" sz="28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596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25970" y="140677"/>
            <a:ext cx="8915399" cy="1031631"/>
          </a:xfrm>
        </p:spPr>
        <p:txBody>
          <a:bodyPr anchor="ctr">
            <a:noAutofit/>
          </a:bodyPr>
          <a:lstStyle/>
          <a:p>
            <a:pPr algn="ctr"/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Основные понятия и компетенции цифровой грамотности</a:t>
            </a:r>
            <a:r>
              <a:rPr lang="ru-RU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7F58-9AD9-4EF5-8329-18ABBC323CBF}" type="slidenum">
              <a:rPr lang="ru-RU" smtClean="0"/>
              <a:t>10</a:t>
            </a:fld>
            <a:endParaRPr lang="ru-RU"/>
          </a:p>
        </p:txBody>
      </p:sp>
      <p:pic>
        <p:nvPicPr>
          <p:cNvPr id="8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4648" y="234462"/>
            <a:ext cx="1861322" cy="1393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" descr="https://ds05.infourok.ru/uploads/ex/064c/0012a3eb-a529def4/img1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5970" y="-2"/>
            <a:ext cx="956149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0394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7F58-9AD9-4EF5-8329-18ABBC323CBF}" type="slidenum">
              <a:rPr lang="ru-RU" smtClean="0"/>
              <a:t>11</a:t>
            </a:fld>
            <a:endParaRPr lang="ru-RU"/>
          </a:p>
        </p:txBody>
      </p:sp>
      <p:pic>
        <p:nvPicPr>
          <p:cNvPr id="8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4648" y="234462"/>
            <a:ext cx="1861322" cy="1393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3356201"/>
              </p:ext>
            </p:extLst>
          </p:nvPr>
        </p:nvGraphicFramePr>
        <p:xfrm>
          <a:off x="2731477" y="385794"/>
          <a:ext cx="9073659" cy="60630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68415"/>
                <a:gridCol w="2333849"/>
                <a:gridCol w="2202980"/>
                <a:gridCol w="2268415"/>
              </a:tblGrid>
              <a:tr h="60849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Знания</a:t>
                      </a:r>
                      <a:endParaRPr lang="ru-RU" sz="1800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Навыки</a:t>
                      </a:r>
                      <a:endParaRPr lang="ru-RU" sz="1800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Установки</a:t>
                      </a:r>
                      <a:endParaRPr lang="ru-RU" sz="1800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248295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Информационная грамотность</a:t>
                      </a:r>
                      <a:endParaRPr lang="ru-RU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понимание роли и степени влияния информации на жизнь человека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умение искать и находить информацию на разных ресурсах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понимание пользы и вреда информации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73807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Компьютерная грамотность </a:t>
                      </a:r>
                      <a:endParaRPr lang="ru-RU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понимание технических составляющих компьютера и принципов их взаимодействия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лёгкость в использовании цифровых устройств вне зависимости от платформы / интерфейса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понимание «предназначения» компьютера и целей его использования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73807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Медиа грамотность</a:t>
                      </a:r>
                      <a:endParaRPr lang="ru-RU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понимание многообразия источников информации, форм и каналов её распространения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умение искать новости в разных источниках, проверять их полноту и достоверность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критичное отношение к информационным сообщениям, новостям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73807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Коммуникативная грамотность</a:t>
                      </a:r>
                      <a:endParaRPr lang="ru-RU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понимание отличия цифровых коммуникаций от живого общения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умение использовать современные средства коммуникации (социальные сети, мессенджеры)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осознание наличия особой этики и норм общения в цифровой среде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73807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Отношение к технологическим инновациям</a:t>
                      </a:r>
                      <a:endParaRPr lang="ru-RU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понимание технологических трендов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готовность работать с новыми и современными технологиями (приложениями, гаджетами)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понимание пользы технологических инноваций как для развития общества, так и себя лично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4611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7F58-9AD9-4EF5-8329-18ABBC323CBF}" type="slidenum">
              <a:rPr lang="ru-RU" smtClean="0"/>
              <a:t>12</a:t>
            </a:fld>
            <a:endParaRPr lang="ru-RU"/>
          </a:p>
        </p:txBody>
      </p:sp>
      <p:pic>
        <p:nvPicPr>
          <p:cNvPr id="8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4648" y="234462"/>
            <a:ext cx="1861322" cy="1393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3305908" y="259305"/>
            <a:ext cx="77724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Основные понятия и компетенции цифровой грамотности</a:t>
            </a:r>
            <a:br>
              <a:rPr lang="ru-RU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938954" y="2546666"/>
            <a:ext cx="81006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Index = (Inf,%+Comp,%+Media,%+Comm,%+Innov,%):5</a:t>
            </a:r>
            <a:endParaRPr lang="ru-RU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1248436" y="1887025"/>
            <a:ext cx="2544049" cy="2075376"/>
          </a:xfrm>
          <a:prstGeom prst="ellipse">
            <a:avLst/>
          </a:prstGeom>
          <a:solidFill>
            <a:srgbClr val="0066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Подход к расчету индекса цифровой грамотности</a:t>
            </a:r>
            <a:endParaRPr lang="ru-RU" sz="20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3438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7F58-9AD9-4EF5-8329-18ABBC323CBF}" type="slidenum">
              <a:rPr lang="ru-RU" smtClean="0"/>
              <a:t>13</a:t>
            </a:fld>
            <a:endParaRPr lang="ru-RU"/>
          </a:p>
        </p:txBody>
      </p:sp>
      <p:pic>
        <p:nvPicPr>
          <p:cNvPr id="8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4648" y="234462"/>
            <a:ext cx="1861322" cy="1393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3305908" y="259305"/>
            <a:ext cx="77724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Основные понятия и компетенции цифровой грамотности</a:t>
            </a:r>
            <a:br>
              <a:rPr lang="ru-RU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209800" y="1499486"/>
            <a:ext cx="92026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Сравнение уровня цифровой грамотности педагогов и других социальных подгрупп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543908" y="2808274"/>
            <a:ext cx="8534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Индекс цифровой грамотности разных социальных групп, в процентных пунктах (из 100 возможных)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103077" y="4126523"/>
            <a:ext cx="1383324" cy="1359877"/>
          </a:xfrm>
          <a:prstGeom prst="rect">
            <a:avLst/>
          </a:prstGeom>
          <a:solidFill>
            <a:srgbClr val="0066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88</a:t>
            </a:r>
            <a:endParaRPr lang="ru-RU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709139" y="4677505"/>
            <a:ext cx="984738" cy="79717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52</a:t>
            </a:r>
            <a:endParaRPr lang="ru-RU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963507" y="4396154"/>
            <a:ext cx="1101970" cy="109024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73</a:t>
            </a:r>
            <a:endParaRPr lang="ru-RU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382000" y="4314092"/>
            <a:ext cx="1137138" cy="1172308"/>
          </a:xfrm>
          <a:prstGeom prst="rect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77</a:t>
            </a:r>
            <a:endParaRPr lang="ru-RU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9788770" y="4396154"/>
            <a:ext cx="1101968" cy="1090246"/>
          </a:xfrm>
          <a:prstGeom prst="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64</a:t>
            </a:r>
            <a:endParaRPr lang="ru-RU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461846" y="4126523"/>
            <a:ext cx="1371600" cy="1348153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87</a:t>
            </a:r>
            <a:endParaRPr lang="ru-RU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543908" y="5717118"/>
            <a:ext cx="106952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Учителя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школ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741584" y="5734649"/>
            <a:ext cx="10887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Россияне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целом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993440" y="5742513"/>
            <a:ext cx="109998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Дети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12-17 лет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8382000" y="5742513"/>
            <a:ext cx="120475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Молодёжь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18-24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984180" y="5717003"/>
            <a:ext cx="172495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Представители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ВУЗов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9685985" y="5742513"/>
            <a:ext cx="154446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Россияне с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высшим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образованием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1114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7F58-9AD9-4EF5-8329-18ABBC323CBF}" type="slidenum">
              <a:rPr lang="ru-RU" smtClean="0"/>
              <a:t>14</a:t>
            </a:fld>
            <a:endParaRPr lang="ru-RU"/>
          </a:p>
        </p:txBody>
      </p:sp>
      <p:pic>
        <p:nvPicPr>
          <p:cNvPr id="8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4648" y="234462"/>
            <a:ext cx="1861322" cy="1393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3305908" y="259305"/>
            <a:ext cx="77724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Основные понятия и компетенции цифровой грамотности</a:t>
            </a:r>
            <a:br>
              <a:rPr lang="ru-RU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dirty="0"/>
          </a:p>
        </p:txBody>
      </p:sp>
      <p:sp>
        <p:nvSpPr>
          <p:cNvPr id="5" name="Тройная стрелка влево/вправо/вверх 4"/>
          <p:cNvSpPr/>
          <p:nvPr/>
        </p:nvSpPr>
        <p:spPr>
          <a:xfrm rot="10800000">
            <a:off x="4911969" y="3567432"/>
            <a:ext cx="3200399" cy="1101969"/>
          </a:xfrm>
          <a:prstGeom prst="leftRightUpArrow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345721" y="1872954"/>
            <a:ext cx="2332893" cy="15538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Цифровая грамотность строится на трех ключевых аспектах</a:t>
            </a:r>
          </a:p>
        </p:txBody>
      </p:sp>
      <p:sp>
        <p:nvSpPr>
          <p:cNvPr id="7" name="Табличка 6"/>
          <p:cNvSpPr/>
          <p:nvPr/>
        </p:nvSpPr>
        <p:spPr>
          <a:xfrm>
            <a:off x="2098431" y="3036276"/>
            <a:ext cx="2485292" cy="1922586"/>
          </a:xfrm>
          <a:prstGeom prst="plaqu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цифровом потреблении</a:t>
            </a:r>
          </a:p>
        </p:txBody>
      </p:sp>
      <p:sp>
        <p:nvSpPr>
          <p:cNvPr id="9" name="Табличка 8"/>
          <p:cNvSpPr/>
          <p:nvPr/>
        </p:nvSpPr>
        <p:spPr>
          <a:xfrm>
            <a:off x="5345721" y="4958862"/>
            <a:ext cx="2250829" cy="1633124"/>
          </a:xfrm>
          <a:prstGeom prst="plaqu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цифровой безопасности</a:t>
            </a:r>
          </a:p>
        </p:txBody>
      </p:sp>
      <p:sp>
        <p:nvSpPr>
          <p:cNvPr id="10" name="Табличка 9"/>
          <p:cNvSpPr/>
          <p:nvPr/>
        </p:nvSpPr>
        <p:spPr>
          <a:xfrm>
            <a:off x="8311661" y="3079116"/>
            <a:ext cx="2368062" cy="1879746"/>
          </a:xfrm>
          <a:prstGeom prst="plaqu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цифровых компетенциях</a:t>
            </a:r>
          </a:p>
        </p:txBody>
      </p:sp>
    </p:spTree>
    <p:extLst>
      <p:ext uri="{BB962C8B-B14F-4D97-AF65-F5344CB8AC3E}">
        <p14:creationId xmlns:p14="http://schemas.microsoft.com/office/powerpoint/2010/main" val="379152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7F58-9AD9-4EF5-8329-18ABBC323CBF}" type="slidenum">
              <a:rPr lang="ru-RU" smtClean="0"/>
              <a:t>15</a:t>
            </a:fld>
            <a:endParaRPr lang="ru-RU"/>
          </a:p>
        </p:txBody>
      </p:sp>
      <p:pic>
        <p:nvPicPr>
          <p:cNvPr id="8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4648" y="234462"/>
            <a:ext cx="1861322" cy="1393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3305908" y="259305"/>
            <a:ext cx="77724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Основные понятия и компетенции цифровой грамотности</a:t>
            </a:r>
            <a:br>
              <a:rPr lang="ru-RU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695310" y="1628439"/>
            <a:ext cx="468204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Цифровое потребление - </a:t>
            </a:r>
            <a:r>
              <a:rPr lang="ru-RU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использование различных цифровых ресурсов, а также наличие базовых знаний и навыков компьютерной </a:t>
            </a:r>
            <a:r>
              <a:rPr lang="ru-RU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грамотности.</a:t>
            </a:r>
            <a:endParaRPr lang="ru-RU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074984" y="5528829"/>
            <a:ext cx="965981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Использование интернет услуг для работы и жизни, включает в себя: фиксированный интернет, мобильный интернет, цифровые устройства, интернет-СМИ, новости, социальные сети, Госуслуги, теле-медицину, облачные технологии</a:t>
            </a:r>
          </a:p>
        </p:txBody>
      </p:sp>
      <p:pic>
        <p:nvPicPr>
          <p:cNvPr id="1026" name="Picture 2" descr="https://pbs.twimg.com/media/E6E8yqEWQAABjE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7356" y="1460249"/>
            <a:ext cx="5031994" cy="3773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0938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7F58-9AD9-4EF5-8329-18ABBC323CBF}" type="slidenum">
              <a:rPr lang="ru-RU" smtClean="0"/>
              <a:t>16</a:t>
            </a:fld>
            <a:endParaRPr lang="ru-RU"/>
          </a:p>
        </p:txBody>
      </p:sp>
      <p:pic>
        <p:nvPicPr>
          <p:cNvPr id="8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4648" y="234462"/>
            <a:ext cx="1861322" cy="1393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3305908" y="259305"/>
            <a:ext cx="77724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Основные понятия и компетенции цифровой грамотности</a:t>
            </a:r>
            <a:br>
              <a:rPr lang="ru-RU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157046" y="1453665"/>
            <a:ext cx="335279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Цифровые компетенции – </a:t>
            </a:r>
            <a:r>
              <a:rPr lang="ru-RU"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навыки и умения уверенно и эффективно выбирать и применять технологии в разных сферах жизни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981200" y="4910353"/>
            <a:ext cx="994116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Цифровые компетенции включают в себя: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поиск информации, использование цифровых устройств, использование функционала социальных сетей, финансовые операции, онлайн-покупки, критическое восприятие информации, производства мультимедийного контента, синхронизация устройств.</a:t>
            </a:r>
          </a:p>
        </p:txBody>
      </p:sp>
      <p:pic>
        <p:nvPicPr>
          <p:cNvPr id="2050" name="Picture 2" descr="https://gaz-card.ru/wp-content/uploads/2019/08/bi-sistem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4581" y="1395376"/>
            <a:ext cx="5313727" cy="3331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1993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7F58-9AD9-4EF5-8329-18ABBC323CBF}" type="slidenum">
              <a:rPr lang="ru-RU" smtClean="0"/>
              <a:t>17</a:t>
            </a:fld>
            <a:endParaRPr lang="ru-RU"/>
          </a:p>
        </p:txBody>
      </p:sp>
      <p:pic>
        <p:nvPicPr>
          <p:cNvPr id="8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4648" y="234462"/>
            <a:ext cx="1861322" cy="1393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3305908" y="259305"/>
            <a:ext cx="77724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Основные понятия и компетенции цифровой грамотности</a:t>
            </a:r>
            <a:br>
              <a:rPr lang="ru-RU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051540" y="1421313"/>
            <a:ext cx="317695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Цифровая безопасность – </a:t>
            </a:r>
            <a:r>
              <a:rPr lang="ru-RU"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сочетание всех тех инструментов, мер предосторожности и привычек, которые необходимы пользователям для гарантирования их безопасности в цифровом мире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262552" y="5310115"/>
            <a:ext cx="935501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Цифровая безопасность – </a:t>
            </a:r>
            <a:r>
              <a:rPr lang="ru-RU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основы безопасности в Сети, включает в себя: защиту персональных данных, надежный пароль, легальный контент, культуру поведения, репутацию, этику, хранение информации, создание резервных копий.</a:t>
            </a:r>
          </a:p>
        </p:txBody>
      </p:sp>
      <p:pic>
        <p:nvPicPr>
          <p:cNvPr id="3074" name="Picture 2" descr="https://avatars.mds.yandex.net/get-zen_doc/5285773/pub_60e2a6a55a6af30ab2ec37e8_60e2a7061d2bc37b1803bcae/scale_12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9505" y="1421313"/>
            <a:ext cx="6072554" cy="3672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9332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7F58-9AD9-4EF5-8329-18ABBC323CBF}" type="slidenum">
              <a:rPr lang="ru-RU" smtClean="0"/>
              <a:t>18</a:t>
            </a:fld>
            <a:endParaRPr lang="ru-RU"/>
          </a:p>
        </p:txBody>
      </p:sp>
      <p:pic>
        <p:nvPicPr>
          <p:cNvPr id="8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4648" y="234462"/>
            <a:ext cx="1861322" cy="1393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3305908" y="259305"/>
            <a:ext cx="77724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Основные понятия и компетенции цифровой грамотности</a:t>
            </a:r>
            <a:br>
              <a:rPr lang="ru-RU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173111" y="5227711"/>
            <a:ext cx="946052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Эффективная и безопасная работа с информацией</a:t>
            </a:r>
          </a:p>
        </p:txBody>
      </p:sp>
      <p:pic>
        <p:nvPicPr>
          <p:cNvPr id="4098" name="Picture 2" descr="https://moodle.ngknn.ru/pluginfile.php/38857/course/summary/00%283%2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3988" y="1266777"/>
            <a:ext cx="5978768" cy="3960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9707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7F58-9AD9-4EF5-8329-18ABBC323CBF}" type="slidenum">
              <a:rPr lang="ru-RU" smtClean="0"/>
              <a:t>19</a:t>
            </a:fld>
            <a:endParaRPr lang="ru-RU"/>
          </a:p>
        </p:txBody>
      </p:sp>
      <p:pic>
        <p:nvPicPr>
          <p:cNvPr id="8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4648" y="234462"/>
            <a:ext cx="1861322" cy="1393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3305908" y="259305"/>
            <a:ext cx="77724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Основные понятия и компетенции цифровой грамотности</a:t>
            </a:r>
            <a:br>
              <a:rPr lang="ru-RU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039815" y="2285330"/>
            <a:ext cx="987083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Стандартные программы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предустановлены заранее, необходимы для выполнения самых простых и распространенных задач. </a:t>
            </a:r>
          </a:p>
          <a:p>
            <a:pPr algn="just">
              <a:lnSpc>
                <a:spcPct val="150000"/>
              </a:lnSpc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Вспомогательные программы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служат для согласованной работы цифрового устройства и подключенных к нему устройств (мышь, клавиатура, монитор, принтер и др.).</a:t>
            </a:r>
          </a:p>
          <a:p>
            <a:pPr algn="just">
              <a:lnSpc>
                <a:spcPct val="150000"/>
              </a:lnSpc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Вирусы и вредоносные программы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наносят вред пользователю через повреждение его устройства и/или кражу его персональных данных с целью получения выгоды. </a:t>
            </a:r>
          </a:p>
          <a:p>
            <a:pPr algn="just">
              <a:lnSpc>
                <a:spcPct val="150000"/>
              </a:lnSpc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Прикладные программы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выполняют прямые функции, которые необходимы пользователю (хранение, редактирование или обработка информации и др.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625970" y="1269667"/>
            <a:ext cx="910883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Компьютерные программные средства и онлайн-сервисы для работы с информацией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Какие существуют типы компьютерных программ?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6252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25970" y="0"/>
            <a:ext cx="8915399" cy="2247022"/>
          </a:xfrm>
        </p:spPr>
        <p:txBody>
          <a:bodyPr anchor="ctr"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Основные понятия и компетенции цифровой грамотности</a:t>
            </a:r>
            <a:r>
              <a:rPr lang="ru-RU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7F58-9AD9-4EF5-8329-18ABBC323CBF}" type="slidenum">
              <a:rPr lang="ru-RU" smtClean="0"/>
              <a:t>2</a:t>
            </a:fld>
            <a:endParaRPr lang="ru-RU"/>
          </a:p>
        </p:txBody>
      </p:sp>
      <p:pic>
        <p:nvPicPr>
          <p:cNvPr id="8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4648" y="234462"/>
            <a:ext cx="1861322" cy="1393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403231" y="1556769"/>
            <a:ext cx="933156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 чего начинать оценку цифровой грамотности педагогов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Готовы 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ли педагоги к цифровизации образования и умеют ли эффективно использовать ИКТ в образовательном процессе?</a:t>
            </a:r>
          </a:p>
        </p:txBody>
      </p:sp>
      <p:pic>
        <p:nvPicPr>
          <p:cNvPr id="1026" name="Picture 2" descr="https://ospu.ru/assets/resources/galleries/kurs-na-razvitie-czifrovyix-kompetenczij!/09.03.2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1685" y="2874329"/>
            <a:ext cx="5490757" cy="3819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3334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7F58-9AD9-4EF5-8329-18ABBC323CBF}" type="slidenum">
              <a:rPr lang="ru-RU" smtClean="0"/>
              <a:t>20</a:t>
            </a:fld>
            <a:endParaRPr lang="ru-RU"/>
          </a:p>
        </p:txBody>
      </p:sp>
      <p:pic>
        <p:nvPicPr>
          <p:cNvPr id="8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4648" y="234462"/>
            <a:ext cx="1861322" cy="1393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3305908" y="259305"/>
            <a:ext cx="77724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Основные понятия и компетенции цифровой грамотности</a:t>
            </a:r>
            <a:br>
              <a:rPr lang="ru-RU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992923" y="2044412"/>
            <a:ext cx="5199185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открывайте никаких вложений, присланных неизвестными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отправителями! </a:t>
            </a:r>
          </a:p>
          <a:p>
            <a:pPr marL="457200" indent="-457200"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Обращайте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внимание на расширение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вложения!</a:t>
            </a:r>
          </a:p>
          <a:p>
            <a:pPr marL="457200" indent="-457200"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Обязательно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включите в системе режим отображения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расширений!</a:t>
            </a:r>
          </a:p>
          <a:p>
            <a:pPr marL="457200" indent="-457200"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Включите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полный запрет на прием писем с исполняемыми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вложениями!</a:t>
            </a:r>
          </a:p>
          <a:p>
            <a:pPr marL="457200" indent="-457200"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Если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вы все же случайно открыли письмо с исполняемым вложением, но еще не запустили его, отправьте сообщение в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корзину!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886200" y="1227875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Правила защиты от вредоносных программ </a:t>
            </a:r>
          </a:p>
        </p:txBody>
      </p:sp>
      <p:sp>
        <p:nvSpPr>
          <p:cNvPr id="5" name="AutoShape 2" descr="https://partition-magic-ru.ru/wp-content/uploads/1/8/3/1830a340c13644114c805b3096e41cc5.jp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4" name="Picture 4" descr="https://kompy.guru/wp-content/auploads/559702/fullsiz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1062" y="2044412"/>
            <a:ext cx="4516928" cy="4087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3433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7F58-9AD9-4EF5-8329-18ABBC323CBF}" type="slidenum">
              <a:rPr lang="ru-RU" smtClean="0"/>
              <a:t>21</a:t>
            </a:fld>
            <a:endParaRPr lang="ru-RU"/>
          </a:p>
        </p:txBody>
      </p:sp>
      <p:pic>
        <p:nvPicPr>
          <p:cNvPr id="8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4648" y="234462"/>
            <a:ext cx="1861322" cy="1393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3305908" y="259305"/>
            <a:ext cx="77724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Основные понятия и компетенции цифровой грамотности</a:t>
            </a:r>
            <a:br>
              <a:rPr lang="ru-RU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729152" y="1686286"/>
            <a:ext cx="5462956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1. Если 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вдруг вы получили извещение о том, что ваше письмо не было доставлено, прочитайте 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его!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2. Следите 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 тем, чтобы у вас были установлены самые последние версии браузера и 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антивируса!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3. Компьютерные 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программные средства и онлайн-сервисы для работы с 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информацией!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4. Проверяйте 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загруженные файлы 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антивирусом!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5. Не 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забывайте менять 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пароли!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886200" y="1227875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Правила защиты от вредоносных программ </a:t>
            </a:r>
          </a:p>
        </p:txBody>
      </p:sp>
      <p:sp>
        <p:nvSpPr>
          <p:cNvPr id="5" name="AutoShape 2" descr="https://partition-magic-ru.ru/wp-content/uploads/1/8/3/1830a340c13644114c805b3096e41cc5.jp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70" name="Picture 2" descr="https://avatars.mds.yandex.net/get-zen_doc/1586206/pub_5ee1317247f3067b1b85492c_5ee1391715fcb1725aa6ce69/scale_12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9676" y="2460258"/>
            <a:ext cx="4668959" cy="2334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7667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7F58-9AD9-4EF5-8329-18ABBC323CBF}" type="slidenum">
              <a:rPr lang="ru-RU" smtClean="0"/>
              <a:t>22</a:t>
            </a:fld>
            <a:endParaRPr lang="ru-RU" dirty="0"/>
          </a:p>
        </p:txBody>
      </p:sp>
      <p:pic>
        <p:nvPicPr>
          <p:cNvPr id="8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4648" y="234462"/>
            <a:ext cx="1861322" cy="1393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3305908" y="259305"/>
            <a:ext cx="77724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Основные понятия и компетенции цифровой грамотности</a:t>
            </a:r>
            <a:br>
              <a:rPr lang="ru-RU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/>
          </a:p>
        </p:txBody>
      </p:sp>
      <p:sp>
        <p:nvSpPr>
          <p:cNvPr id="5" name="AutoShape 2" descr="https://partition-magic-ru.ru/wp-content/uploads/1/8/3/1830a340c13644114c805b3096e41cc5.jp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036277" y="1384719"/>
            <a:ext cx="773723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Компьютерные программные средства и онлайн-сервисы для работы с 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информацией</a:t>
            </a:r>
          </a:p>
          <a:p>
            <a:pPr algn="ctr"/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Блок-схема: узел 9"/>
          <p:cNvSpPr/>
          <p:nvPr/>
        </p:nvSpPr>
        <p:spPr>
          <a:xfrm>
            <a:off x="4929557" y="2381370"/>
            <a:ext cx="2321168" cy="1749587"/>
          </a:xfrm>
          <a:prstGeom prst="flowChartConnector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Формы отображения информации:</a:t>
            </a:r>
          </a:p>
        </p:txBody>
      </p:sp>
      <p:sp>
        <p:nvSpPr>
          <p:cNvPr id="12" name="Блок-схема: узел 11"/>
          <p:cNvSpPr/>
          <p:nvPr/>
        </p:nvSpPr>
        <p:spPr>
          <a:xfrm>
            <a:off x="6424249" y="4939154"/>
            <a:ext cx="1746738" cy="1630904"/>
          </a:xfrm>
          <a:prstGeom prst="flowChartConnector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Табличная</a:t>
            </a:r>
            <a:endParaRPr lang="ru-RU" dirty="0"/>
          </a:p>
        </p:txBody>
      </p:sp>
      <p:sp>
        <p:nvSpPr>
          <p:cNvPr id="19" name="Блок-схема: узел 18"/>
          <p:cNvSpPr/>
          <p:nvPr/>
        </p:nvSpPr>
        <p:spPr>
          <a:xfrm>
            <a:off x="2186355" y="4207159"/>
            <a:ext cx="1699844" cy="1641231"/>
          </a:xfrm>
          <a:prstGeom prst="flowChartConnector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Графическая</a:t>
            </a:r>
            <a:endParaRPr lang="ru-RU" dirty="0"/>
          </a:p>
        </p:txBody>
      </p:sp>
      <p:sp>
        <p:nvSpPr>
          <p:cNvPr id="20" name="Блок-схема: узел 19"/>
          <p:cNvSpPr/>
          <p:nvPr/>
        </p:nvSpPr>
        <p:spPr>
          <a:xfrm>
            <a:off x="4302369" y="4939154"/>
            <a:ext cx="1711570" cy="1630904"/>
          </a:xfrm>
          <a:prstGeom prst="flowChartConnector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Мультимедийная</a:t>
            </a:r>
            <a:endParaRPr lang="ru-RU" dirty="0"/>
          </a:p>
        </p:txBody>
      </p:sp>
      <p:sp>
        <p:nvSpPr>
          <p:cNvPr id="21" name="Блок-схема: узел 20"/>
          <p:cNvSpPr/>
          <p:nvPr/>
        </p:nvSpPr>
        <p:spPr>
          <a:xfrm>
            <a:off x="2455986" y="2368061"/>
            <a:ext cx="1664677" cy="1559169"/>
          </a:xfrm>
          <a:prstGeom prst="flowChartConnector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Текстовая</a:t>
            </a:r>
            <a:endParaRPr lang="ru-RU" dirty="0"/>
          </a:p>
        </p:txBody>
      </p:sp>
      <p:sp>
        <p:nvSpPr>
          <p:cNvPr id="22" name="Блок-схема: узел 21"/>
          <p:cNvSpPr/>
          <p:nvPr/>
        </p:nvSpPr>
        <p:spPr>
          <a:xfrm>
            <a:off x="8417171" y="4443047"/>
            <a:ext cx="1547446" cy="1547446"/>
          </a:xfrm>
          <a:prstGeom prst="flowChartConnector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Звуковая</a:t>
            </a:r>
            <a:endParaRPr lang="ru-RU" dirty="0"/>
          </a:p>
        </p:txBody>
      </p:sp>
      <p:sp>
        <p:nvSpPr>
          <p:cNvPr id="23" name="Блок-схема: узел 22"/>
          <p:cNvSpPr/>
          <p:nvPr/>
        </p:nvSpPr>
        <p:spPr>
          <a:xfrm>
            <a:off x="7971695" y="2344614"/>
            <a:ext cx="1676399" cy="1688711"/>
          </a:xfrm>
          <a:prstGeom prst="flowChartConnector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Числовая</a:t>
            </a:r>
            <a:endParaRPr lang="ru-RU" dirty="0"/>
          </a:p>
        </p:txBody>
      </p:sp>
      <p:cxnSp>
        <p:nvCxnSpPr>
          <p:cNvPr id="24" name="Прямая со стрелкой 23"/>
          <p:cNvCxnSpPr>
            <a:stCxn id="21" idx="6"/>
            <a:endCxn id="21" idx="6"/>
          </p:cNvCxnSpPr>
          <p:nvPr/>
        </p:nvCxnSpPr>
        <p:spPr>
          <a:xfrm>
            <a:off x="4120663" y="3147646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stCxn id="10" idx="2"/>
          </p:cNvCxnSpPr>
          <p:nvPr/>
        </p:nvCxnSpPr>
        <p:spPr>
          <a:xfrm flipH="1" flipV="1">
            <a:off x="4196865" y="3256163"/>
            <a:ext cx="73269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>
            <a:stCxn id="10" idx="3"/>
            <a:endCxn id="19" idx="7"/>
          </p:cNvCxnSpPr>
          <p:nvPr/>
        </p:nvCxnSpPr>
        <p:spPr>
          <a:xfrm flipH="1">
            <a:off x="3637263" y="3874736"/>
            <a:ext cx="1632221" cy="5727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flipH="1">
            <a:off x="5287108" y="4149968"/>
            <a:ext cx="304800" cy="78918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28" name="Прямая со стрелкой 5127"/>
          <p:cNvCxnSpPr/>
          <p:nvPr/>
        </p:nvCxnSpPr>
        <p:spPr>
          <a:xfrm>
            <a:off x="6547339" y="4070765"/>
            <a:ext cx="457200" cy="90582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30" name="Прямая со стрелкой 5129"/>
          <p:cNvCxnSpPr/>
          <p:nvPr/>
        </p:nvCxnSpPr>
        <p:spPr>
          <a:xfrm>
            <a:off x="7174523" y="3643935"/>
            <a:ext cx="1469266" cy="101206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37" name="Прямая со стрелкой 5136"/>
          <p:cNvCxnSpPr>
            <a:stCxn id="10" idx="6"/>
          </p:cNvCxnSpPr>
          <p:nvPr/>
        </p:nvCxnSpPr>
        <p:spPr>
          <a:xfrm>
            <a:off x="7250725" y="3256164"/>
            <a:ext cx="658431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3120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7F58-9AD9-4EF5-8329-18ABBC323CBF}" type="slidenum">
              <a:rPr lang="ru-RU" smtClean="0"/>
              <a:t>23</a:t>
            </a:fld>
            <a:endParaRPr lang="ru-RU" dirty="0"/>
          </a:p>
        </p:txBody>
      </p:sp>
      <p:pic>
        <p:nvPicPr>
          <p:cNvPr id="8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4648" y="234462"/>
            <a:ext cx="1861322" cy="1393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3305908" y="259305"/>
            <a:ext cx="77724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Основные понятия и компетенции цифровой грамотности</a:t>
            </a:r>
            <a:br>
              <a:rPr lang="ru-RU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/>
          </a:p>
        </p:txBody>
      </p:sp>
      <p:sp>
        <p:nvSpPr>
          <p:cNvPr id="5" name="AutoShape 2" descr="https://partition-magic-ru.ru/wp-content/uploads/1/8/3/1830a340c13644114c805b3096e41cc5.jp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036277" y="1384719"/>
            <a:ext cx="773723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Компьютерные программные средства и онлайн-сервисы для работы с 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информацией</a:t>
            </a:r>
          </a:p>
          <a:p>
            <a:pPr algn="ctr"/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Блок-схема: узел 11"/>
          <p:cNvSpPr/>
          <p:nvPr/>
        </p:nvSpPr>
        <p:spPr>
          <a:xfrm>
            <a:off x="7549662" y="4359589"/>
            <a:ext cx="1746738" cy="1630904"/>
          </a:xfrm>
          <a:prstGeom prst="flowChartConnector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OpenOffice Calc 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Блок-схема: узел 18"/>
          <p:cNvSpPr/>
          <p:nvPr/>
        </p:nvSpPr>
        <p:spPr>
          <a:xfrm>
            <a:off x="2743200" y="4468322"/>
            <a:ext cx="2057399" cy="1783334"/>
          </a:xfrm>
          <a:prstGeom prst="flowChartConnector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.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Numbers 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Блок-схема: узел 19"/>
          <p:cNvSpPr/>
          <p:nvPr/>
        </p:nvSpPr>
        <p:spPr>
          <a:xfrm>
            <a:off x="5230224" y="4922560"/>
            <a:ext cx="1944299" cy="1801615"/>
          </a:xfrm>
          <a:prstGeom prst="flowChartConnector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Google Таблицы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Блок-схема: узел 20"/>
          <p:cNvSpPr/>
          <p:nvPr/>
        </p:nvSpPr>
        <p:spPr>
          <a:xfrm>
            <a:off x="2186356" y="2368061"/>
            <a:ext cx="1934308" cy="1702704"/>
          </a:xfrm>
          <a:prstGeom prst="flowChartConnector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Microsoft Excel 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Блок-схема: узел 21"/>
          <p:cNvSpPr/>
          <p:nvPr/>
        </p:nvSpPr>
        <p:spPr>
          <a:xfrm>
            <a:off x="8874370" y="2585048"/>
            <a:ext cx="1723291" cy="1629508"/>
          </a:xfrm>
          <a:prstGeom prst="flowChartConnector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LibreOffice Calc</a:t>
            </a:r>
            <a:endParaRPr lang="ru-RU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24" name="Прямая со стрелкой 23"/>
          <p:cNvCxnSpPr>
            <a:stCxn id="21" idx="6"/>
            <a:endCxn id="21" idx="6"/>
          </p:cNvCxnSpPr>
          <p:nvPr/>
        </p:nvCxnSpPr>
        <p:spPr>
          <a:xfrm>
            <a:off x="4120664" y="3219413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flipH="1" flipV="1">
            <a:off x="4196865" y="3256163"/>
            <a:ext cx="73269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>
            <a:endCxn id="19" idx="7"/>
          </p:cNvCxnSpPr>
          <p:nvPr/>
        </p:nvCxnSpPr>
        <p:spPr>
          <a:xfrm flipH="1">
            <a:off x="4499300" y="3874736"/>
            <a:ext cx="770184" cy="85474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>
            <a:off x="6137029" y="4094212"/>
            <a:ext cx="0" cy="72397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28" name="Прямая со стрелкой 5127"/>
          <p:cNvCxnSpPr/>
          <p:nvPr/>
        </p:nvCxnSpPr>
        <p:spPr>
          <a:xfrm>
            <a:off x="6547339" y="4070765"/>
            <a:ext cx="1002323" cy="65363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30" name="Прямая со стрелкой 5129"/>
          <p:cNvCxnSpPr/>
          <p:nvPr/>
        </p:nvCxnSpPr>
        <p:spPr>
          <a:xfrm>
            <a:off x="7250725" y="3256164"/>
            <a:ext cx="162364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Блок-схема: узел 28"/>
          <p:cNvSpPr/>
          <p:nvPr/>
        </p:nvSpPr>
        <p:spPr>
          <a:xfrm>
            <a:off x="4870940" y="2227393"/>
            <a:ext cx="2321168" cy="1749587"/>
          </a:xfrm>
          <a:prstGeom prst="flowChartConnector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Примеры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табличных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редакторов</a:t>
            </a:r>
          </a:p>
        </p:txBody>
      </p:sp>
    </p:spTree>
    <p:extLst>
      <p:ext uri="{BB962C8B-B14F-4D97-AF65-F5344CB8AC3E}">
        <p14:creationId xmlns:p14="http://schemas.microsoft.com/office/powerpoint/2010/main" val="15558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7F58-9AD9-4EF5-8329-18ABBC323CBF}" type="slidenum">
              <a:rPr lang="ru-RU" smtClean="0"/>
              <a:t>24</a:t>
            </a:fld>
            <a:endParaRPr lang="ru-RU" dirty="0"/>
          </a:p>
        </p:txBody>
      </p:sp>
      <p:pic>
        <p:nvPicPr>
          <p:cNvPr id="8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4648" y="234462"/>
            <a:ext cx="1861322" cy="1393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3305908" y="259305"/>
            <a:ext cx="77724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Основные понятия и компетенции цифровой грамотности</a:t>
            </a:r>
            <a:br>
              <a:rPr lang="ru-RU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/>
          </a:p>
        </p:txBody>
      </p:sp>
      <p:sp>
        <p:nvSpPr>
          <p:cNvPr id="5" name="AutoShape 2" descr="https://partition-magic-ru.ru/wp-content/uploads/1/8/3/1830a340c13644114c805b3096e41cc5.jp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036277" y="1384719"/>
            <a:ext cx="773723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Компьютерные программные средства и онлайн-сервисы для работы с 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информацией</a:t>
            </a:r>
          </a:p>
          <a:p>
            <a:pPr algn="ctr"/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Блок-схема: узел 11"/>
          <p:cNvSpPr/>
          <p:nvPr/>
        </p:nvSpPr>
        <p:spPr>
          <a:xfrm>
            <a:off x="6424249" y="4939154"/>
            <a:ext cx="1746738" cy="1630904"/>
          </a:xfrm>
          <a:prstGeom prst="flowChartConnector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Word Online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Блок-схема: узел 18"/>
          <p:cNvSpPr/>
          <p:nvPr/>
        </p:nvSpPr>
        <p:spPr>
          <a:xfrm>
            <a:off x="1828800" y="4207159"/>
            <a:ext cx="2057399" cy="1783334"/>
          </a:xfrm>
          <a:prstGeom prst="flowChartConnector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Pages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(для техники 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Apple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20" name="Блок-схема: узел 19"/>
          <p:cNvSpPr/>
          <p:nvPr/>
        </p:nvSpPr>
        <p:spPr>
          <a:xfrm>
            <a:off x="4145841" y="4949452"/>
            <a:ext cx="1944299" cy="1801615"/>
          </a:xfrm>
          <a:prstGeom prst="flowChartConnector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Google 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Документы</a:t>
            </a:r>
          </a:p>
        </p:txBody>
      </p:sp>
      <p:sp>
        <p:nvSpPr>
          <p:cNvPr id="21" name="Блок-схема: узел 20"/>
          <p:cNvSpPr/>
          <p:nvPr/>
        </p:nvSpPr>
        <p:spPr>
          <a:xfrm>
            <a:off x="2186356" y="2368061"/>
            <a:ext cx="1934308" cy="1702704"/>
          </a:xfrm>
          <a:prstGeom prst="flowChartConnector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Microsoft Word</a:t>
            </a:r>
          </a:p>
        </p:txBody>
      </p:sp>
      <p:sp>
        <p:nvSpPr>
          <p:cNvPr id="22" name="Блок-схема: узел 21"/>
          <p:cNvSpPr/>
          <p:nvPr/>
        </p:nvSpPr>
        <p:spPr>
          <a:xfrm>
            <a:off x="8417170" y="4360985"/>
            <a:ext cx="1723291" cy="1629508"/>
          </a:xfrm>
          <a:prstGeom prst="flowChartConnector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Only Office</a:t>
            </a:r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Блок-схема: узел 22"/>
          <p:cNvSpPr/>
          <p:nvPr/>
        </p:nvSpPr>
        <p:spPr>
          <a:xfrm>
            <a:off x="7971695" y="2344614"/>
            <a:ext cx="1676399" cy="1726151"/>
          </a:xfrm>
          <a:prstGeom prst="flowChartConnector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Slite</a:t>
            </a:r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4" name="Прямая со стрелкой 23"/>
          <p:cNvCxnSpPr>
            <a:stCxn id="21" idx="6"/>
            <a:endCxn id="21" idx="6"/>
          </p:cNvCxnSpPr>
          <p:nvPr/>
        </p:nvCxnSpPr>
        <p:spPr>
          <a:xfrm>
            <a:off x="4120664" y="3219413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flipH="1" flipV="1">
            <a:off x="4196865" y="3256163"/>
            <a:ext cx="73269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>
            <a:endCxn id="19" idx="7"/>
          </p:cNvCxnSpPr>
          <p:nvPr/>
        </p:nvCxnSpPr>
        <p:spPr>
          <a:xfrm flipH="1">
            <a:off x="3584900" y="3874736"/>
            <a:ext cx="1684584" cy="59358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flipH="1">
            <a:off x="5287108" y="4149968"/>
            <a:ext cx="304800" cy="78918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28" name="Прямая со стрелкой 5127"/>
          <p:cNvCxnSpPr/>
          <p:nvPr/>
        </p:nvCxnSpPr>
        <p:spPr>
          <a:xfrm>
            <a:off x="6547339" y="4070765"/>
            <a:ext cx="457200" cy="90582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30" name="Прямая со стрелкой 5129"/>
          <p:cNvCxnSpPr/>
          <p:nvPr/>
        </p:nvCxnSpPr>
        <p:spPr>
          <a:xfrm>
            <a:off x="7174523" y="3643935"/>
            <a:ext cx="1469266" cy="101206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37" name="Прямая со стрелкой 5136"/>
          <p:cNvCxnSpPr/>
          <p:nvPr/>
        </p:nvCxnSpPr>
        <p:spPr>
          <a:xfrm>
            <a:off x="7250725" y="3256164"/>
            <a:ext cx="658431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Блок-схема: узел 24"/>
          <p:cNvSpPr/>
          <p:nvPr/>
        </p:nvSpPr>
        <p:spPr>
          <a:xfrm>
            <a:off x="4929557" y="2381370"/>
            <a:ext cx="2321168" cy="1749587"/>
          </a:xfrm>
          <a:prstGeom prst="flowChartConnector">
            <a:avLst/>
          </a:prstGeom>
          <a:solidFill>
            <a:srgbClr val="FF66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Примеры текстовых редакторов</a:t>
            </a:r>
          </a:p>
        </p:txBody>
      </p:sp>
    </p:spTree>
    <p:extLst>
      <p:ext uri="{BB962C8B-B14F-4D97-AF65-F5344CB8AC3E}">
        <p14:creationId xmlns:p14="http://schemas.microsoft.com/office/powerpoint/2010/main" val="1905986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7F58-9AD9-4EF5-8329-18ABBC323CBF}" type="slidenum">
              <a:rPr lang="ru-RU" smtClean="0"/>
              <a:t>25</a:t>
            </a:fld>
            <a:endParaRPr lang="ru-RU" dirty="0"/>
          </a:p>
        </p:txBody>
      </p:sp>
      <p:pic>
        <p:nvPicPr>
          <p:cNvPr id="8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4648" y="234462"/>
            <a:ext cx="1861322" cy="1393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3305908" y="160338"/>
            <a:ext cx="77724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Основные понятия и компетенции цифровой грамотности</a:t>
            </a:r>
            <a:br>
              <a:rPr lang="ru-RU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/>
          </a:p>
        </p:txBody>
      </p:sp>
      <p:sp>
        <p:nvSpPr>
          <p:cNvPr id="5" name="AutoShape 2" descr="https://partition-magic-ru.ru/wp-content/uploads/1/8/3/1830a340c13644114c805b3096e41cc5.jp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731478" y="1105691"/>
            <a:ext cx="773723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Компьютерные программные средства и онлайн-сервисы для работы с информацией</a:t>
            </a:r>
          </a:p>
          <a:p>
            <a:pPr algn="ctr"/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4" name="Прямая со стрелкой 23"/>
          <p:cNvCxnSpPr/>
          <p:nvPr/>
        </p:nvCxnSpPr>
        <p:spPr>
          <a:xfrm>
            <a:off x="4120664" y="3219413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https://fsd.videouroki.net/html/2013/01/11/98660354/img1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1433" y="2006647"/>
            <a:ext cx="6717323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5043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7F58-9AD9-4EF5-8329-18ABBC323CBF}" type="slidenum">
              <a:rPr lang="ru-RU" smtClean="0"/>
              <a:t>26</a:t>
            </a:fld>
            <a:endParaRPr lang="ru-RU" dirty="0"/>
          </a:p>
        </p:txBody>
      </p:sp>
      <p:pic>
        <p:nvPicPr>
          <p:cNvPr id="8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4648" y="234462"/>
            <a:ext cx="1861322" cy="1393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3305908" y="160338"/>
            <a:ext cx="77724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Основные понятия и компетенции цифровой грамотности</a:t>
            </a:r>
            <a:br>
              <a:rPr lang="ru-RU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/>
          </a:p>
        </p:txBody>
      </p:sp>
      <p:sp>
        <p:nvSpPr>
          <p:cNvPr id="5" name="AutoShape 2" descr="https://partition-magic-ru.ru/wp-content/uploads/1/8/3/1830a340c13644114c805b3096e41cc5.jp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731478" y="1105691"/>
            <a:ext cx="773723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Компьютерные программные средства и онлайн-сервисы для работы с информацией</a:t>
            </a:r>
          </a:p>
          <a:p>
            <a:pPr algn="ctr"/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4" name="Прямая со стрелкой 23"/>
          <p:cNvCxnSpPr/>
          <p:nvPr/>
        </p:nvCxnSpPr>
        <p:spPr>
          <a:xfrm>
            <a:off x="4120664" y="3219413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Блок-схема: подготовка 2"/>
          <p:cNvSpPr/>
          <p:nvPr/>
        </p:nvSpPr>
        <p:spPr>
          <a:xfrm>
            <a:off x="4419600" y="1962586"/>
            <a:ext cx="3493477" cy="1498137"/>
          </a:xfrm>
          <a:prstGeom prst="flowChartPreparation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Примеры редакторов презентаций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6" name="Стрелка вниз 5"/>
          <p:cNvSpPr/>
          <p:nvPr/>
        </p:nvSpPr>
        <p:spPr>
          <a:xfrm rot="3028021">
            <a:off x="4026347" y="3476576"/>
            <a:ext cx="222943" cy="1030879"/>
          </a:xfrm>
          <a:prstGeom prst="downArrow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6963499" y="3707596"/>
            <a:ext cx="228599" cy="945924"/>
          </a:xfrm>
          <a:prstGeom prst="downArrow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 rot="18517595">
            <a:off x="8101210" y="3524873"/>
            <a:ext cx="236016" cy="1045327"/>
          </a:xfrm>
          <a:prstGeom prst="downArrow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5213837" y="3691292"/>
            <a:ext cx="228599" cy="945924"/>
          </a:xfrm>
          <a:prstGeom prst="downArrow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ссылка на другую страницу 8"/>
          <p:cNvSpPr/>
          <p:nvPr/>
        </p:nvSpPr>
        <p:spPr>
          <a:xfrm>
            <a:off x="2731478" y="4745433"/>
            <a:ext cx="1365742" cy="1497895"/>
          </a:xfrm>
          <a:prstGeom prst="flowChartOffpageConnector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Microsoft Power Point </a:t>
            </a:r>
            <a:endParaRPr lang="ru-RU" sz="2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Блок-схема: ссылка на другую страницу 18"/>
          <p:cNvSpPr/>
          <p:nvPr/>
        </p:nvSpPr>
        <p:spPr>
          <a:xfrm>
            <a:off x="4606310" y="4745433"/>
            <a:ext cx="1365742" cy="1497895"/>
          </a:xfrm>
          <a:prstGeom prst="flowChartOffpageConnector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Keynote(для </a:t>
            </a:r>
            <a:r>
              <a:rPr lang="ru-RU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техники Apple) </a:t>
            </a:r>
            <a:endParaRPr lang="ru-RU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Блок-схема: ссылка на другую страницу 19"/>
          <p:cNvSpPr/>
          <p:nvPr/>
        </p:nvSpPr>
        <p:spPr>
          <a:xfrm>
            <a:off x="6403725" y="4745433"/>
            <a:ext cx="1365742" cy="1497895"/>
          </a:xfrm>
          <a:prstGeom prst="flowChartOffpageConnector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Google Презентации</a:t>
            </a:r>
            <a:endParaRPr lang="ru-RU" sz="2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Блок-схема: ссылка на другую страницу 20"/>
          <p:cNvSpPr/>
          <p:nvPr/>
        </p:nvSpPr>
        <p:spPr>
          <a:xfrm>
            <a:off x="8219218" y="4745433"/>
            <a:ext cx="1365742" cy="1497895"/>
          </a:xfrm>
          <a:prstGeom prst="flowChartOffpageConnector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Canva</a:t>
            </a:r>
            <a:endParaRPr lang="ru-RU" sz="2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97747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7F58-9AD9-4EF5-8329-18ABBC323CBF}" type="slidenum">
              <a:rPr lang="ru-RU" smtClean="0"/>
              <a:t>27</a:t>
            </a:fld>
            <a:endParaRPr lang="ru-RU" dirty="0"/>
          </a:p>
        </p:txBody>
      </p:sp>
      <p:pic>
        <p:nvPicPr>
          <p:cNvPr id="8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4648" y="234462"/>
            <a:ext cx="1861322" cy="1393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3305908" y="160338"/>
            <a:ext cx="77724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Основные понятия и компетенции цифровой грамотности</a:t>
            </a:r>
            <a:br>
              <a:rPr lang="ru-RU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/>
          </a:p>
        </p:txBody>
      </p:sp>
      <p:sp>
        <p:nvSpPr>
          <p:cNvPr id="5" name="AutoShape 2" descr="https://partition-magic-ru.ru/wp-content/uploads/1/8/3/1830a340c13644114c805b3096e41cc5.jp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731478" y="1105691"/>
            <a:ext cx="773723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Компьютерные программные средства и онлайн-сервисы для работы с информацией</a:t>
            </a:r>
          </a:p>
          <a:p>
            <a:pPr algn="ctr"/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4" name="Прямая со стрелкой 23"/>
          <p:cNvCxnSpPr/>
          <p:nvPr/>
        </p:nvCxnSpPr>
        <p:spPr>
          <a:xfrm>
            <a:off x="4120664" y="3219413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544179" y="1952076"/>
            <a:ext cx="208179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Выбирая редактор презентаций, ответьте на вопросы: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625970" y="2526387"/>
            <a:ext cx="937846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/>
              <a:t> </a:t>
            </a:r>
            <a:r>
              <a:rPr lang="ru-RU" b="1" dirty="0" smtClean="0"/>
              <a:t>-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каком устройстве вы планируете создавать презентацию?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- Какая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на этом устройстве установлена операционная система?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- Какую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именно презентацию вы хотите создать?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- Какую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информацию она должна содержать?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(Например, текст, графики, диаграммы и так далее)</a:t>
            </a:r>
          </a:p>
        </p:txBody>
      </p:sp>
    </p:spTree>
    <p:extLst>
      <p:ext uri="{BB962C8B-B14F-4D97-AF65-F5344CB8AC3E}">
        <p14:creationId xmlns:p14="http://schemas.microsoft.com/office/powerpoint/2010/main" val="3262376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7F58-9AD9-4EF5-8329-18ABBC323CBF}" type="slidenum">
              <a:rPr lang="ru-RU" smtClean="0"/>
              <a:t>28</a:t>
            </a:fld>
            <a:endParaRPr lang="ru-RU" dirty="0"/>
          </a:p>
        </p:txBody>
      </p:sp>
      <p:pic>
        <p:nvPicPr>
          <p:cNvPr id="8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4648" y="234462"/>
            <a:ext cx="1861322" cy="1393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3305908" y="160338"/>
            <a:ext cx="77724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Основные понятия и компетенции цифровой грамотности</a:t>
            </a:r>
            <a:br>
              <a:rPr lang="ru-RU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/>
          </a:p>
        </p:txBody>
      </p:sp>
      <p:sp>
        <p:nvSpPr>
          <p:cNvPr id="5" name="AutoShape 2" descr="https://partition-magic-ru.ru/wp-content/uploads/1/8/3/1830a340c13644114c805b3096e41cc5.jp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731478" y="1105691"/>
            <a:ext cx="773723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Компьютерные программные средства и онлайн-сервисы для работы с информацией</a:t>
            </a:r>
          </a:p>
          <a:p>
            <a:pPr algn="ctr"/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4" name="Прямая со стрелкой 23"/>
          <p:cNvCxnSpPr/>
          <p:nvPr/>
        </p:nvCxnSpPr>
        <p:spPr>
          <a:xfrm>
            <a:off x="4120664" y="3219413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460375" y="2197331"/>
            <a:ext cx="173501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Выбирая редактор презентаций, ответьте на вопросы: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298101" y="2182909"/>
            <a:ext cx="9378462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/>
              <a:t> -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Будет ли эта презентация содержать конфиденциальную информацию, о которой никто не должен узнать, например, кроме вашего руководства?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-Вы будете создавать эту презентацию самостоятельно или вместе с кем-то?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-Готовы ли вы платить деньги за пользование программой по созданию презентации?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2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0901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7F58-9AD9-4EF5-8329-18ABBC323CBF}" type="slidenum">
              <a:rPr lang="ru-RU" smtClean="0"/>
              <a:t>29</a:t>
            </a:fld>
            <a:endParaRPr lang="ru-RU" dirty="0"/>
          </a:p>
        </p:txBody>
      </p:sp>
      <p:pic>
        <p:nvPicPr>
          <p:cNvPr id="8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4648" y="234462"/>
            <a:ext cx="1861322" cy="1393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3305908" y="160338"/>
            <a:ext cx="77724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Основные понятия и компетенции цифровой грамотности</a:t>
            </a:r>
            <a:br>
              <a:rPr lang="ru-RU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/>
          </a:p>
        </p:txBody>
      </p:sp>
      <p:sp>
        <p:nvSpPr>
          <p:cNvPr id="5" name="AutoShape 2" descr="https://partition-magic-ru.ru/wp-content/uploads/1/8/3/1830a340c13644114c805b3096e41cc5.jp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731478" y="1105691"/>
            <a:ext cx="773723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Компьютерные программные средства и онлайн-сервисы для работы с информацией</a:t>
            </a:r>
          </a:p>
          <a:p>
            <a:pPr algn="ctr"/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4" name="Прямая со стрелкой 23"/>
          <p:cNvCxnSpPr/>
          <p:nvPr/>
        </p:nvCxnSpPr>
        <p:spPr>
          <a:xfrm>
            <a:off x="4120664" y="3219413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607859" y="2172425"/>
            <a:ext cx="253354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Советы по созданию презентаций для преподавателей: структура и 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дизайн! </a:t>
            </a:r>
            <a:endParaRPr lang="ru-RU" sz="2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305908" y="1976899"/>
            <a:ext cx="824132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Презентация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это своего рода публичный сценарий к уроку! </a:t>
            </a:r>
          </a:p>
          <a:p>
            <a:pPr>
              <a:lnSpc>
                <a:spcPct val="150000"/>
              </a:lnSpc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Помните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что презентация сама по себе должна быть полезна обучающимся, это своего рода конспект, который! </a:t>
            </a:r>
          </a:p>
          <a:p>
            <a:pPr>
              <a:lnSpc>
                <a:spcPct val="150000"/>
              </a:lnSpc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Вы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 передаёте! </a:t>
            </a:r>
          </a:p>
          <a:p>
            <a:pPr>
              <a:lnSpc>
                <a:spcPct val="150000"/>
              </a:lnSpc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Ваше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знание предмета и методики его преподавания — это залог качественного контента на каждом слайде и залог успеха на уроке!</a:t>
            </a:r>
          </a:p>
          <a:p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996709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08739" y="-32430"/>
            <a:ext cx="8915399" cy="2247022"/>
          </a:xfrm>
        </p:spPr>
        <p:txBody>
          <a:bodyPr anchor="ctr"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Основные понятия и компетенции цифровой грамотности</a:t>
            </a:r>
            <a:r>
              <a:rPr lang="ru-RU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7F58-9AD9-4EF5-8329-18ABBC323CBF}" type="slidenum">
              <a:rPr lang="ru-RU" smtClean="0"/>
              <a:t>3</a:t>
            </a:fld>
            <a:endParaRPr lang="ru-RU"/>
          </a:p>
        </p:txBody>
      </p:sp>
      <p:pic>
        <p:nvPicPr>
          <p:cNvPr id="8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4648" y="234462"/>
            <a:ext cx="1861322" cy="1393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543908" y="1930961"/>
            <a:ext cx="545123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ИКТ-компетенции педагога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 это знания, навыки и установки, позволяющие ему свободно применять ИКТ для организации учебного процесса на всех его этапах - от подготовки к занятиям до создания цифровой среды, помогающей выстраивать индивидуальные образовательные траектории учащихся, мотивировать их к обучению, анализировать и прогнозировать их успеваемость.</a:t>
            </a:r>
          </a:p>
        </p:txBody>
      </p:sp>
      <p:pic>
        <p:nvPicPr>
          <p:cNvPr id="2052" name="Picture 4" descr="https://media.istockphoto.com/vectors/smart-speaker-or-voice-assistant-intelligent-assistant-on-elearning-vector-id109141707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8893" y="2212314"/>
            <a:ext cx="3927147" cy="3716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6034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7F58-9AD9-4EF5-8329-18ABBC323CBF}" type="slidenum">
              <a:rPr lang="ru-RU" smtClean="0"/>
              <a:t>30</a:t>
            </a:fld>
            <a:endParaRPr lang="ru-RU" dirty="0"/>
          </a:p>
        </p:txBody>
      </p:sp>
      <p:pic>
        <p:nvPicPr>
          <p:cNvPr id="8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4648" y="234462"/>
            <a:ext cx="1861322" cy="1393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3305908" y="160338"/>
            <a:ext cx="77724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Основные понятия и компетенции цифровой грамотности</a:t>
            </a:r>
            <a:br>
              <a:rPr lang="ru-RU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/>
          </a:p>
        </p:txBody>
      </p:sp>
      <p:sp>
        <p:nvSpPr>
          <p:cNvPr id="5" name="AutoShape 2" descr="https://partition-magic-ru.ru/wp-content/uploads/1/8/3/1830a340c13644114c805b3096e41cc5.jp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731478" y="1105691"/>
            <a:ext cx="773723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Компьютерные программные средства и онлайн-сервисы для работы с информацией</a:t>
            </a:r>
          </a:p>
          <a:p>
            <a:pPr algn="ctr"/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4" name="Прямая со стрелкой 23"/>
          <p:cNvCxnSpPr/>
          <p:nvPr/>
        </p:nvCxnSpPr>
        <p:spPr>
          <a:xfrm>
            <a:off x="4120664" y="3219413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2450124" y="2206631"/>
            <a:ext cx="927295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Визуальная часть презентаций </a:t>
            </a:r>
            <a:endParaRPr lang="ru-RU" sz="2000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Лаконичный дизайн:</a:t>
            </a:r>
            <a:endParaRPr lang="ru-RU" sz="2000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625970" y="3250369"/>
            <a:ext cx="8921262" cy="22419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/>
              <a:t>-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Используйте мягкие, пастельные цвета, не более трех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- Фон однотонный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- Цвет текста контрастирует с фоном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- Не используйте более трёх шрифтов в одной презентации.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8648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7F58-9AD9-4EF5-8329-18ABBC323CBF}" type="slidenum">
              <a:rPr lang="ru-RU" smtClean="0"/>
              <a:t>31</a:t>
            </a:fld>
            <a:endParaRPr lang="ru-RU" dirty="0"/>
          </a:p>
        </p:txBody>
      </p:sp>
      <p:pic>
        <p:nvPicPr>
          <p:cNvPr id="8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4648" y="234462"/>
            <a:ext cx="1861322" cy="1393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3305908" y="160338"/>
            <a:ext cx="77724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Основные понятия и компетенции цифровой грамотности</a:t>
            </a:r>
            <a:br>
              <a:rPr lang="ru-RU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/>
          </a:p>
        </p:txBody>
      </p:sp>
      <p:sp>
        <p:nvSpPr>
          <p:cNvPr id="5" name="AutoShape 2" descr="https://partition-magic-ru.ru/wp-content/uploads/1/8/3/1830a340c13644114c805b3096e41cc5.jp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731478" y="1105691"/>
            <a:ext cx="773723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Компьютерные программные средства и онлайн-сервисы для работы с информацией</a:t>
            </a:r>
          </a:p>
          <a:p>
            <a:pPr algn="ctr"/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4" name="Прямая со стрелкой 23"/>
          <p:cNvCxnSpPr/>
          <p:nvPr/>
        </p:nvCxnSpPr>
        <p:spPr>
          <a:xfrm>
            <a:off x="4120664" y="3219413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3024556" y="1982433"/>
            <a:ext cx="67407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Визуальная часть презентаций </a:t>
            </a:r>
            <a:endParaRPr lang="ru-RU" sz="2400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239109" y="2734554"/>
            <a:ext cx="436098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- Без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анимационных эффектов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- Вылетающий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текст, прыгающие буквы, растворение картинок отвлекают обучающихся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https://im0-tub-ru.yandex.net/i?id=3abcbe75c36a2a9919fb0bd48993e607-l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9768" y="2796023"/>
            <a:ext cx="4817801" cy="3206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1381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7F58-9AD9-4EF5-8329-18ABBC323CBF}" type="slidenum">
              <a:rPr lang="ru-RU" smtClean="0"/>
              <a:t>32</a:t>
            </a:fld>
            <a:endParaRPr lang="ru-RU" dirty="0"/>
          </a:p>
        </p:txBody>
      </p:sp>
      <p:pic>
        <p:nvPicPr>
          <p:cNvPr id="8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4648" y="234462"/>
            <a:ext cx="1861322" cy="1393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3305908" y="160338"/>
            <a:ext cx="77724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Основные понятия и компетенции цифровой грамотности</a:t>
            </a:r>
            <a:br>
              <a:rPr lang="ru-RU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/>
          </a:p>
        </p:txBody>
      </p:sp>
      <p:sp>
        <p:nvSpPr>
          <p:cNvPr id="5" name="AutoShape 2" descr="https://partition-magic-ru.ru/wp-content/uploads/1/8/3/1830a340c13644114c805b3096e41cc5.jp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731478" y="1105691"/>
            <a:ext cx="773723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Компьютерные программные средства и онлайн-сервисы для работы с информацией</a:t>
            </a:r>
          </a:p>
          <a:p>
            <a:pPr algn="ctr"/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4" name="Прямая со стрелкой 23"/>
          <p:cNvCxnSpPr/>
          <p:nvPr/>
        </p:nvCxnSpPr>
        <p:spPr>
          <a:xfrm>
            <a:off x="4120664" y="3219413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3024556" y="2210849"/>
            <a:ext cx="67407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Визуальная часть презентаций </a:t>
            </a:r>
            <a:endParaRPr lang="ru-RU" sz="2400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262555" y="2886954"/>
            <a:ext cx="452510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Используйте достаточно крупный шрифт, чтобы было видно всем обучающимся </a:t>
            </a:r>
          </a:p>
          <a:p>
            <a:pPr>
              <a:lnSpc>
                <a:spcPct val="150000"/>
              </a:lnSpc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Особое внимание уделяйте видимости таблиц, диаграмм, графиков.</a:t>
            </a:r>
          </a:p>
        </p:txBody>
      </p:sp>
      <p:pic>
        <p:nvPicPr>
          <p:cNvPr id="2050" name="Picture 2" descr="http://mabi.vspu.ru/files/2019/12/maxresdefault-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7663" y="2989386"/>
            <a:ext cx="4996638" cy="3165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9218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7F58-9AD9-4EF5-8329-18ABBC323CBF}" type="slidenum">
              <a:rPr lang="ru-RU" smtClean="0"/>
              <a:t>33</a:t>
            </a:fld>
            <a:endParaRPr lang="ru-RU" dirty="0"/>
          </a:p>
        </p:txBody>
      </p:sp>
      <p:pic>
        <p:nvPicPr>
          <p:cNvPr id="8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4648" y="234462"/>
            <a:ext cx="1861322" cy="1393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3305908" y="160338"/>
            <a:ext cx="77724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Основные понятия и компетенции цифровой грамотности</a:t>
            </a:r>
            <a:br>
              <a:rPr lang="ru-RU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/>
          </a:p>
        </p:txBody>
      </p:sp>
      <p:sp>
        <p:nvSpPr>
          <p:cNvPr id="5" name="AutoShape 2" descr="https://partition-magic-ru.ru/wp-content/uploads/1/8/3/1830a340c13644114c805b3096e41cc5.jp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731478" y="1105691"/>
            <a:ext cx="773723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Компьютерные программные средства и онлайн-сервисы для работы с информацией</a:t>
            </a:r>
          </a:p>
          <a:p>
            <a:pPr algn="ctr"/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4" name="Прямая со стрелкой 23"/>
          <p:cNvCxnSpPr/>
          <p:nvPr/>
        </p:nvCxnSpPr>
        <p:spPr>
          <a:xfrm>
            <a:off x="4120664" y="3219413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7285973" y="1981170"/>
            <a:ext cx="45192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Изображения: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379946" y="1945245"/>
            <a:ext cx="981205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1. Проверьте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размер и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качество! </a:t>
            </a:r>
            <a:endParaRPr lang="ru-RU" sz="24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2. Бесплатные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ресурсы, который можно задействовать для оформления презентаций: </a:t>
            </a:r>
            <a:r>
              <a:rPr lang="ru-RU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unplash.com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снимки от фотографов со всего света, которые могут стать иллюстрациями к Вашему уроку; </a:t>
            </a:r>
            <a:r>
              <a:rPr lang="ru-RU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pexels.com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огромное количество фонов (стандартные шаблоны презентаций уже давно в прошлом). </a:t>
            </a:r>
          </a:p>
          <a:p>
            <a:pPr>
              <a:lnSpc>
                <a:spcPct val="150000"/>
              </a:lnSpc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3. Если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Вы использовали файл из любого другого источника, обязательно указывайте авторство и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ссылку!</a:t>
            </a:r>
            <a:endParaRPr lang="ru-RU" sz="24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017855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7F58-9AD9-4EF5-8329-18ABBC323CBF}" type="slidenum">
              <a:rPr lang="ru-RU" smtClean="0"/>
              <a:t>34</a:t>
            </a:fld>
            <a:endParaRPr lang="ru-RU" dirty="0"/>
          </a:p>
        </p:txBody>
      </p:sp>
      <p:pic>
        <p:nvPicPr>
          <p:cNvPr id="8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4648" y="234462"/>
            <a:ext cx="1861322" cy="1393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3305908" y="160338"/>
            <a:ext cx="77724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Основные понятия и компетенции цифровой грамотности</a:t>
            </a:r>
            <a:br>
              <a:rPr lang="ru-RU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/>
          </a:p>
        </p:txBody>
      </p:sp>
      <p:sp>
        <p:nvSpPr>
          <p:cNvPr id="5" name="AutoShape 2" descr="https://partition-magic-ru.ru/wp-content/uploads/1/8/3/1830a340c13644114c805b3096e41cc5.jp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235882" y="1404823"/>
            <a:ext cx="340707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Видео в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презентациях: 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4" name="Прямая со стрелкой 23"/>
          <p:cNvCxnSpPr/>
          <p:nvPr/>
        </p:nvCxnSpPr>
        <p:spPr>
          <a:xfrm>
            <a:off x="4120664" y="3219413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1832977" y="1926544"/>
            <a:ext cx="2287687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 Не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храните видео на компьютере — в презентацию можно вставить видео прямо из сети.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 Если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во время урока доступа к интернету не будет воспользуйтесь сервисом для скачивания видеоматериалов (например, ru.savefrom.net).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9795353" y="1906241"/>
            <a:ext cx="190203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 Видео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можно редактировать прямо в презентации. 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Для этого вставьте видео на слайд, кликните по нему правой кнопкой, выберите функцию «Обрезать» и укажите время начала и конца фрагмента.</a:t>
            </a:r>
          </a:p>
        </p:txBody>
      </p:sp>
      <p:pic>
        <p:nvPicPr>
          <p:cNvPr id="9218" name="Picture 2" descr="https://ocomp.info/wp-content/uploads/2019/03/Tak-otobrazhaetsya-video-v-prezentatsi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1188" y="2529383"/>
            <a:ext cx="4876466" cy="3278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6196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7F58-9AD9-4EF5-8329-18ABBC323CBF}" type="slidenum">
              <a:rPr lang="ru-RU" smtClean="0"/>
              <a:t>35</a:t>
            </a:fld>
            <a:endParaRPr lang="ru-RU" dirty="0"/>
          </a:p>
        </p:txBody>
      </p:sp>
      <p:pic>
        <p:nvPicPr>
          <p:cNvPr id="8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4648" y="234462"/>
            <a:ext cx="1861322" cy="1393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3305908" y="160338"/>
            <a:ext cx="77724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Основные понятия и компетенции цифровой грамотности</a:t>
            </a:r>
            <a:br>
              <a:rPr lang="ru-RU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/>
          </a:p>
        </p:txBody>
      </p:sp>
      <p:sp>
        <p:nvSpPr>
          <p:cNvPr id="5" name="AutoShape 2" descr="https://partition-magic-ru.ru/wp-content/uploads/1/8/3/1830a340c13644114c805b3096e41cc5.jp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862196" y="1173990"/>
            <a:ext cx="83673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Эффективная и безопасная работа с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информацией</a:t>
            </a:r>
            <a:r>
              <a:rPr lang="ru-RU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  <p:cxnSp>
        <p:nvCxnSpPr>
          <p:cNvPr id="24" name="Прямая со стрелкой 23"/>
          <p:cNvCxnSpPr/>
          <p:nvPr/>
        </p:nvCxnSpPr>
        <p:spPr>
          <a:xfrm>
            <a:off x="4120664" y="3219413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1891431" y="5183015"/>
            <a:ext cx="97828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Выберите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«Вставка — Символы — Уравнение — Рукописное уравнение» и с помощью мышки от руки нарисуйте нужную формулу — искусственный интеллект выдаст печатный вариант.</a:t>
            </a:r>
          </a:p>
        </p:txBody>
      </p:sp>
      <p:pic>
        <p:nvPicPr>
          <p:cNvPr id="11266" name="Picture 2" descr="https://age-info.com/wp-content/uploads/2020/12/%D0%BE%D1%82%D0%BA%D1%80%D1%8B%D1%82%D0%BE%D1%81%D1%82%D1%8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9496" y="1745104"/>
            <a:ext cx="4840016" cy="3315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4307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7F58-9AD9-4EF5-8329-18ABBC323CBF}" type="slidenum">
              <a:rPr lang="ru-RU" smtClean="0"/>
              <a:t>36</a:t>
            </a:fld>
            <a:endParaRPr lang="ru-RU" dirty="0"/>
          </a:p>
        </p:txBody>
      </p:sp>
      <p:pic>
        <p:nvPicPr>
          <p:cNvPr id="8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4648" y="234462"/>
            <a:ext cx="1861322" cy="1393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3305908" y="160338"/>
            <a:ext cx="77724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Основные понятия и компетенции цифровой грамотности</a:t>
            </a:r>
            <a:br>
              <a:rPr lang="ru-RU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/>
          </a:p>
        </p:txBody>
      </p:sp>
      <p:sp>
        <p:nvSpPr>
          <p:cNvPr id="5" name="AutoShape 2" descr="https://partition-magic-ru.ru/wp-content/uploads/1/8/3/1830a340c13644114c805b3096e41cc5.jp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710921" y="2757748"/>
            <a:ext cx="836738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Эффективная и безопасная работа с 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информацией</a:t>
            </a:r>
            <a:r>
              <a:rPr lang="ru-RU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  <p:cxnSp>
        <p:nvCxnSpPr>
          <p:cNvPr id="24" name="Прямая со стрелкой 23"/>
          <p:cNvCxnSpPr/>
          <p:nvPr/>
        </p:nvCxnSpPr>
        <p:spPr>
          <a:xfrm>
            <a:off x="4120664" y="3219413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1695309" y="5288340"/>
            <a:ext cx="997895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Чтобы не зависеть от версии программы сохраняйте презентацию в PDF-формате — так она откроется везде. </a:t>
            </a:r>
          </a:p>
          <a:p>
            <a:pPr algn="ctr"/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Путь: Файл — Сохранить как — Тип файла — PDF.</a:t>
            </a:r>
          </a:p>
          <a:p>
            <a:pPr algn="ctr"/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334432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Источник информации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40494" y="1528175"/>
            <a:ext cx="10427376" cy="442062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Цифровая грамотность для экономики будущего / Т.А. Аймалетдинов, Л.Р. </a:t>
            </a:r>
            <a:r>
              <a:rPr lang="ru-RU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Баймуратова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В.И. Гриценко, О.А. Долгова, Г.Р. </a:t>
            </a:r>
            <a:r>
              <a:rPr lang="ru-RU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Имаева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К.В. Смирнов.— М.: Издательство НАФИ, 2018.— 86 с.— с. 41. Электронная версия доступна на сайте Аналитического центра НАФИ по ссылке: https://nafi.ru/projects/sotsialnoe-razvitie/tsifrovaya-gramotnost-dlya-ekonomikibudushchego/ 13 Дети и технологии / Т.А. Аймалетдинов, Л.Р. </a:t>
            </a:r>
            <a:r>
              <a:rPr lang="ru-RU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Баймуратова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В.И. Гриценко, О.А. Долгова, Г.Р. </a:t>
            </a:r>
            <a:r>
              <a:rPr lang="ru-RU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Имаева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.— М.: Издательство НАФИ, 2018.— 72 с.— с. 36. Электронная версия доступна на сайте Аналитического центра НАФИ по ссылке: https://nafi.ru/projects/sotsialnoe-razvitie/deti-i-tekhnologii/</a:t>
            </a:r>
          </a:p>
          <a:p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7F58-9AD9-4EF5-8329-18ABBC323CBF}" type="slidenum">
              <a:rPr lang="ru-RU" smtClean="0"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1771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7F58-9AD9-4EF5-8329-18ABBC323CBF}" type="slidenum">
              <a:rPr lang="ru-RU" smtClean="0"/>
              <a:t>38</a:t>
            </a:fld>
            <a:endParaRPr lang="ru-RU"/>
          </a:p>
        </p:txBody>
      </p:sp>
      <p:pic>
        <p:nvPicPr>
          <p:cNvPr id="5" name="Рисунок 4" descr="https://ds05.infourok.ru/uploads/ex/09ac/0014a31b-76beb6d0/img9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589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82300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25970" y="0"/>
            <a:ext cx="8915399" cy="2247022"/>
          </a:xfrm>
        </p:spPr>
        <p:txBody>
          <a:bodyPr anchor="ctr"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Основные понятия и компетенции цифровой грамотности</a:t>
            </a:r>
            <a:r>
              <a:rPr lang="ru-RU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7F58-9AD9-4EF5-8329-18ABBC323CBF}" type="slidenum">
              <a:rPr lang="ru-RU" smtClean="0"/>
              <a:t>4</a:t>
            </a:fld>
            <a:endParaRPr lang="ru-RU"/>
          </a:p>
        </p:txBody>
      </p:sp>
      <p:pic>
        <p:nvPicPr>
          <p:cNvPr id="8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4648" y="234462"/>
            <a:ext cx="1861322" cy="1393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051538" y="4976336"/>
            <a:ext cx="965981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Педагоги во всех странах мира все лучше осознают преимущества, которые дает умелое использование современных информационных и коммуникационных технологий (ИКТ) в сфере общего 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образования!</a:t>
            </a:r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https://st4.depositphotos.com/17584076/38067/v/1600/depositphotos_380679540-stock-illustration-learn-distance-pupils-boy-gir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86" y="1545787"/>
            <a:ext cx="5052559" cy="3202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6392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25970" y="0"/>
            <a:ext cx="8915399" cy="2247022"/>
          </a:xfrm>
        </p:spPr>
        <p:txBody>
          <a:bodyPr anchor="ctr"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Основные понятия и компетенции цифровой грамотности</a:t>
            </a:r>
            <a:r>
              <a:rPr lang="ru-RU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7F58-9AD9-4EF5-8329-18ABBC323CBF}" type="slidenum">
              <a:rPr lang="ru-RU" smtClean="0"/>
              <a:t>5</a:t>
            </a:fld>
            <a:endParaRPr lang="ru-RU"/>
          </a:p>
        </p:txBody>
      </p:sp>
      <p:pic>
        <p:nvPicPr>
          <p:cNvPr id="8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4648" y="234462"/>
            <a:ext cx="1861322" cy="1393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028093" y="4786590"/>
            <a:ext cx="974187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Цифровая грамотность педагога </a:t>
            </a:r>
            <a:r>
              <a:rPr lang="ru-RU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это такая же система базовых </a:t>
            </a:r>
            <a:r>
              <a:rPr lang="ru-RU" sz="2800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знаний, навыков и установок </a:t>
            </a:r>
            <a:r>
              <a:rPr lang="ru-RU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сфере повседневного использования цифровых технологий, как и у людей других профессий.</a:t>
            </a:r>
          </a:p>
        </p:txBody>
      </p:sp>
      <p:pic>
        <p:nvPicPr>
          <p:cNvPr id="4098" name="Picture 2" descr="https://thumbs.dreamstime.com/b/%D1%83%D0%B7%D0%BD%D0%B0%D0%B9%D1%82%D0%B5-%D1%80%D0%B0%D1%81%D1%81%D1%82%D0%BE%D1%8F%D0%BD%D0%B8%D0%B5-%D1%83%D1%87%D0%B5%D0%BD%D0%B8%D0%BA%D0%B8-%D0%BC%D0%B0%D0%BB%D1%8C%D1%87%D0%B8%D0%BA-%D0%B8-%D0%B4%D0%B5%D0%B2%D0%BE%D1%87%D0%BA%D0%B0-%D1%81%D0%B8%D0%B4%D1%8F%D1%82-%D0%BD%D0%B0-%D0%BD%D0%BE%D1%83%D1%82%D0%B1%D1%83%D0%BA%D0%B5-18190560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3519" y="1395548"/>
            <a:ext cx="4751021" cy="3391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9449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25970" y="0"/>
            <a:ext cx="8915399" cy="2247022"/>
          </a:xfrm>
        </p:spPr>
        <p:txBody>
          <a:bodyPr anchor="ctr"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Основные понятия и компетенции цифровой грамотности</a:t>
            </a:r>
            <a:r>
              <a:rPr lang="ru-RU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7F58-9AD9-4EF5-8329-18ABBC323CBF}" type="slidenum">
              <a:rPr lang="ru-RU" smtClean="0"/>
              <a:t>6</a:t>
            </a:fld>
            <a:endParaRPr lang="ru-RU"/>
          </a:p>
        </p:txBody>
      </p:sp>
      <p:pic>
        <p:nvPicPr>
          <p:cNvPr id="8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4648" y="234462"/>
            <a:ext cx="1861322" cy="1393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934308" y="1944415"/>
            <a:ext cx="956603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Определение ООН: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«Цифровая </a:t>
            </a: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грамотность </a:t>
            </a:r>
            <a:r>
              <a:rPr lang="ru-RU" sz="32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- это способность безопасно и надлежащим образом </a:t>
            </a:r>
            <a:r>
              <a:rPr lang="ru-RU" sz="3200" b="1" u="sng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управлять, </a:t>
            </a:r>
            <a:r>
              <a:rPr lang="ru-RU" sz="32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понимать, интегрировать, обмениваться, оценивать, создавать информацию и получать доступ к ней с помощью цифровых устройств и сетевых технологий для участия в экономической и социальной жизни».</a:t>
            </a:r>
            <a:endParaRPr lang="ru-RU" sz="3200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8615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25970" y="0"/>
            <a:ext cx="8915399" cy="2247022"/>
          </a:xfrm>
        </p:spPr>
        <p:txBody>
          <a:bodyPr anchor="ctr"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Основные понятия и компетенции цифровой грамотности</a:t>
            </a:r>
            <a:r>
              <a:rPr lang="ru-RU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7F58-9AD9-4EF5-8329-18ABBC323CBF}" type="slidenum">
              <a:rPr lang="ru-RU" smtClean="0"/>
              <a:t>7</a:t>
            </a:fld>
            <a:endParaRPr lang="ru-RU"/>
          </a:p>
        </p:txBody>
      </p:sp>
      <p:pic>
        <p:nvPicPr>
          <p:cNvPr id="8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4648" y="234462"/>
            <a:ext cx="1861322" cy="1393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3645877" y="1629690"/>
            <a:ext cx="58146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Цифровая </a:t>
            </a: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грамотность </a:t>
            </a:r>
            <a:endParaRPr lang="ru-RU" sz="3200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391506" y="3352796"/>
            <a:ext cx="2028093" cy="127781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компьютерная</a:t>
            </a:r>
            <a:endParaRPr lang="ru-RU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618892" y="3352799"/>
            <a:ext cx="2028093" cy="127781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информацион-ная</a:t>
            </a:r>
            <a:endParaRPr lang="ru-RU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799385" y="3352799"/>
            <a:ext cx="2028093" cy="127781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визуальная</a:t>
            </a:r>
            <a:endParaRPr lang="ru-RU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8991601" y="3352799"/>
            <a:ext cx="2028093" cy="127781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едиаграмот-ность</a:t>
            </a:r>
            <a:endParaRPr lang="ru-RU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 flipH="1">
            <a:off x="3598984" y="2520461"/>
            <a:ext cx="820615" cy="58615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5632938" y="2379783"/>
            <a:ext cx="0" cy="90267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7789985" y="2438399"/>
            <a:ext cx="0" cy="84406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8663354" y="2485292"/>
            <a:ext cx="656493" cy="65649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5908756" y="5594810"/>
            <a:ext cx="16366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2005 – 2006 гг.</a:t>
            </a:r>
            <a:endParaRPr lang="ru-RU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7707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25970" y="0"/>
            <a:ext cx="8915399" cy="2247022"/>
          </a:xfrm>
        </p:spPr>
        <p:txBody>
          <a:bodyPr anchor="ctr"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Основные понятия и компетенции цифровой грамотности</a:t>
            </a:r>
            <a:r>
              <a:rPr lang="ru-RU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7F58-9AD9-4EF5-8329-18ABBC323CBF}" type="slidenum">
              <a:rPr lang="ru-RU" smtClean="0"/>
              <a:t>8</a:t>
            </a:fld>
            <a:endParaRPr lang="ru-RU"/>
          </a:p>
        </p:txBody>
      </p:sp>
      <p:pic>
        <p:nvPicPr>
          <p:cNvPr id="8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4648" y="234462"/>
            <a:ext cx="1861322" cy="1393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981201" y="4743269"/>
            <a:ext cx="99997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Цифровая грамотность -  </a:t>
            </a:r>
            <a:r>
              <a:rPr lang="ru-RU" sz="24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набор навыков, необходимых для работы с цифровыми медиа и для обработки и поиска информации. </a:t>
            </a:r>
          </a:p>
          <a:p>
            <a:pPr algn="ctr"/>
            <a:endParaRPr lang="ru-RU" sz="2400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293476" y="5943598"/>
            <a:ext cx="7694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2011г.</a:t>
            </a:r>
            <a:endParaRPr lang="ru-RU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https://media.istockphoto.com/vectors/learn-from-distance-with-teacher-online-education-kids-boy-and-girl-vector-id1227150854?k=20&amp;amp;m=1227150854&amp;amp;s=612x612&amp;amp;w=0&amp;amp;h=D6YpueOyZwgju8BBMb7VCS1N3ZHkazXE7a7_FGdeY0E=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133" y="1497604"/>
            <a:ext cx="5931876" cy="3245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3849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25970" y="140677"/>
            <a:ext cx="8915399" cy="1031631"/>
          </a:xfrm>
        </p:spPr>
        <p:txBody>
          <a:bodyPr anchor="ctr">
            <a:noAutofit/>
          </a:bodyPr>
          <a:lstStyle/>
          <a:p>
            <a:pPr algn="ctr"/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Основные понятия и компетенции цифровой грамотности</a:t>
            </a:r>
            <a:r>
              <a:rPr lang="ru-RU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7F58-9AD9-4EF5-8329-18ABBC323CBF}" type="slidenum">
              <a:rPr lang="ru-RU" smtClean="0"/>
              <a:t>9</a:t>
            </a:fld>
            <a:endParaRPr lang="ru-RU"/>
          </a:p>
        </p:txBody>
      </p:sp>
      <p:pic>
        <p:nvPicPr>
          <p:cNvPr id="8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4648" y="234462"/>
            <a:ext cx="1861322" cy="1393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Блок-схема: альтернативный процесс 10"/>
          <p:cNvSpPr/>
          <p:nvPr/>
        </p:nvSpPr>
        <p:spPr>
          <a:xfrm>
            <a:off x="5955322" y="1464747"/>
            <a:ext cx="2778371" cy="539899"/>
          </a:xfrm>
          <a:prstGeom prst="flowChartAlternateProcess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информационный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Блок-схема: альтернативный процесс 11"/>
          <p:cNvSpPr/>
          <p:nvPr/>
        </p:nvSpPr>
        <p:spPr>
          <a:xfrm>
            <a:off x="5955322" y="2460363"/>
            <a:ext cx="2778370" cy="553070"/>
          </a:xfrm>
          <a:prstGeom prst="flowChartAlternateProcess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компьютерный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Блок-схема: альтернативный процесс 12"/>
          <p:cNvSpPr/>
          <p:nvPr/>
        </p:nvSpPr>
        <p:spPr>
          <a:xfrm>
            <a:off x="5955322" y="3372213"/>
            <a:ext cx="2778370" cy="555018"/>
          </a:xfrm>
          <a:prstGeom prst="flowChartAlternateProcess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коммуникативный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Блок-схема: альтернативный процесс 13"/>
          <p:cNvSpPr/>
          <p:nvPr/>
        </p:nvSpPr>
        <p:spPr>
          <a:xfrm>
            <a:off x="5955322" y="4355123"/>
            <a:ext cx="2778371" cy="644769"/>
          </a:xfrm>
          <a:prstGeom prst="flowChartAlternateProcess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медиаграмотности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1348013" y="2637300"/>
            <a:ext cx="1515206" cy="1289931"/>
          </a:xfrm>
          <a:prstGeom prst="ellipse">
            <a:avLst/>
          </a:prstGeom>
          <a:solidFill>
            <a:srgbClr val="0066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Подход</a:t>
            </a:r>
            <a:endParaRPr lang="ru-RU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3212121" y="2575828"/>
            <a:ext cx="2444264" cy="13898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Индикаторы</a:t>
            </a:r>
            <a:endParaRPr lang="ru-RU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9" name="Прямая со стрелкой 48"/>
          <p:cNvCxnSpPr>
            <a:stCxn id="16" idx="6"/>
            <a:endCxn id="19" idx="2"/>
          </p:cNvCxnSpPr>
          <p:nvPr/>
        </p:nvCxnSpPr>
        <p:spPr>
          <a:xfrm flipV="1">
            <a:off x="2863219" y="3270739"/>
            <a:ext cx="348902" cy="1152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 стрелкой 50"/>
          <p:cNvCxnSpPr>
            <a:stCxn id="19" idx="7"/>
          </p:cNvCxnSpPr>
          <p:nvPr/>
        </p:nvCxnSpPr>
        <p:spPr>
          <a:xfrm flipV="1">
            <a:off x="5298431" y="2004646"/>
            <a:ext cx="656891" cy="77471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 стрелкой 52"/>
          <p:cNvCxnSpPr/>
          <p:nvPr/>
        </p:nvCxnSpPr>
        <p:spPr>
          <a:xfrm flipV="1">
            <a:off x="5626876" y="2779363"/>
            <a:ext cx="328446" cy="2340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 стрелкой 54"/>
          <p:cNvCxnSpPr>
            <a:endCxn id="13" idx="1"/>
          </p:cNvCxnSpPr>
          <p:nvPr/>
        </p:nvCxnSpPr>
        <p:spPr>
          <a:xfrm>
            <a:off x="5626876" y="3552092"/>
            <a:ext cx="328446" cy="976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 стрелкой 56"/>
          <p:cNvCxnSpPr>
            <a:stCxn id="19" idx="5"/>
          </p:cNvCxnSpPr>
          <p:nvPr/>
        </p:nvCxnSpPr>
        <p:spPr>
          <a:xfrm>
            <a:off x="5298431" y="3762115"/>
            <a:ext cx="656891" cy="9153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Блок-схема: альтернативный процесс 57"/>
          <p:cNvSpPr/>
          <p:nvPr/>
        </p:nvSpPr>
        <p:spPr>
          <a:xfrm>
            <a:off x="9343292" y="1453244"/>
            <a:ext cx="2543908" cy="3646515"/>
          </a:xfrm>
          <a:prstGeom prst="flowChartAlternateProces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КОГНИТИВНЫЙ</a:t>
            </a:r>
          </a:p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аспект </a:t>
            </a:r>
          </a:p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(знания)</a:t>
            </a:r>
          </a:p>
          <a:p>
            <a:endParaRPr lang="ru-RU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ТЕХНИЧЕСКИЙ</a:t>
            </a:r>
          </a:p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аспект</a:t>
            </a:r>
          </a:p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(навыки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ЭТИЧЕСКИЙ</a:t>
            </a:r>
          </a:p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аспект</a:t>
            </a:r>
          </a:p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(установки)</a:t>
            </a:r>
            <a:endParaRPr lang="ru-RU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</a:t>
            </a:r>
            <a:endParaRPr lang="ru-RU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  <p:cxnSp>
        <p:nvCxnSpPr>
          <p:cNvPr id="60" name="Прямая со стрелкой 59"/>
          <p:cNvCxnSpPr>
            <a:endCxn id="11" idx="3"/>
          </p:cNvCxnSpPr>
          <p:nvPr/>
        </p:nvCxnSpPr>
        <p:spPr>
          <a:xfrm flipH="1">
            <a:off x="8733693" y="1734697"/>
            <a:ext cx="609599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 стрелкой 61"/>
          <p:cNvCxnSpPr/>
          <p:nvPr/>
        </p:nvCxnSpPr>
        <p:spPr>
          <a:xfrm flipH="1">
            <a:off x="8733694" y="2779363"/>
            <a:ext cx="60959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 стрелкой 63"/>
          <p:cNvCxnSpPr/>
          <p:nvPr/>
        </p:nvCxnSpPr>
        <p:spPr>
          <a:xfrm flipH="1">
            <a:off x="8733694" y="3649722"/>
            <a:ext cx="60959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 стрелкой 65"/>
          <p:cNvCxnSpPr>
            <a:endCxn id="14" idx="3"/>
          </p:cNvCxnSpPr>
          <p:nvPr/>
        </p:nvCxnSpPr>
        <p:spPr>
          <a:xfrm flipH="1">
            <a:off x="8733693" y="4677508"/>
            <a:ext cx="609599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Прямоугольник 70"/>
          <p:cNvSpPr/>
          <p:nvPr/>
        </p:nvSpPr>
        <p:spPr>
          <a:xfrm>
            <a:off x="6095999" y="6010980"/>
            <a:ext cx="7822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2017г.</a:t>
            </a:r>
            <a:endParaRPr lang="ru-RU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5788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4794</TotalTime>
  <Words>1854</Words>
  <Application>Microsoft Office PowerPoint</Application>
  <PresentationFormat>Произвольный</PresentationFormat>
  <Paragraphs>269</Paragraphs>
  <Slides>38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39" baseType="lpstr">
      <vt:lpstr>Легкий дым</vt:lpstr>
      <vt:lpstr>Основные понятия и компетенции цифровой грамотности </vt:lpstr>
      <vt:lpstr>Основные понятия и компетенции цифровой грамотности </vt:lpstr>
      <vt:lpstr>Основные понятия и компетенции цифровой грамотности </vt:lpstr>
      <vt:lpstr>Основные понятия и компетенции цифровой грамотности </vt:lpstr>
      <vt:lpstr>Основные понятия и компетенции цифровой грамотности </vt:lpstr>
      <vt:lpstr>Основные понятия и компетенции цифровой грамотности </vt:lpstr>
      <vt:lpstr>Основные понятия и компетенции цифровой грамотности </vt:lpstr>
      <vt:lpstr>Основные понятия и компетенции цифровой грамотности </vt:lpstr>
      <vt:lpstr>Основные понятия и компетенции цифровой грамотности </vt:lpstr>
      <vt:lpstr>Основные понятия и компетенции цифровой грамотности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Источник информации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ФОРМИРОВАНИЕ ИНТЕГРИРОВАННОЙ ПРЕДМЕТНО-ЯЗЫКОВОЙ КОМПЕТЕНТНОСТИ ВЫПУСКНИКОВ НЕЯЗЫКОВОГО ВУЗА</dc:title>
  <dc:creator>Анна</dc:creator>
  <cp:lastModifiedBy>Admin</cp:lastModifiedBy>
  <cp:revision>216</cp:revision>
  <cp:lastPrinted>2020-01-21T16:01:56Z</cp:lastPrinted>
  <dcterms:created xsi:type="dcterms:W3CDTF">2020-01-04T18:31:51Z</dcterms:created>
  <dcterms:modified xsi:type="dcterms:W3CDTF">2022-02-01T06:40:21Z</dcterms:modified>
</cp:coreProperties>
</file>