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sldIdLst>
    <p:sldId id="274" r:id="rId2"/>
    <p:sldId id="275" r:id="rId3"/>
    <p:sldId id="276" r:id="rId4"/>
    <p:sldId id="257" r:id="rId5"/>
    <p:sldId id="258" r:id="rId6"/>
    <p:sldId id="259" r:id="rId7"/>
    <p:sldId id="260" r:id="rId8"/>
    <p:sldId id="261" r:id="rId9"/>
    <p:sldId id="262" r:id="rId10"/>
    <p:sldId id="263" r:id="rId11"/>
    <p:sldId id="265" r:id="rId12"/>
    <p:sldId id="267" r:id="rId13"/>
    <p:sldId id="268" r:id="rId14"/>
    <p:sldId id="270" r:id="rId15"/>
    <p:sldId id="277" r:id="rId16"/>
    <p:sldId id="272" r:id="rId17"/>
    <p:sldId id="273" r:id="rId18"/>
    <p:sldId id="278" r:id="rId19"/>
    <p:sldId id="279"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18CD33B-75B1-4E86-9619-A07E395871BF}" type="datetimeFigureOut">
              <a:rPr lang="ru-RU" smtClean="0"/>
              <a:t>21.03.2021</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D7BE5196-1BDB-4B4E-B134-3EAA9EAD0B5A}"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18CD33B-75B1-4E86-9619-A07E395871BF}" type="datetimeFigureOut">
              <a:rPr lang="ru-RU" smtClean="0"/>
              <a:t>21.03.2021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BE5196-1BDB-4B4E-B134-3EAA9EAD0B5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F18CD33B-75B1-4E86-9619-A07E395871BF}" type="datetimeFigureOut">
              <a:rPr lang="ru-RU" smtClean="0"/>
              <a:t>21.03.2021</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D7BE5196-1BDB-4B4E-B134-3EAA9EAD0B5A}"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F18CD33B-75B1-4E86-9619-A07E395871BF}" type="datetimeFigureOut">
              <a:rPr lang="ru-RU" smtClean="0"/>
              <a:t>21.03.2021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D7BE5196-1BDB-4B4E-B134-3EAA9EAD0B5A}" type="slidenum">
              <a:rPr lang="ru-RU" smtClean="0"/>
              <a:t>‹#›</a:t>
            </a:fld>
            <a:endParaRPr lang="ru-RU"/>
          </a:p>
        </p:txBody>
      </p:sp>
      <p:sp>
        <p:nvSpPr>
          <p:cNvPr id="8" name="Объект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F18CD33B-75B1-4E86-9619-A07E395871BF}" type="datetimeFigureOut">
              <a:rPr lang="ru-RU" smtClean="0"/>
              <a:t>21.03.2021</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7BE5196-1BDB-4B4E-B134-3EAA9EAD0B5A}" type="slidenum">
              <a:rPr lang="ru-RU" smtClean="0"/>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Объект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F18CD33B-75B1-4E86-9619-A07E395871BF}" type="datetimeFigureOut">
              <a:rPr lang="ru-RU" smtClean="0"/>
              <a:t>21.03.2021</a:t>
            </a:fld>
            <a:endParaRPr lang="ru-RU"/>
          </a:p>
        </p:txBody>
      </p:sp>
      <p:sp>
        <p:nvSpPr>
          <p:cNvPr id="10" name="Номер слайда 9"/>
          <p:cNvSpPr>
            <a:spLocks noGrp="1"/>
          </p:cNvSpPr>
          <p:nvPr>
            <p:ph type="sldNum" sz="quarter" idx="16"/>
          </p:nvPr>
        </p:nvSpPr>
        <p:spPr/>
        <p:txBody>
          <a:bodyPr rtlCol="0"/>
          <a:lstStyle/>
          <a:p>
            <a:fld id="{D7BE5196-1BDB-4B4E-B134-3EAA9EAD0B5A}" type="slidenum">
              <a:rPr lang="ru-RU" smtClean="0"/>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Объект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F18CD33B-75B1-4E86-9619-A07E395871BF}" type="datetimeFigureOut">
              <a:rPr lang="ru-RU" smtClean="0"/>
              <a:t>21.03.2021</a:t>
            </a:fld>
            <a:endParaRPr lang="ru-RU"/>
          </a:p>
        </p:txBody>
      </p:sp>
      <p:sp>
        <p:nvSpPr>
          <p:cNvPr id="12" name="Номер слайда 11"/>
          <p:cNvSpPr>
            <a:spLocks noGrp="1"/>
          </p:cNvSpPr>
          <p:nvPr>
            <p:ph type="sldNum" sz="quarter" idx="16"/>
          </p:nvPr>
        </p:nvSpPr>
        <p:spPr/>
        <p:txBody>
          <a:bodyPr rtlCol="0"/>
          <a:lstStyle/>
          <a:p>
            <a:fld id="{D7BE5196-1BDB-4B4E-B134-3EAA9EAD0B5A}" type="slidenum">
              <a:rPr lang="ru-RU" smtClean="0"/>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F18CD33B-75B1-4E86-9619-A07E395871BF}" type="datetimeFigureOut">
              <a:rPr lang="ru-RU" smtClean="0"/>
              <a:t>21.03.2021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D7BE5196-1BDB-4B4E-B134-3EAA9EAD0B5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18CD33B-75B1-4E86-9619-A07E395871BF}" type="datetimeFigureOut">
              <a:rPr lang="ru-RU" smtClean="0"/>
              <a:t>21.03.2021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D7BE5196-1BDB-4B4E-B134-3EAA9EAD0B5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F18CD33B-75B1-4E86-9619-A07E395871BF}" type="datetimeFigureOut">
              <a:rPr lang="ru-RU" smtClean="0"/>
              <a:t>21.03.2021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D7BE5196-1BDB-4B4E-B134-3EAA9EAD0B5A}" type="slidenum">
              <a:rPr lang="ru-RU" smtClean="0"/>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Объект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F18CD33B-75B1-4E86-9619-A07E395871BF}" type="datetimeFigureOut">
              <a:rPr lang="ru-RU" smtClean="0"/>
              <a:t>21.03.2021</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D7BE5196-1BDB-4B4E-B134-3EAA9EAD0B5A}" type="slidenum">
              <a:rPr lang="ru-RU" smtClean="0"/>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18CD33B-75B1-4E86-9619-A07E395871BF}" type="datetimeFigureOut">
              <a:rPr lang="ru-RU" smtClean="0"/>
              <a:t>21.03.2021</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7BE5196-1BDB-4B4E-B134-3EAA9EAD0B5A}"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ГБПОУ «</a:t>
            </a:r>
            <a:r>
              <a:rPr lang="ru-RU" sz="1800" b="1" dirty="0" err="1" smtClean="0">
                <a:solidFill>
                  <a:schemeClr val="tx1"/>
                </a:solidFill>
                <a:latin typeface="Times New Roman" panose="02020603050405020304" pitchFamily="18" charset="0"/>
                <a:cs typeface="Times New Roman" panose="02020603050405020304" pitchFamily="18" charset="0"/>
              </a:rPr>
              <a:t>Себряковский</a:t>
            </a:r>
            <a:r>
              <a:rPr lang="ru-RU" sz="1800" b="1" dirty="0" smtClean="0">
                <a:solidFill>
                  <a:schemeClr val="tx1"/>
                </a:solidFill>
                <a:latin typeface="Times New Roman" panose="02020603050405020304" pitchFamily="18" charset="0"/>
                <a:cs typeface="Times New Roman" panose="02020603050405020304" pitchFamily="18" charset="0"/>
              </a:rPr>
              <a:t> технологический техникум»</a:t>
            </a:r>
            <a:endParaRPr lang="ru-RU" sz="18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
          </p:nvPr>
        </p:nvSpPr>
        <p:spPr>
          <a:xfrm>
            <a:off x="323528" y="1052736"/>
            <a:ext cx="8442520" cy="5805264"/>
          </a:xfrm>
        </p:spPr>
        <p:txBody>
          <a:bodyPr>
            <a:normAutofit fontScale="40000" lnSpcReduction="20000"/>
          </a:bodyPr>
          <a:lstStyle/>
          <a:p>
            <a:pPr marL="0" indent="0" algn="ctr">
              <a:buNone/>
            </a:pPr>
            <a:endParaRPr lang="ru-RU" dirty="0" smtClean="0"/>
          </a:p>
          <a:p>
            <a:pPr marL="0" indent="0" algn="ctr">
              <a:buNone/>
            </a:pPr>
            <a:endParaRPr lang="ru-RU" dirty="0"/>
          </a:p>
          <a:p>
            <a:pPr marL="0" indent="0" algn="ctr">
              <a:buNone/>
            </a:pPr>
            <a:r>
              <a:rPr lang="ru-RU" sz="5100" dirty="0" smtClean="0">
                <a:latin typeface="Times New Roman" panose="02020603050405020304" pitchFamily="18" charset="0"/>
                <a:cs typeface="Times New Roman" panose="02020603050405020304" pitchFamily="18" charset="0"/>
              </a:rPr>
              <a:t>Презентация </a:t>
            </a:r>
          </a:p>
          <a:p>
            <a:pPr marL="0" indent="0" algn="ctr">
              <a:buNone/>
            </a:pPr>
            <a:endParaRPr lang="ru-RU" sz="5100" dirty="0"/>
          </a:p>
          <a:p>
            <a:pPr marL="0" indent="0" algn="ctr">
              <a:buNone/>
            </a:pPr>
            <a:endParaRPr lang="ru-RU" sz="5100" dirty="0" smtClean="0"/>
          </a:p>
          <a:p>
            <a:pPr marL="0" indent="0" algn="ctr">
              <a:buNone/>
            </a:pPr>
            <a:r>
              <a:rPr lang="ru-RU" sz="8000" b="1" dirty="0" smtClean="0">
                <a:solidFill>
                  <a:srgbClr val="0070C0"/>
                </a:solidFill>
                <a:latin typeface="Times New Roman" panose="02020603050405020304" pitchFamily="18" charset="0"/>
                <a:cs typeface="Times New Roman" panose="02020603050405020304" pitchFamily="18" charset="0"/>
              </a:rPr>
              <a:t>«История освоения Марса»</a:t>
            </a:r>
          </a:p>
          <a:p>
            <a:pPr marL="0" indent="0" algn="r">
              <a:buNone/>
            </a:pPr>
            <a:endParaRPr lang="ru-RU" sz="5100" dirty="0" smtClean="0"/>
          </a:p>
          <a:p>
            <a:pPr marL="0" indent="0" algn="r">
              <a:buNone/>
            </a:pPr>
            <a:endParaRPr lang="ru-RU" sz="1400" dirty="0"/>
          </a:p>
          <a:p>
            <a:pPr marL="0" indent="0" algn="r">
              <a:buNone/>
            </a:pPr>
            <a:endParaRPr lang="ru-RU" sz="1400" dirty="0" smtClean="0"/>
          </a:p>
          <a:p>
            <a:pPr marL="0" indent="0" algn="r">
              <a:buNone/>
            </a:pPr>
            <a:endParaRPr lang="ru-RU" sz="1400" dirty="0"/>
          </a:p>
          <a:p>
            <a:pPr marL="0" indent="0" algn="r">
              <a:buNone/>
            </a:pPr>
            <a:endParaRPr lang="ru-RU" sz="1400" dirty="0" smtClean="0"/>
          </a:p>
          <a:p>
            <a:pPr marL="0" indent="0" algn="r">
              <a:buNone/>
            </a:pPr>
            <a:endParaRPr lang="ru-RU" sz="1400" dirty="0"/>
          </a:p>
          <a:p>
            <a:pPr marL="0" indent="0" algn="r">
              <a:buNone/>
            </a:pPr>
            <a:endParaRPr lang="ru-RU" sz="1400" dirty="0" smtClean="0"/>
          </a:p>
          <a:p>
            <a:pPr marL="0" indent="0" algn="r">
              <a:buNone/>
            </a:pPr>
            <a:r>
              <a:rPr lang="ru-RU" sz="3300" b="1" dirty="0" smtClean="0">
                <a:latin typeface="Times New Roman" panose="02020603050405020304" pitchFamily="18" charset="0"/>
                <a:cs typeface="Times New Roman" panose="02020603050405020304" pitchFamily="18" charset="0"/>
              </a:rPr>
              <a:t>Подготовила студентка   1 курса</a:t>
            </a:r>
          </a:p>
          <a:p>
            <a:pPr marL="0" indent="0" algn="r">
              <a:buNone/>
            </a:pPr>
            <a:r>
              <a:rPr lang="ru-RU" sz="3300" b="1" dirty="0" smtClean="0">
                <a:latin typeface="Times New Roman" panose="02020603050405020304" pitchFamily="18" charset="0"/>
                <a:cs typeface="Times New Roman" panose="02020603050405020304" pitchFamily="18" charset="0"/>
              </a:rPr>
              <a:t>Группы Т-11</a:t>
            </a:r>
          </a:p>
          <a:p>
            <a:pPr marL="0" indent="0" algn="r">
              <a:buNone/>
            </a:pPr>
            <a:r>
              <a:rPr lang="ru-RU" sz="3300" b="1" dirty="0" smtClean="0">
                <a:latin typeface="Times New Roman" panose="02020603050405020304" pitchFamily="18" charset="0"/>
                <a:cs typeface="Times New Roman" panose="02020603050405020304" pitchFamily="18" charset="0"/>
              </a:rPr>
              <a:t>Волкова   Анна Юрьевна</a:t>
            </a:r>
          </a:p>
          <a:p>
            <a:pPr marL="0" indent="0" algn="r">
              <a:buNone/>
            </a:pPr>
            <a:r>
              <a:rPr lang="ru-RU" sz="3300" b="1" dirty="0" smtClean="0">
                <a:latin typeface="Times New Roman" panose="02020603050405020304" pitchFamily="18" charset="0"/>
                <a:cs typeface="Times New Roman" panose="02020603050405020304" pitchFamily="18" charset="0"/>
              </a:rPr>
              <a:t>Руководитель: преподаватель </a:t>
            </a:r>
          </a:p>
          <a:p>
            <a:pPr marL="0" indent="0" algn="r">
              <a:buNone/>
            </a:pPr>
            <a:r>
              <a:rPr lang="ru-RU" sz="3300" b="1" dirty="0">
                <a:latin typeface="Times New Roman" panose="02020603050405020304" pitchFamily="18" charset="0"/>
                <a:cs typeface="Times New Roman" panose="02020603050405020304" pitchFamily="18" charset="0"/>
              </a:rPr>
              <a:t>е</a:t>
            </a:r>
            <a:r>
              <a:rPr lang="ru-RU" sz="3300" b="1" dirty="0" smtClean="0">
                <a:latin typeface="Times New Roman" panose="02020603050405020304" pitchFamily="18" charset="0"/>
                <a:cs typeface="Times New Roman" panose="02020603050405020304" pitchFamily="18" charset="0"/>
              </a:rPr>
              <a:t>стественнонаучных  дисциплин</a:t>
            </a:r>
          </a:p>
          <a:p>
            <a:pPr marL="0" indent="0" algn="r">
              <a:buNone/>
            </a:pPr>
            <a:r>
              <a:rPr lang="ru-RU" sz="3300" b="1" dirty="0" smtClean="0">
                <a:latin typeface="Times New Roman" panose="02020603050405020304" pitchFamily="18" charset="0"/>
                <a:cs typeface="Times New Roman" panose="02020603050405020304" pitchFamily="18" charset="0"/>
              </a:rPr>
              <a:t>Горюшкина Елена Владимировна</a:t>
            </a:r>
          </a:p>
          <a:p>
            <a:pPr marL="0" indent="0" algn="r">
              <a:buNone/>
            </a:pPr>
            <a:endParaRPr lang="ru-RU" sz="1400" b="1" dirty="0"/>
          </a:p>
          <a:p>
            <a:pPr marL="0" indent="0" algn="r">
              <a:buNone/>
            </a:pPr>
            <a:endParaRPr lang="ru-RU" sz="1400" b="1" dirty="0" smtClean="0"/>
          </a:p>
          <a:p>
            <a:pPr marL="0" indent="0" algn="r">
              <a:buNone/>
            </a:pPr>
            <a:endParaRPr lang="ru-RU" sz="1400" b="1" dirty="0"/>
          </a:p>
          <a:p>
            <a:pPr marL="0" indent="0" algn="r">
              <a:buNone/>
            </a:pPr>
            <a:endParaRPr lang="ru-RU" b="1" dirty="0" smtClean="0"/>
          </a:p>
          <a:p>
            <a:pPr marL="0" indent="0" algn="ctr">
              <a:buNone/>
            </a:pPr>
            <a:r>
              <a:rPr lang="ru-RU" b="1" dirty="0" smtClean="0">
                <a:latin typeface="Times New Roman" panose="02020603050405020304" pitchFamily="18" charset="0"/>
                <a:cs typeface="Times New Roman" panose="02020603050405020304" pitchFamily="18" charset="0"/>
              </a:rPr>
              <a:t>г .Михайловка, 2021г</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8592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b="1" i="0" dirty="0" smtClean="0">
                <a:solidFill>
                  <a:srgbClr val="000000"/>
                </a:solidFill>
                <a:effectLst/>
                <a:latin typeface="Times New Roman" panose="02020603050405020304" pitchFamily="18" charset="0"/>
                <a:cs typeface="Times New Roman" panose="02020603050405020304" pitchFamily="18" charset="0"/>
              </a:rPr>
              <a:t>Исследование Марса межпланетными станциями</a:t>
            </a:r>
            <a:br>
              <a:rPr lang="ru-RU" sz="3200" b="1" i="0" dirty="0" smtClean="0">
                <a:solidFill>
                  <a:srgbClr val="000000"/>
                </a:solidFill>
                <a:effectLst/>
                <a:latin typeface="Times New Roman" panose="02020603050405020304" pitchFamily="18" charset="0"/>
                <a:cs typeface="Times New Roman" panose="02020603050405020304" pitchFamily="18" charset="0"/>
              </a:rPr>
            </a:br>
            <a:endParaRPr lang="ru-RU" sz="3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
          </p:nvPr>
        </p:nvSpPr>
        <p:spPr>
          <a:xfrm>
            <a:off x="0" y="1772816"/>
            <a:ext cx="4762700" cy="5328593"/>
          </a:xfrm>
        </p:spPr>
        <p:txBody>
          <a:bodyPr>
            <a:noAutofit/>
          </a:bodyPr>
          <a:lstStyle/>
          <a:p>
            <a:pPr marL="0" indent="0">
              <a:buNone/>
            </a:pPr>
            <a:r>
              <a:rPr lang="ru-RU" sz="1600" dirty="0">
                <a:latin typeface="Times New Roman" panose="02020603050405020304" pitchFamily="18" charset="0"/>
                <a:cs typeface="Times New Roman" panose="02020603050405020304" pitchFamily="18" charset="0"/>
              </a:rPr>
              <a:t>С 1960 года начались запуски </a:t>
            </a:r>
            <a:r>
              <a:rPr lang="ru-RU" sz="1600" dirty="0" smtClean="0">
                <a:latin typeface="Times New Roman" panose="02020603050405020304" pitchFamily="18" charset="0"/>
                <a:cs typeface="Times New Roman" panose="02020603050405020304" pitchFamily="18" charset="0"/>
              </a:rPr>
              <a:t>автоматических межпланетных станций</a:t>
            </a:r>
            <a:r>
              <a:rPr lang="ru-RU" sz="1600" dirty="0">
                <a:latin typeface="Times New Roman" panose="02020603050405020304" pitchFamily="18" charset="0"/>
                <a:cs typeface="Times New Roman" panose="02020603050405020304" pitchFamily="18" charset="0"/>
              </a:rPr>
              <a:t> (АМС) для изучения Марса. Вначале исследования планеты проводились с пролётной </a:t>
            </a:r>
            <a:r>
              <a:rPr lang="ru-RU" sz="1600" dirty="0" smtClean="0">
                <a:latin typeface="Times New Roman" panose="02020603050405020304" pitchFamily="18" charset="0"/>
                <a:cs typeface="Times New Roman" panose="02020603050405020304" pitchFamily="18" charset="0"/>
              </a:rPr>
              <a:t>траектории, </a:t>
            </a:r>
            <a:r>
              <a:rPr lang="ru-RU" sz="1600" dirty="0">
                <a:latin typeface="Times New Roman" panose="02020603050405020304" pitchFamily="18" charset="0"/>
                <a:cs typeface="Times New Roman" panose="02020603050405020304" pitchFamily="18" charset="0"/>
              </a:rPr>
              <a:t>а затем с орбиты искусственного спутника и непосредственно на поверхности. Первым космическим аппаратом, исследовавшим Марс с пролётной траектории, стал американский Маринер-4. Первым искусственным спутником Марса стал американский Маринер-9. </a:t>
            </a:r>
            <a:r>
              <a:rPr lang="ru-RU" sz="1600" dirty="0" smtClean="0">
                <a:latin typeface="Times New Roman" panose="02020603050405020304" pitchFamily="18" charset="0"/>
                <a:cs typeface="Times New Roman" panose="02020603050405020304" pitchFamily="18" charset="0"/>
              </a:rPr>
              <a:t>Первым </a:t>
            </a:r>
            <a:r>
              <a:rPr lang="ru-RU" sz="1600" dirty="0">
                <a:latin typeface="Times New Roman" panose="02020603050405020304" pitchFamily="18" charset="0"/>
                <a:cs typeface="Times New Roman" panose="02020603050405020304" pitchFamily="18" charset="0"/>
              </a:rPr>
              <a:t>совершил посадку на Марс спускаемый аппарат советской АМС Марс-3 в 1971 году. Передача данных с автоматической марсианской станции началась вскоре после её посадки на поверхность Марса, но прекратилась через 14,5 секунд. </a:t>
            </a:r>
            <a:r>
              <a:rPr lang="ru-RU" sz="1600" dirty="0" smtClean="0">
                <a:latin typeface="Times New Roman" panose="02020603050405020304" pitchFamily="18" charset="0"/>
                <a:cs typeface="Times New Roman" panose="02020603050405020304" pitchFamily="18" charset="0"/>
              </a:rPr>
              <a:t>Первая </a:t>
            </a:r>
            <a:r>
              <a:rPr lang="ru-RU" sz="1600" dirty="0">
                <a:latin typeface="Times New Roman" panose="02020603050405020304" pitchFamily="18" charset="0"/>
                <a:cs typeface="Times New Roman" panose="02020603050405020304" pitchFamily="18" charset="0"/>
              </a:rPr>
              <a:t>работающая автоматическая марсианская станция являлась частью американской АМС Викинг-1. Станция после мягкой посадки в 1976 году передала первые снимки с поверхности Марса, провела первые непосредственные исследования атмосферы и грунта.</a:t>
            </a:r>
          </a:p>
        </p:txBody>
      </p:sp>
      <p:pic>
        <p:nvPicPr>
          <p:cNvPr id="4" name="Рисунок 3" descr="https://upload.wikimedia.org/wikipedia/commons/f/f5/Mars_1M.jpg"/>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772816"/>
            <a:ext cx="4188189" cy="3600400"/>
          </a:xfrm>
          <a:prstGeom prst="rect">
            <a:avLst/>
          </a:prstGeom>
          <a:noFill/>
          <a:ln>
            <a:noFill/>
          </a:ln>
        </p:spPr>
      </p:pic>
      <p:sp>
        <p:nvSpPr>
          <p:cNvPr id="5" name="Прямоугольник 4"/>
          <p:cNvSpPr/>
          <p:nvPr/>
        </p:nvSpPr>
        <p:spPr>
          <a:xfrm>
            <a:off x="5582328" y="5780250"/>
            <a:ext cx="3310152" cy="410882"/>
          </a:xfrm>
          <a:prstGeom prst="rect">
            <a:avLst/>
          </a:prstGeom>
        </p:spPr>
        <p:txBody>
          <a:bodyPr wrap="square">
            <a:spAutoFit/>
          </a:bodyPr>
          <a:lstStyle/>
          <a:p>
            <a:pPr algn="r">
              <a:lnSpc>
                <a:spcPct val="115000"/>
              </a:lnSpc>
              <a:spcAft>
                <a:spcPts val="1000"/>
              </a:spcAft>
            </a:pPr>
            <a:r>
              <a:rPr lang="ru-RU" b="1" dirty="0" smtClean="0">
                <a:solidFill>
                  <a:srgbClr val="202122"/>
                </a:solidFill>
                <a:effectLst/>
                <a:latin typeface="Arial"/>
                <a:ea typeface="Calibri"/>
                <a:cs typeface="Times New Roman"/>
              </a:rPr>
              <a:t>Советский КА Марс 1М</a:t>
            </a:r>
            <a:endParaRPr lang="ru-RU" sz="1200" b="1" dirty="0">
              <a:ea typeface="Calibri"/>
              <a:cs typeface="Times New Roman"/>
            </a:endParaRPr>
          </a:p>
        </p:txBody>
      </p:sp>
    </p:spTree>
    <p:extLst>
      <p:ext uri="{BB962C8B-B14F-4D97-AF65-F5344CB8AC3E}">
        <p14:creationId xmlns:p14="http://schemas.microsoft.com/office/powerpoint/2010/main" val="2845958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229600" cy="1008112"/>
          </a:xfrm>
        </p:spPr>
        <p:txBody>
          <a:bodyPr>
            <a:noAutofit/>
          </a:bodyPr>
          <a:lstStyle/>
          <a:p>
            <a:pPr algn="ctr"/>
            <a:r>
              <a:rPr lang="ru-RU" sz="3200" b="1" i="0" dirty="0" smtClean="0">
                <a:solidFill>
                  <a:srgbClr val="202122"/>
                </a:solidFill>
                <a:effectLst/>
                <a:latin typeface="Times New Roman" panose="02020603050405020304" pitchFamily="18" charset="0"/>
                <a:cs typeface="Times New Roman" panose="02020603050405020304" pitchFamily="18" charset="0"/>
              </a:rPr>
              <a:t>Искусственные спутники Марса по времени перелёта</a:t>
            </a:r>
            <a:r>
              <a:rPr lang="ru-RU" sz="3200" b="1" dirty="0"/>
              <a:t> </a:t>
            </a:r>
            <a:r>
              <a:rPr lang="ru-RU" sz="3200" b="1" dirty="0" smtClean="0"/>
              <a:t>    </a:t>
            </a:r>
            <a:r>
              <a:rPr lang="ru-RU" sz="3200" b="1" i="0" dirty="0" smtClean="0">
                <a:solidFill>
                  <a:srgbClr val="202122"/>
                </a:solidFill>
                <a:effectLst/>
                <a:latin typeface="Times New Roman" panose="02020603050405020304" pitchFamily="18" charset="0"/>
                <a:cs typeface="Times New Roman" panose="02020603050405020304" pitchFamily="18" charset="0"/>
              </a:rPr>
              <a:t>к планете (дней)</a:t>
            </a:r>
            <a:endParaRPr lang="ru-RU" sz="3200" b="1" dirty="0">
              <a:latin typeface="Times New Roman" panose="02020603050405020304" pitchFamily="18" charset="0"/>
              <a:cs typeface="Times New Roman" panose="02020603050405020304" pitchFamily="18" charset="0"/>
            </a:endParaRPr>
          </a:p>
        </p:txBody>
      </p:sp>
      <p:pic>
        <p:nvPicPr>
          <p:cNvPr id="4" name="Объект 3" descr="https://upload.wikimedia.org/wikipedia/ru/timeline/f666586c03e0af430600d332e5a61f9c.png"/>
          <p:cNvPicPr>
            <a:picLocks noGrp="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611560" y="1556792"/>
            <a:ext cx="8280920" cy="4968552"/>
          </a:xfrm>
          <a:prstGeom prst="rect">
            <a:avLst/>
          </a:prstGeom>
          <a:noFill/>
          <a:ln>
            <a:noFill/>
          </a:ln>
        </p:spPr>
      </p:pic>
    </p:spTree>
    <p:extLst>
      <p:ext uri="{BB962C8B-B14F-4D97-AF65-F5344CB8AC3E}">
        <p14:creationId xmlns:p14="http://schemas.microsoft.com/office/powerpoint/2010/main" val="4139909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err="1" smtClean="0">
                <a:solidFill>
                  <a:schemeClr val="tx1"/>
                </a:solidFill>
                <a:latin typeface="Times New Roman" panose="02020603050405020304" pitchFamily="18" charset="0"/>
                <a:cs typeface="Times New Roman" panose="02020603050405020304" pitchFamily="18" charset="0"/>
              </a:rPr>
              <a:t>Марсоход</a:t>
            </a:r>
            <a:r>
              <a:rPr lang="ru-RU" sz="3200" b="1" dirty="0" smtClean="0">
                <a:solidFill>
                  <a:schemeClr val="tx1"/>
                </a:solidFill>
                <a:latin typeface="Times New Roman" panose="02020603050405020304" pitchFamily="18" charset="0"/>
                <a:cs typeface="Times New Roman" panose="02020603050405020304" pitchFamily="18" charset="0"/>
              </a:rPr>
              <a:t> СПИРИТ</a:t>
            </a:r>
            <a:endParaRPr lang="ru-RU" sz="3200" b="1" dirty="0">
              <a:solidFill>
                <a:schemeClr val="tx1"/>
              </a:solidFill>
              <a:latin typeface="Times New Roman" panose="02020603050405020304" pitchFamily="18" charset="0"/>
              <a:cs typeface="Times New Roman" panose="02020603050405020304" pitchFamily="18" charset="0"/>
            </a:endParaRPr>
          </a:p>
        </p:txBody>
      </p:sp>
      <p:pic>
        <p:nvPicPr>
          <p:cNvPr id="4" name="Объект 3" descr="https://upload.wikimedia.org/wikipedia/commons/thumb/d/d8/NASA_Mars_Rover.jpg/800px-NASA_Mars_Rover.jpg"/>
          <p:cNvPicPr>
            <a:picLocks noGrp="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1331640" y="1700808"/>
            <a:ext cx="6696744" cy="4752528"/>
          </a:xfrm>
          <a:prstGeom prst="rect">
            <a:avLst/>
          </a:prstGeom>
          <a:noFill/>
          <a:ln>
            <a:noFill/>
          </a:ln>
        </p:spPr>
      </p:pic>
    </p:spTree>
    <p:extLst>
      <p:ext uri="{BB962C8B-B14F-4D97-AF65-F5344CB8AC3E}">
        <p14:creationId xmlns:p14="http://schemas.microsoft.com/office/powerpoint/2010/main" val="15129729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err="1" smtClean="0">
                <a:solidFill>
                  <a:schemeClr val="tx1"/>
                </a:solidFill>
                <a:latin typeface="Times New Roman" panose="02020603050405020304" pitchFamily="18" charset="0"/>
                <a:cs typeface="Times New Roman" panose="02020603050405020304" pitchFamily="18" charset="0"/>
              </a:rPr>
              <a:t>Марсоход</a:t>
            </a:r>
            <a:r>
              <a:rPr lang="ru-RU" sz="3200" b="1" dirty="0" smtClean="0">
                <a:solidFill>
                  <a:schemeClr val="tx1"/>
                </a:solidFill>
                <a:latin typeface="Times New Roman" panose="02020603050405020304" pitchFamily="18" charset="0"/>
                <a:cs typeface="Times New Roman" panose="02020603050405020304" pitchFamily="18" charset="0"/>
              </a:rPr>
              <a:t> КЬЮСИРИТИ</a:t>
            </a:r>
            <a:endParaRPr lang="ru-RU" sz="3200" b="1" dirty="0">
              <a:solidFill>
                <a:schemeClr val="tx1"/>
              </a:solidFill>
              <a:latin typeface="Times New Roman" panose="02020603050405020304" pitchFamily="18" charset="0"/>
              <a:cs typeface="Times New Roman" panose="02020603050405020304" pitchFamily="18" charset="0"/>
            </a:endParaRPr>
          </a:p>
        </p:txBody>
      </p:sp>
      <p:pic>
        <p:nvPicPr>
          <p:cNvPr id="4" name="Объект 3" descr="Автопортрет «Кьюриосити»"/>
          <p:cNvPicPr>
            <a:picLocks noGrp="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1259632" y="1628800"/>
            <a:ext cx="6840760" cy="4752528"/>
          </a:xfrm>
          <a:prstGeom prst="rect">
            <a:avLst/>
          </a:prstGeom>
          <a:noFill/>
          <a:ln>
            <a:noFill/>
          </a:ln>
        </p:spPr>
      </p:pic>
    </p:spTree>
    <p:extLst>
      <p:ext uri="{BB962C8B-B14F-4D97-AF65-F5344CB8AC3E}">
        <p14:creationId xmlns:p14="http://schemas.microsoft.com/office/powerpoint/2010/main" val="2589142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dirty="0"/>
          </a:p>
        </p:txBody>
      </p:sp>
      <p:pic>
        <p:nvPicPr>
          <p:cNvPr id="5" name="Объект 3" descr="https://upload.wikimedia.org/wikipedia/commons/thumb/4/42/PIA15279_3rovers-stand_D2011_1215_D521.jpg/1280px-PIA15279_3rovers-stand_D2011_1215_D521.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28800"/>
            <a:ext cx="8568952" cy="4968552"/>
          </a:xfrm>
          <a:prstGeom prst="rect">
            <a:avLst/>
          </a:prstGeom>
          <a:noFill/>
          <a:ln>
            <a:noFill/>
          </a:ln>
        </p:spPr>
      </p:pic>
    </p:spTree>
    <p:extLst>
      <p:ext uri="{BB962C8B-B14F-4D97-AF65-F5344CB8AC3E}">
        <p14:creationId xmlns:p14="http://schemas.microsoft.com/office/powerpoint/2010/main" val="505988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normAutofit fontScale="92500"/>
          </a:bodyPr>
          <a:lstStyle/>
          <a:p>
            <a:pPr marL="0" lvl="0" indent="0" algn="just">
              <a:spcBef>
                <a:spcPts val="0"/>
              </a:spcBef>
              <a:buClrTx/>
              <a:buSzTx/>
              <a:buNone/>
            </a:pPr>
            <a:r>
              <a:rPr lang="ru-RU" sz="2400" dirty="0">
                <a:solidFill>
                  <a:prstClr val="black"/>
                </a:solidFill>
                <a:latin typeface="Times New Roman" panose="02020603050405020304" pitchFamily="18" charset="0"/>
                <a:cs typeface="Times New Roman" panose="02020603050405020304" pitchFamily="18" charset="0"/>
              </a:rPr>
              <a:t>Два инженера космических аппаратов стоят вместе с группой автоматических станций для сравнительного масштаба трёх поколений </a:t>
            </a:r>
            <a:r>
              <a:rPr lang="ru-RU" sz="2400" dirty="0" err="1">
                <a:solidFill>
                  <a:prstClr val="black"/>
                </a:solidFill>
                <a:latin typeface="Times New Roman" panose="02020603050405020304" pitchFamily="18" charset="0"/>
                <a:cs typeface="Times New Roman" panose="02020603050405020304" pitchFamily="18" charset="0"/>
              </a:rPr>
              <a:t>марсоходов</a:t>
            </a:r>
            <a:r>
              <a:rPr lang="ru-RU" sz="2400" dirty="0">
                <a:solidFill>
                  <a:prstClr val="black"/>
                </a:solidFill>
                <a:latin typeface="Times New Roman" panose="02020603050405020304" pitchFamily="18" charset="0"/>
                <a:cs typeface="Times New Roman" panose="02020603050405020304" pitchFamily="18" charset="0"/>
              </a:rPr>
              <a:t>, разработанных в Лаборатории реактивного движения НАСА. На переднем плане слева первый макет </a:t>
            </a:r>
            <a:r>
              <a:rPr lang="ru-RU" sz="2400" dirty="0" err="1">
                <a:solidFill>
                  <a:prstClr val="black"/>
                </a:solidFill>
                <a:latin typeface="Times New Roman" panose="02020603050405020304" pitchFamily="18" charset="0"/>
                <a:cs typeface="Times New Roman" panose="02020603050405020304" pitchFamily="18" charset="0"/>
              </a:rPr>
              <a:t>марсохода</a:t>
            </a:r>
            <a:r>
              <a:rPr lang="ru-RU" sz="2400" dirty="0">
                <a:solidFill>
                  <a:prstClr val="black"/>
                </a:solidFill>
                <a:latin typeface="Times New Roman" panose="02020603050405020304" pitchFamily="18" charset="0"/>
                <a:cs typeface="Times New Roman" panose="02020603050405020304" pitchFamily="18" charset="0"/>
              </a:rPr>
              <a:t> «</a:t>
            </a:r>
            <a:r>
              <a:rPr lang="ru-RU" sz="2400" u="sng" dirty="0" err="1">
                <a:solidFill>
                  <a:prstClr val="black"/>
                </a:solidFill>
                <a:latin typeface="Times New Roman" panose="02020603050405020304" pitchFamily="18" charset="0"/>
                <a:cs typeface="Times New Roman" panose="02020603050405020304" pitchFamily="18" charset="0"/>
              </a:rPr>
              <a:t>Соджорнер</a:t>
            </a:r>
            <a:r>
              <a:rPr lang="ru-RU" sz="2400" dirty="0">
                <a:solidFill>
                  <a:prstClr val="black"/>
                </a:solidFill>
                <a:latin typeface="Times New Roman" panose="02020603050405020304" pitchFamily="18" charset="0"/>
                <a:cs typeface="Times New Roman" panose="02020603050405020304" pitchFamily="18" charset="0"/>
              </a:rPr>
              <a:t>», близнец которого в рамках проекта «</a:t>
            </a:r>
            <a:r>
              <a:rPr lang="ru-RU" sz="2400" dirty="0" err="1">
                <a:solidFill>
                  <a:prstClr val="black"/>
                </a:solidFill>
                <a:latin typeface="Times New Roman" panose="02020603050405020304" pitchFamily="18" charset="0"/>
                <a:cs typeface="Times New Roman" panose="02020603050405020304" pitchFamily="18" charset="0"/>
              </a:rPr>
              <a:t>Mars</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Pathfinder</a:t>
            </a:r>
            <a:r>
              <a:rPr lang="ru-RU" sz="2400" dirty="0">
                <a:solidFill>
                  <a:prstClr val="black"/>
                </a:solidFill>
                <a:latin typeface="Times New Roman" panose="02020603050405020304" pitchFamily="18" charset="0"/>
                <a:cs typeface="Times New Roman" panose="02020603050405020304" pitchFamily="18" charset="0"/>
              </a:rPr>
              <a:t>» совершившего посадку на Марсе в 1997 году. Слева находится испытательный макет «</a:t>
            </a:r>
            <a:r>
              <a:rPr lang="ru-RU" sz="2400" dirty="0" err="1">
                <a:solidFill>
                  <a:prstClr val="black"/>
                </a:solidFill>
                <a:latin typeface="Times New Roman" panose="02020603050405020304" pitchFamily="18" charset="0"/>
                <a:cs typeface="Times New Roman" panose="02020603050405020304" pitchFamily="18" charset="0"/>
              </a:rPr>
              <a:t>Mars</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Exploration</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Rover</a:t>
            </a:r>
            <a:r>
              <a:rPr lang="ru-RU" sz="2400" dirty="0">
                <a:solidFill>
                  <a:prstClr val="black"/>
                </a:solidFill>
                <a:latin typeface="Times New Roman" panose="02020603050405020304" pitchFamily="18" charset="0"/>
                <a:cs typeface="Times New Roman" panose="02020603050405020304" pitchFamily="18" charset="0"/>
              </a:rPr>
              <a:t>»  —  «братьев» </a:t>
            </a:r>
            <a:r>
              <a:rPr lang="ru-RU" sz="2400" dirty="0" err="1">
                <a:solidFill>
                  <a:prstClr val="black"/>
                </a:solidFill>
                <a:latin typeface="Times New Roman" panose="02020603050405020304" pitchFamily="18" charset="0"/>
                <a:cs typeface="Times New Roman" panose="02020603050405020304" pitchFamily="18" charset="0"/>
              </a:rPr>
              <a:t>марсоходов</a:t>
            </a:r>
            <a:r>
              <a:rPr lang="ru-RU" sz="2400" dirty="0">
                <a:solidFill>
                  <a:prstClr val="black"/>
                </a:solidFill>
                <a:latin typeface="Times New Roman" panose="02020603050405020304" pitchFamily="18" charset="0"/>
                <a:cs typeface="Times New Roman" panose="02020603050405020304" pitchFamily="18" charset="0"/>
              </a:rPr>
              <a:t> «Спирит» и «</a:t>
            </a:r>
            <a:r>
              <a:rPr lang="ru-RU" sz="2400" dirty="0" err="1">
                <a:solidFill>
                  <a:prstClr val="black"/>
                </a:solidFill>
                <a:latin typeface="Times New Roman" panose="02020603050405020304" pitchFamily="18" charset="0"/>
                <a:cs typeface="Times New Roman" panose="02020603050405020304" pitchFamily="18" charset="0"/>
              </a:rPr>
              <a:t>Оппортьюнити</a:t>
            </a:r>
            <a:r>
              <a:rPr lang="ru-RU" sz="2400" dirty="0">
                <a:solidFill>
                  <a:prstClr val="black"/>
                </a:solidFill>
                <a:latin typeface="Times New Roman" panose="02020603050405020304" pitchFamily="18" charset="0"/>
                <a:cs typeface="Times New Roman" panose="02020603050405020304" pitchFamily="18" charset="0"/>
              </a:rPr>
              <a:t>», которые </a:t>
            </a:r>
            <a:r>
              <a:rPr lang="ru-RU" sz="2400" dirty="0" err="1">
                <a:solidFill>
                  <a:prstClr val="black"/>
                </a:solidFill>
                <a:latin typeface="Times New Roman" panose="02020603050405020304" pitchFamily="18" charset="0"/>
                <a:cs typeface="Times New Roman" panose="02020603050405020304" pitchFamily="18" charset="0"/>
              </a:rPr>
              <a:t>которые</a:t>
            </a:r>
            <a:r>
              <a:rPr lang="ru-RU" sz="2400" dirty="0">
                <a:solidFill>
                  <a:prstClr val="black"/>
                </a:solidFill>
                <a:latin typeface="Times New Roman" panose="02020603050405020304" pitchFamily="18" charset="0"/>
                <a:cs typeface="Times New Roman" panose="02020603050405020304" pitchFamily="18" charset="0"/>
              </a:rPr>
              <a:t> совершили посадку на Марс в 2004 году. Справа — испытательный макет «</a:t>
            </a:r>
            <a:r>
              <a:rPr lang="ru-RU" sz="2400" dirty="0" err="1">
                <a:solidFill>
                  <a:prstClr val="black"/>
                </a:solidFill>
                <a:latin typeface="Times New Roman" panose="02020603050405020304" pitchFamily="18" charset="0"/>
                <a:cs typeface="Times New Roman" panose="02020603050405020304" pitchFamily="18" charset="0"/>
              </a:rPr>
              <a:t>Mars</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Science</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Laboratory</a:t>
            </a:r>
            <a:r>
              <a:rPr lang="ru-RU" sz="2400" dirty="0">
                <a:solidFill>
                  <a:prstClr val="black"/>
                </a:solidFill>
                <a:latin typeface="Times New Roman" panose="02020603050405020304" pitchFamily="18" charset="0"/>
                <a:cs typeface="Times New Roman" panose="02020603050405020304" pitchFamily="18" charset="0"/>
              </a:rPr>
              <a:t>», который является аналогом Марсианской Научной Лаборатории «</a:t>
            </a:r>
            <a:r>
              <a:rPr lang="ru-RU" sz="2400" dirty="0" err="1">
                <a:solidFill>
                  <a:prstClr val="black"/>
                </a:solidFill>
                <a:latin typeface="Times New Roman" panose="02020603050405020304" pitchFamily="18" charset="0"/>
                <a:cs typeface="Times New Roman" panose="02020603050405020304" pitchFamily="18" charset="0"/>
              </a:rPr>
              <a:t>Кьюриосити</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Curiosity</a:t>
            </a:r>
            <a:r>
              <a:rPr lang="ru-RU" sz="2400" dirty="0">
                <a:solidFill>
                  <a:prstClr val="black"/>
                </a:solidFill>
                <a:latin typeface="Times New Roman" panose="02020603050405020304" pitchFamily="18" charset="0"/>
                <a:cs typeface="Times New Roman" panose="02020603050405020304" pitchFamily="18" charset="0"/>
              </a:rPr>
              <a:t>), совершившей посадку на Марс в 2012 году. </a:t>
            </a:r>
          </a:p>
          <a:p>
            <a:endParaRPr lang="ru-RU" dirty="0"/>
          </a:p>
        </p:txBody>
      </p:sp>
    </p:spTree>
    <p:extLst>
      <p:ext uri="{BB962C8B-B14F-4D97-AF65-F5344CB8AC3E}">
        <p14:creationId xmlns:p14="http://schemas.microsoft.com/office/powerpoint/2010/main" val="3935354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0"/>
            <a:ext cx="8153400" cy="980728"/>
          </a:xfrm>
        </p:spPr>
        <p:txBody>
          <a:bodyPr>
            <a:noAutofit/>
          </a:bodyPr>
          <a:lstStyle/>
          <a:p>
            <a:pPr algn="ctr"/>
            <a:r>
              <a:rPr lang="ru-RU" sz="3200" b="1" dirty="0" smtClean="0">
                <a:solidFill>
                  <a:schemeClr val="tx1"/>
                </a:solidFill>
                <a:latin typeface="Times New Roman" panose="02020603050405020304" pitchFamily="18" charset="0"/>
                <a:cs typeface="Times New Roman" panose="02020603050405020304" pitchFamily="18" charset="0"/>
              </a:rPr>
              <a:t>Современная топографическая карта Марса</a:t>
            </a: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
          </p:nvPr>
        </p:nvSpPr>
        <p:spPr/>
        <p:txBody>
          <a:bodyPr/>
          <a:lstStyle/>
          <a:p>
            <a:endParaRPr lang="ru-RU" dirty="0"/>
          </a:p>
        </p:txBody>
      </p:sp>
      <p:pic>
        <p:nvPicPr>
          <p:cNvPr id="4" name="Рисунок 3" descr="https://upload.wikimedia.org/wikipedia/commons/thumb/f/f3/MarsTopoMap-PIA02031_modest.jpg/800px-MarsTopoMap-PIA02031_modest.jpg"/>
          <p:cNvPicPr/>
          <p:nvPr/>
        </p:nvPicPr>
        <p:blipFill>
          <a:blip r:embed="rId2">
            <a:extLst>
              <a:ext uri="{28A0092B-C50C-407E-A947-70E740481C1C}">
                <a14:useLocalDpi xmlns:a14="http://schemas.microsoft.com/office/drawing/2010/main" val="0"/>
              </a:ext>
            </a:extLst>
          </a:blip>
          <a:srcRect/>
          <a:stretch>
            <a:fillRect/>
          </a:stretch>
        </p:blipFill>
        <p:spPr bwMode="auto">
          <a:xfrm>
            <a:off x="1115616" y="980728"/>
            <a:ext cx="7056784" cy="5877272"/>
          </a:xfrm>
          <a:prstGeom prst="rect">
            <a:avLst/>
          </a:prstGeom>
          <a:noFill/>
          <a:ln>
            <a:noFill/>
          </a:ln>
        </p:spPr>
      </p:pic>
    </p:spTree>
    <p:extLst>
      <p:ext uri="{BB962C8B-B14F-4D97-AF65-F5344CB8AC3E}">
        <p14:creationId xmlns:p14="http://schemas.microsoft.com/office/powerpoint/2010/main" val="3700954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l"/>
            <a:r>
              <a:rPr lang="ru-RU" sz="3200" b="1" dirty="0" smtClean="0">
                <a:solidFill>
                  <a:schemeClr val="tx1"/>
                </a:solidFill>
                <a:latin typeface="Times New Roman" panose="02020603050405020304" pitchFamily="18" charset="0"/>
                <a:cs typeface="Times New Roman" panose="02020603050405020304" pitchFamily="18" charset="0"/>
              </a:rPr>
              <a:t>Проекты по </a:t>
            </a:r>
            <a:br>
              <a:rPr lang="ru-RU" sz="3200" b="1" dirty="0" smtClean="0">
                <a:solidFill>
                  <a:schemeClr val="tx1"/>
                </a:solidFill>
                <a:latin typeface="Times New Roman" panose="02020603050405020304" pitchFamily="18" charset="0"/>
                <a:cs typeface="Times New Roman" panose="02020603050405020304" pitchFamily="18" charset="0"/>
              </a:rPr>
            </a:br>
            <a:r>
              <a:rPr lang="ru-RU" sz="3200" b="1" dirty="0" smtClean="0">
                <a:solidFill>
                  <a:schemeClr val="tx1"/>
                </a:solidFill>
                <a:latin typeface="Times New Roman" panose="02020603050405020304" pitchFamily="18" charset="0"/>
                <a:cs typeface="Times New Roman" panose="02020603050405020304" pitchFamily="18" charset="0"/>
              </a:rPr>
              <a:t>освоению Марса</a:t>
            </a: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
          </p:nvPr>
        </p:nvSpPr>
        <p:spPr>
          <a:xfrm>
            <a:off x="179512" y="1772816"/>
            <a:ext cx="5400600" cy="5085184"/>
          </a:xfrm>
        </p:spPr>
        <p:txBody>
          <a:bodyPr>
            <a:normAutofit lnSpcReduction="10000"/>
          </a:bodyPr>
          <a:lstStyle/>
          <a:p>
            <a:pPr marL="0" indent="0">
              <a:spcBef>
                <a:spcPts val="600"/>
              </a:spcBef>
              <a:spcAft>
                <a:spcPts val="600"/>
              </a:spcAft>
              <a:buNone/>
            </a:pPr>
            <a:r>
              <a:rPr lang="ru-RU" sz="1400" dirty="0" smtClean="0">
                <a:solidFill>
                  <a:srgbClr val="202122"/>
                </a:solidFill>
                <a:effectLst/>
                <a:latin typeface="Times New Roman" panose="02020603050405020304" pitchFamily="18" charset="0"/>
                <a:ea typeface="Times New Roman"/>
                <a:cs typeface="Times New Roman" panose="02020603050405020304" pitchFamily="18" charset="0"/>
              </a:rPr>
              <a:t>Пилотируемый полёт на Марс</a:t>
            </a:r>
            <a:r>
              <a:rPr lang="ru-RU" sz="1400" u="sng" dirty="0" smtClean="0">
                <a:solidFill>
                  <a:srgbClr val="202122"/>
                </a:solidFill>
                <a:effectLst/>
                <a:latin typeface="Times New Roman" panose="02020603050405020304" pitchFamily="18" charset="0"/>
                <a:ea typeface="Times New Roman"/>
                <a:cs typeface="Times New Roman" panose="02020603050405020304" pitchFamily="18" charset="0"/>
              </a:rPr>
              <a:t> </a:t>
            </a:r>
            <a:r>
              <a:rPr lang="ru-RU" sz="1400" dirty="0" err="1" smtClean="0">
                <a:latin typeface="Times New Roman" panose="02020603050405020304" pitchFamily="18" charset="0"/>
                <a:ea typeface="Times New Roman"/>
                <a:cs typeface="Times New Roman" panose="02020603050405020304" pitchFamily="18" charset="0"/>
              </a:rPr>
              <a:t>Роскосмос</a:t>
            </a:r>
            <a:r>
              <a:rPr lang="ru-RU" sz="1400" dirty="0" smtClean="0">
                <a:solidFill>
                  <a:srgbClr val="202122"/>
                </a:solidFill>
                <a:effectLst/>
                <a:latin typeface="Times New Roman" panose="02020603050405020304" pitchFamily="18" charset="0"/>
                <a:ea typeface="Times New Roman"/>
                <a:cs typeface="Times New Roman" panose="02020603050405020304" pitchFamily="18" charset="0"/>
              </a:rPr>
              <a:t> планирует осуществить после 2030 года. Такую дату в ноябре 2010 года назвал глава </a:t>
            </a:r>
            <a:r>
              <a:rPr lang="ru-RU" sz="1400" dirty="0" err="1" smtClean="0">
                <a:solidFill>
                  <a:srgbClr val="202122"/>
                </a:solidFill>
                <a:effectLst/>
                <a:latin typeface="Times New Roman" panose="02020603050405020304" pitchFamily="18" charset="0"/>
                <a:ea typeface="Times New Roman"/>
                <a:cs typeface="Times New Roman" panose="02020603050405020304" pitchFamily="18" charset="0"/>
              </a:rPr>
              <a:t>Роскосмоса</a:t>
            </a:r>
            <a:r>
              <a:rPr lang="ru-RU" sz="1400" dirty="0" smtClean="0">
                <a:solidFill>
                  <a:srgbClr val="202122"/>
                </a:solidFill>
                <a:effectLst/>
                <a:latin typeface="Times New Roman" panose="02020603050405020304" pitchFamily="18" charset="0"/>
                <a:ea typeface="Times New Roman"/>
                <a:cs typeface="Times New Roman" panose="02020603050405020304" pitchFamily="18" charset="0"/>
              </a:rPr>
              <a:t> Анатолий Перминов. В рамках национальной космической программы до 2015 года на Земле в 2007—2011 годах проводилась имитация марсианского полёта под названием     «</a:t>
            </a:r>
            <a:r>
              <a:rPr lang="ru-RU" sz="1400" u="sng" dirty="0" smtClean="0">
                <a:effectLst/>
                <a:latin typeface="Times New Roman" panose="02020603050405020304" pitchFamily="18" charset="0"/>
                <a:ea typeface="Times New Roman"/>
                <a:cs typeface="Times New Roman" panose="02020603050405020304" pitchFamily="18" charset="0"/>
              </a:rPr>
              <a:t>Марс-500</a:t>
            </a:r>
            <a:r>
              <a:rPr lang="ru-RU" sz="1400" dirty="0" smtClean="0">
                <a:solidFill>
                  <a:srgbClr val="202122"/>
                </a:solidFill>
                <a:effectLst/>
                <a:latin typeface="Times New Roman" panose="02020603050405020304" pitchFamily="18" charset="0"/>
                <a:ea typeface="Times New Roman"/>
                <a:cs typeface="Times New Roman" panose="02020603050405020304" pitchFamily="18" charset="0"/>
              </a:rPr>
              <a:t>»</a:t>
            </a:r>
          </a:p>
          <a:p>
            <a:pPr marL="0" indent="0">
              <a:spcBef>
                <a:spcPts val="600"/>
              </a:spcBef>
              <a:spcAft>
                <a:spcPts val="600"/>
              </a:spcAft>
              <a:buNone/>
            </a:pPr>
            <a:r>
              <a:rPr lang="ru-RU" sz="1400" dirty="0" smtClean="0">
                <a:solidFill>
                  <a:srgbClr val="202122"/>
                </a:solidFill>
                <a:effectLst/>
                <a:latin typeface="Times New Roman" panose="02020603050405020304" pitchFamily="18" charset="0"/>
                <a:ea typeface="Calibri"/>
                <a:cs typeface="Times New Roman" panose="02020603050405020304" pitchFamily="18" charset="0"/>
              </a:rPr>
              <a:t>Также с 2010 года </a:t>
            </a:r>
            <a:r>
              <a:rPr lang="ru-RU" sz="1400" u="none" strike="noStrike" dirty="0" smtClean="0">
                <a:solidFill>
                  <a:srgbClr val="0645AD"/>
                </a:solidFill>
                <a:effectLst/>
                <a:latin typeface="Times New Roman" panose="02020603050405020304" pitchFamily="18" charset="0"/>
                <a:ea typeface="Calibri"/>
                <a:cs typeface="Times New Roman" panose="02020603050405020304" pitchFamily="18" charset="0"/>
              </a:rPr>
              <a:t>Исследовательским центром имени </a:t>
            </a:r>
            <a:r>
              <a:rPr lang="ru-RU" sz="1400" u="none" strike="noStrike" dirty="0" err="1" smtClean="0">
                <a:solidFill>
                  <a:srgbClr val="0645AD"/>
                </a:solidFill>
                <a:effectLst/>
                <a:latin typeface="Times New Roman" panose="02020603050405020304" pitchFamily="18" charset="0"/>
                <a:ea typeface="Calibri"/>
                <a:cs typeface="Times New Roman" panose="02020603050405020304" pitchFamily="18" charset="0"/>
              </a:rPr>
              <a:t>Эймса</a:t>
            </a:r>
            <a:r>
              <a:rPr lang="ru-RU" sz="1400" dirty="0" smtClean="0">
                <a:solidFill>
                  <a:srgbClr val="202122"/>
                </a:solidFill>
                <a:effectLst/>
                <a:latin typeface="Times New Roman" panose="02020603050405020304" pitchFamily="18" charset="0"/>
                <a:ea typeface="Calibri"/>
                <a:cs typeface="Times New Roman" panose="02020603050405020304" pitchFamily="18" charset="0"/>
              </a:rPr>
              <a:t> разрабатывается проект «</a:t>
            </a:r>
            <a:r>
              <a:rPr lang="ru-RU" sz="1400" u="none" strike="noStrike" dirty="0" smtClean="0">
                <a:solidFill>
                  <a:srgbClr val="0645AD"/>
                </a:solidFill>
                <a:effectLst/>
                <a:latin typeface="Times New Roman" panose="02020603050405020304" pitchFamily="18" charset="0"/>
                <a:ea typeface="Calibri"/>
                <a:cs typeface="Times New Roman" panose="02020603050405020304" pitchFamily="18" charset="0"/>
              </a:rPr>
              <a:t>Столетний космический корабль</a:t>
            </a:r>
            <a:r>
              <a:rPr lang="ru-RU" sz="1400" dirty="0" smtClean="0">
                <a:solidFill>
                  <a:srgbClr val="202122"/>
                </a:solidFill>
                <a:effectLst/>
                <a:latin typeface="Times New Roman" panose="02020603050405020304" pitchFamily="18" charset="0"/>
                <a:ea typeface="Calibri"/>
                <a:cs typeface="Times New Roman" panose="02020603050405020304" pitchFamily="18" charset="0"/>
              </a:rPr>
              <a:t>» (</a:t>
            </a:r>
            <a:r>
              <a:rPr lang="ru-RU" sz="1400" u="none" strike="noStrike" dirty="0" smtClean="0">
                <a:solidFill>
                  <a:srgbClr val="0645AD"/>
                </a:solidFill>
                <a:effectLst/>
                <a:latin typeface="Times New Roman" panose="02020603050405020304" pitchFamily="18" charset="0"/>
                <a:ea typeface="Calibri"/>
                <a:cs typeface="Times New Roman" panose="02020603050405020304" pitchFamily="18" charset="0"/>
              </a:rPr>
              <a:t>англ.</a:t>
            </a:r>
            <a:r>
              <a:rPr lang="ru-RU" sz="1400" dirty="0" smtClean="0">
                <a:solidFill>
                  <a:srgbClr val="202122"/>
                </a:solidFill>
                <a:effectLst/>
                <a:latin typeface="Times New Roman" panose="02020603050405020304" pitchFamily="18" charset="0"/>
                <a:ea typeface="Calibri"/>
                <a:cs typeface="Times New Roman" panose="02020603050405020304" pitchFamily="18" charset="0"/>
              </a:rPr>
              <a:t> </a:t>
            </a:r>
            <a:r>
              <a:rPr lang="ru-RU" sz="1400" i="1" dirty="0" err="1" smtClean="0">
                <a:solidFill>
                  <a:srgbClr val="202122"/>
                </a:solidFill>
                <a:effectLst/>
                <a:latin typeface="Times New Roman" panose="02020603050405020304" pitchFamily="18" charset="0"/>
                <a:ea typeface="Calibri"/>
                <a:cs typeface="Times New Roman" panose="02020603050405020304" pitchFamily="18" charset="0"/>
              </a:rPr>
              <a:t>Hundred-Year</a:t>
            </a:r>
            <a:r>
              <a:rPr lang="ru-RU" sz="1400" i="1" dirty="0" smtClean="0">
                <a:solidFill>
                  <a:srgbClr val="202122"/>
                </a:solidFill>
                <a:effectLst/>
                <a:latin typeface="Times New Roman" panose="02020603050405020304" pitchFamily="18" charset="0"/>
                <a:ea typeface="Calibri"/>
                <a:cs typeface="Times New Roman" panose="02020603050405020304" pitchFamily="18" charset="0"/>
              </a:rPr>
              <a:t> </a:t>
            </a:r>
            <a:r>
              <a:rPr lang="ru-RU" sz="1400" i="1" dirty="0" err="1" smtClean="0">
                <a:solidFill>
                  <a:srgbClr val="202122"/>
                </a:solidFill>
                <a:effectLst/>
                <a:latin typeface="Times New Roman" panose="02020603050405020304" pitchFamily="18" charset="0"/>
                <a:ea typeface="Calibri"/>
                <a:cs typeface="Times New Roman" panose="02020603050405020304" pitchFamily="18" charset="0"/>
              </a:rPr>
              <a:t>Starship</a:t>
            </a:r>
            <a:r>
              <a:rPr lang="ru-RU" sz="1400" dirty="0" smtClean="0">
                <a:solidFill>
                  <a:srgbClr val="202122"/>
                </a:solidFill>
                <a:effectLst/>
                <a:latin typeface="Times New Roman" panose="02020603050405020304" pitchFamily="18" charset="0"/>
                <a:ea typeface="Calibri"/>
                <a:cs typeface="Times New Roman" panose="02020603050405020304" pitchFamily="18" charset="0"/>
              </a:rPr>
              <a:t>). Основная идея проекта состоит в том, чтобы отправлять людей на Марс безвозвратно. Это приведёт к значительному сокращению стоимости полёта, появится возможность взять больше груза и экипаж.</a:t>
            </a:r>
          </a:p>
          <a:p>
            <a:pPr marL="0" indent="0">
              <a:spcBef>
                <a:spcPts val="600"/>
              </a:spcBef>
              <a:spcAft>
                <a:spcPts val="600"/>
              </a:spcAft>
              <a:buNone/>
            </a:pPr>
            <a:r>
              <a:rPr lang="ru-RU" sz="1400" dirty="0" smtClean="0">
                <a:solidFill>
                  <a:srgbClr val="202122"/>
                </a:solidFill>
                <a:effectLst/>
                <a:latin typeface="Times New Roman" panose="02020603050405020304" pitchFamily="18" charset="0"/>
                <a:ea typeface="Times New Roman"/>
                <a:cs typeface="Times New Roman" panose="02020603050405020304" pitchFamily="18" charset="0"/>
              </a:rPr>
              <a:t>По расчетам, послать на Марс четырёх астронавтов и вернуть их обратно будет стоить столько же, сколько послать туда 20 человек и оставить их там. Вся экспедиция обойдется в $750 млрд. Её можно уменьшить вдвое, если астронавтов не потребуется возвращать на Землю.</a:t>
            </a:r>
          </a:p>
          <a:p>
            <a:pPr marL="0" indent="0" fontAlgn="base">
              <a:buNone/>
            </a:pPr>
            <a:r>
              <a:rPr lang="ru-RU" sz="1400" dirty="0">
                <a:latin typeface="Times New Roman" panose="02020603050405020304" pitchFamily="18" charset="0"/>
                <a:cs typeface="Times New Roman" panose="02020603050405020304" pitchFamily="18" charset="0"/>
              </a:rPr>
              <a:t>В 2013 году </a:t>
            </a:r>
            <a:r>
              <a:rPr lang="ru-RU" sz="1400" dirty="0" err="1">
                <a:latin typeface="Times New Roman" panose="02020603050405020304" pitchFamily="18" charset="0"/>
                <a:cs typeface="Times New Roman" panose="02020603050405020304" pitchFamily="18" charset="0"/>
              </a:rPr>
              <a:t>Mars</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One</a:t>
            </a:r>
            <a:r>
              <a:rPr lang="ru-RU" sz="1400" dirty="0">
                <a:latin typeface="Times New Roman" panose="02020603050405020304" pitchFamily="18" charset="0"/>
                <a:cs typeface="Times New Roman" panose="02020603050405020304" pitchFamily="18" charset="0"/>
              </a:rPr>
              <a:t> начали отбор будущих астронавтов, которые будут </a:t>
            </a:r>
            <a:r>
              <a:rPr lang="ru-RU" sz="1400" dirty="0" smtClean="0">
                <a:latin typeface="Times New Roman" panose="02020603050405020304" pitchFamily="18" charset="0"/>
                <a:cs typeface="Times New Roman" panose="02020603050405020304" pitchFamily="18" charset="0"/>
              </a:rPr>
              <a:t>обучаться  </a:t>
            </a:r>
            <a:r>
              <a:rPr lang="ru-RU" sz="1400" dirty="0">
                <a:latin typeface="Times New Roman" panose="02020603050405020304" pitchFamily="18" charset="0"/>
                <a:cs typeface="Times New Roman" panose="02020603050405020304" pitchFamily="18" charset="0"/>
              </a:rPr>
              <a:t>необходимым </a:t>
            </a:r>
            <a:r>
              <a:rPr lang="ru-RU" sz="1400" dirty="0" smtClean="0">
                <a:latin typeface="Times New Roman" panose="02020603050405020304" pitchFamily="18" charset="0"/>
                <a:cs typeface="Times New Roman" panose="02020603050405020304" pitchFamily="18" charset="0"/>
              </a:rPr>
              <a:t> навыкам , будут проходить тесты на длительное нахождение в закрытом пространстве в </a:t>
            </a:r>
            <a:r>
              <a:rPr lang="ru-RU" sz="1400" dirty="0">
                <a:latin typeface="Times New Roman" panose="02020603050405020304" pitchFamily="18" charset="0"/>
                <a:cs typeface="Times New Roman" panose="02020603050405020304" pitchFamily="18" charset="0"/>
              </a:rPr>
              <a:t>симуляторах ракеты и колонии. В состав группы астронавтов обязательно будут входить оба пола. Минимальный возраст для подачи заявления на </a:t>
            </a:r>
            <a:r>
              <a:rPr lang="ru-RU" sz="1400" dirty="0" smtClean="0">
                <a:latin typeface="Times New Roman" panose="02020603050405020304" pitchFamily="18" charset="0"/>
                <a:cs typeface="Times New Roman" panose="02020603050405020304" pitchFamily="18" charset="0"/>
              </a:rPr>
              <a:t> участие </a:t>
            </a:r>
            <a:r>
              <a:rPr lang="ru-RU" sz="1400" dirty="0">
                <a:latin typeface="Times New Roman" panose="02020603050405020304" pitchFamily="18" charset="0"/>
                <a:cs typeface="Times New Roman" panose="02020603050405020304" pitchFamily="18" charset="0"/>
              </a:rPr>
              <a:t>— 18 лет, максимальный – 65 лет.</a:t>
            </a:r>
          </a:p>
          <a:p>
            <a:pPr marL="0" indent="0">
              <a:spcBef>
                <a:spcPts val="600"/>
              </a:spcBef>
              <a:spcAft>
                <a:spcPts val="600"/>
              </a:spcAft>
              <a:buNone/>
            </a:pPr>
            <a:endParaRPr lang="ru-RU" sz="1800" dirty="0" smtClean="0">
              <a:effectLst/>
              <a:latin typeface="Times New Roman" panose="02020603050405020304" pitchFamily="18" charset="0"/>
              <a:ea typeface="Times New Roman"/>
              <a:cs typeface="Times New Roman" panose="02020603050405020304" pitchFamily="18" charset="0"/>
            </a:endParaRPr>
          </a:p>
          <a:p>
            <a:endParaRPr lang="ru-RU" dirty="0"/>
          </a:p>
        </p:txBody>
      </p:sp>
      <p:pic>
        <p:nvPicPr>
          <p:cNvPr id="4" name="Picture 2" descr="http://rusplt.ru/netcat_files/userfiles/Mars600.jpg"/>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88640"/>
            <a:ext cx="3122853"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5413346" y="2436912"/>
            <a:ext cx="3600400" cy="830997"/>
          </a:xfrm>
          <a:prstGeom prst="rect">
            <a:avLst/>
          </a:prstGeom>
        </p:spPr>
        <p:txBody>
          <a:bodyPr wrap="square">
            <a:spAutoFit/>
          </a:bodyPr>
          <a:lstStyle/>
          <a:p>
            <a:pPr algn="r" fontAlgn="base">
              <a:spcAft>
                <a:spcPts val="0"/>
              </a:spcAft>
            </a:pPr>
            <a:r>
              <a:rPr lang="ru-RU" sz="1600" b="1" dirty="0">
                <a:solidFill>
                  <a:srgbClr val="000000"/>
                </a:solidFill>
                <a:latin typeface="Arial"/>
                <a:ea typeface="Times New Roman"/>
              </a:rPr>
              <a:t>Бас </a:t>
            </a:r>
            <a:r>
              <a:rPr lang="ru-RU" sz="1600" b="1" dirty="0" err="1">
                <a:solidFill>
                  <a:srgbClr val="000000"/>
                </a:solidFill>
                <a:latin typeface="Arial"/>
                <a:ea typeface="Times New Roman"/>
              </a:rPr>
              <a:t>Лансдорп</a:t>
            </a:r>
            <a:r>
              <a:rPr lang="ru-RU" sz="1600" b="1" dirty="0">
                <a:solidFill>
                  <a:srgbClr val="000000"/>
                </a:solidFill>
                <a:latin typeface="Arial"/>
                <a:ea typeface="Times New Roman"/>
              </a:rPr>
              <a:t> </a:t>
            </a:r>
            <a:r>
              <a:rPr lang="ru-RU" sz="1600" dirty="0">
                <a:solidFill>
                  <a:srgbClr val="000000"/>
                </a:solidFill>
                <a:latin typeface="Arial"/>
                <a:ea typeface="Times New Roman"/>
              </a:rPr>
              <a:t>— соучредитель</a:t>
            </a:r>
            <a:endParaRPr lang="ru-RU" sz="1600" dirty="0" smtClean="0">
              <a:effectLst/>
              <a:latin typeface="Times New Roman"/>
              <a:ea typeface="Times New Roman"/>
            </a:endParaRPr>
          </a:p>
          <a:p>
            <a:pPr algn="r" fontAlgn="base">
              <a:spcAft>
                <a:spcPts val="0"/>
              </a:spcAft>
            </a:pPr>
            <a:r>
              <a:rPr lang="ru-RU" sz="1600" dirty="0">
                <a:solidFill>
                  <a:srgbClr val="000000"/>
                </a:solidFill>
                <a:latin typeface="Arial"/>
                <a:ea typeface="Times New Roman"/>
              </a:rPr>
              <a:t>и руководитель проекта </a:t>
            </a:r>
            <a:endParaRPr lang="ru-RU" sz="1600" dirty="0" smtClean="0">
              <a:effectLst/>
              <a:latin typeface="Times New Roman"/>
              <a:ea typeface="Times New Roman"/>
            </a:endParaRPr>
          </a:p>
          <a:p>
            <a:pPr algn="r" fontAlgn="base">
              <a:spcAft>
                <a:spcPts val="0"/>
              </a:spcAft>
            </a:pPr>
            <a:r>
              <a:rPr lang="ru-RU" sz="1600" dirty="0" err="1">
                <a:solidFill>
                  <a:srgbClr val="000000"/>
                </a:solidFill>
                <a:latin typeface="Arial"/>
                <a:ea typeface="Times New Roman"/>
              </a:rPr>
              <a:t>Mars</a:t>
            </a:r>
            <a:r>
              <a:rPr lang="ru-RU" sz="1600" dirty="0">
                <a:solidFill>
                  <a:srgbClr val="000000"/>
                </a:solidFill>
                <a:latin typeface="Arial"/>
                <a:ea typeface="Times New Roman"/>
              </a:rPr>
              <a:t> </a:t>
            </a:r>
            <a:r>
              <a:rPr lang="ru-RU" sz="1600" dirty="0" err="1">
                <a:solidFill>
                  <a:srgbClr val="000000"/>
                </a:solidFill>
                <a:latin typeface="Arial"/>
                <a:ea typeface="Times New Roman"/>
              </a:rPr>
              <a:t>One</a:t>
            </a:r>
            <a:r>
              <a:rPr lang="ru-RU" sz="1600" dirty="0">
                <a:solidFill>
                  <a:srgbClr val="000000"/>
                </a:solidFill>
                <a:latin typeface="Arial"/>
                <a:ea typeface="Times New Roman"/>
              </a:rPr>
              <a:t>.</a:t>
            </a:r>
            <a:endParaRPr lang="ru-RU" sz="1600" dirty="0">
              <a:effectLst/>
              <a:latin typeface="Times New Roman"/>
              <a:ea typeface="Times New Roman"/>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5142" y="3799856"/>
            <a:ext cx="2978837"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65341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endParaRPr lang="ru-RU" dirty="0"/>
          </a:p>
        </p:txBody>
      </p:sp>
      <p:sp>
        <p:nvSpPr>
          <p:cNvPr id="3" name="Объект 2"/>
          <p:cNvSpPr>
            <a:spLocks noGrp="1"/>
          </p:cNvSpPr>
          <p:nvPr>
            <p:ph sz="quarter" idx="1"/>
          </p:nvPr>
        </p:nvSpPr>
        <p:spPr>
          <a:xfrm>
            <a:off x="5076056" y="1600200"/>
            <a:ext cx="3672408" cy="4925144"/>
          </a:xfrm>
        </p:spPr>
        <p:txBody>
          <a:bodyPr>
            <a:normAutofit/>
          </a:bodyPr>
          <a:lstStyle/>
          <a:p>
            <a:pPr marL="0" indent="0">
              <a:buNone/>
            </a:pPr>
            <a:r>
              <a:rPr lang="ru-RU" sz="1600" dirty="0">
                <a:latin typeface="Times New Roman" panose="02020603050405020304" pitchFamily="18" charset="0"/>
                <a:cs typeface="Times New Roman" panose="02020603050405020304" pitchFamily="18" charset="0"/>
              </a:rPr>
              <a:t>Все это очень сложно и будет актуально лишь в 2030-40 гг. (если будет). </a:t>
            </a:r>
            <a:r>
              <a:rPr lang="ru-RU" sz="1600" dirty="0" smtClean="0">
                <a:latin typeface="Times New Roman" panose="02020603050405020304" pitchFamily="18" charset="0"/>
                <a:cs typeface="Times New Roman" panose="02020603050405020304" pitchFamily="18" charset="0"/>
              </a:rPr>
              <a:t>В </a:t>
            </a:r>
            <a:r>
              <a:rPr lang="ru-RU" sz="1600" dirty="0">
                <a:latin typeface="Times New Roman" panose="02020603050405020304" pitchFamily="18" charset="0"/>
                <a:cs typeface="Times New Roman" panose="02020603050405020304" pitchFamily="18" charset="0"/>
              </a:rPr>
              <a:t>данных обстоятельствах разумнее всего развивать международное сотрудничество и искать </a:t>
            </a:r>
            <a:r>
              <a:rPr lang="ru-RU" sz="1600" dirty="0" smtClean="0">
                <a:latin typeface="Times New Roman" panose="02020603050405020304" pitchFamily="18" charset="0"/>
                <a:cs typeface="Times New Roman" panose="02020603050405020304" pitchFamily="18" charset="0"/>
              </a:rPr>
              <a:t>новые </a:t>
            </a:r>
            <a:r>
              <a:rPr lang="ru-RU" sz="1600" dirty="0">
                <a:latin typeface="Times New Roman" panose="02020603050405020304" pitchFamily="18" charset="0"/>
                <a:cs typeface="Times New Roman" panose="02020603050405020304" pitchFamily="18" charset="0"/>
              </a:rPr>
              <a:t>источники финансирования для марсианских миссий</a:t>
            </a:r>
            <a:r>
              <a:rPr lang="ru-RU" sz="1600" dirty="0" smtClean="0">
                <a:latin typeface="Times New Roman" panose="02020603050405020304" pitchFamily="18" charset="0"/>
                <a:cs typeface="Times New Roman" panose="02020603050405020304" pitchFamily="18" charset="0"/>
              </a:rPr>
              <a:t>.</a:t>
            </a:r>
          </a:p>
          <a:p>
            <a:pPr marL="0" indent="0">
              <a:buNone/>
            </a:pPr>
            <a:r>
              <a:rPr lang="ru-RU" sz="1600" dirty="0" smtClean="0">
                <a:latin typeface="Times New Roman" panose="02020603050405020304" pitchFamily="18" charset="0"/>
                <a:cs typeface="Times New Roman" panose="02020603050405020304" pitchFamily="18" charset="0"/>
              </a:rPr>
              <a:t>Сейчас </a:t>
            </a:r>
            <a:r>
              <a:rPr lang="ru-RU" sz="1600" dirty="0">
                <a:latin typeface="Times New Roman" panose="02020603050405020304" pitchFamily="18" charset="0"/>
                <a:cs typeface="Times New Roman" panose="02020603050405020304" pitchFamily="18" charset="0"/>
              </a:rPr>
              <a:t>же продолжается эпопея беспилотных миссий, и земляне накапливают ценные сведенья про Марс.</a:t>
            </a:r>
            <a:endParaRPr lang="ru-RU" sz="1600" dirty="0" smtClean="0">
              <a:latin typeface="Times New Roman" panose="02020603050405020304" pitchFamily="18" charset="0"/>
              <a:cs typeface="Times New Roman" panose="02020603050405020304" pitchFamily="18" charset="0"/>
            </a:endParaRPr>
          </a:p>
          <a:p>
            <a:pPr marL="0" indent="0">
              <a:buNone/>
            </a:pPr>
            <a:r>
              <a:rPr lang="ru-RU" sz="1600" dirty="0" smtClean="0">
                <a:latin typeface="Times New Roman" panose="02020603050405020304" pitchFamily="18" charset="0"/>
                <a:cs typeface="Times New Roman" panose="02020603050405020304" pitchFamily="18" charset="0"/>
              </a:rPr>
              <a:t>У </a:t>
            </a:r>
            <a:r>
              <a:rPr lang="ru-RU" sz="1600" dirty="0">
                <a:latin typeface="Times New Roman" panose="02020603050405020304" pitchFamily="18" charset="0"/>
                <a:cs typeface="Times New Roman" panose="02020603050405020304" pitchFamily="18" charset="0"/>
              </a:rPr>
              <a:t>этого робота два новых прибора. Один – это бурильный станок, который сможет пробурить в марсианском грунте двухметровую скважину и достать с этой глубины пробу грунта. Второй – биохимический экспресс-анализатор.</a:t>
            </a:r>
          </a:p>
        </p:txBody>
      </p:sp>
      <p:sp>
        <p:nvSpPr>
          <p:cNvPr id="4" name="Прямоугольник 3"/>
          <p:cNvSpPr/>
          <p:nvPr/>
        </p:nvSpPr>
        <p:spPr>
          <a:xfrm>
            <a:off x="1907704" y="548680"/>
            <a:ext cx="6047746" cy="584775"/>
          </a:xfrm>
          <a:prstGeom prst="rect">
            <a:avLst/>
          </a:prstGeom>
        </p:spPr>
        <p:txBody>
          <a:bodyPr wrap="none">
            <a:spAutoFit/>
          </a:bodyPr>
          <a:lstStyle/>
          <a:p>
            <a:pPr algn="ctr"/>
            <a:r>
              <a:rPr lang="ru-RU" sz="3200" b="1" i="0" dirty="0" smtClean="0">
                <a:solidFill>
                  <a:srgbClr val="000000"/>
                </a:solidFill>
                <a:effectLst/>
                <a:latin typeface="Times New Roman" panose="02020603050405020304" pitchFamily="18" charset="0"/>
                <a:cs typeface="Times New Roman" panose="02020603050405020304" pitchFamily="18" charset="0"/>
              </a:rPr>
              <a:t>Так что ждём новых открытий</a:t>
            </a:r>
            <a:endParaRPr lang="ru-RU" sz="3200" b="1" dirty="0">
              <a:latin typeface="Times New Roman" panose="02020603050405020304" pitchFamily="18" charset="0"/>
              <a:cs typeface="Times New Roman" panose="02020603050405020304" pitchFamily="18" charset="0"/>
            </a:endParaRPr>
          </a:p>
        </p:txBody>
      </p:sp>
      <p:pic>
        <p:nvPicPr>
          <p:cNvPr id="5" name="Рисунок 4" descr="https://avatars.mds.yandex.net/get-turbo/2386807/rth98cd43bfc12aa5a3b70f5b5ef9aa4002/max_g480_c12_r4x3_pd10"/>
          <p:cNvPicPr/>
          <p:nvPr/>
        </p:nvPicPr>
        <p:blipFill>
          <a:blip r:embed="rId2">
            <a:extLst>
              <a:ext uri="{28A0092B-C50C-407E-A947-70E740481C1C}">
                <a14:useLocalDpi xmlns:a14="http://schemas.microsoft.com/office/drawing/2010/main" val="0"/>
              </a:ext>
            </a:extLst>
          </a:blip>
          <a:srcRect/>
          <a:stretch>
            <a:fillRect/>
          </a:stretch>
        </p:blipFill>
        <p:spPr bwMode="auto">
          <a:xfrm>
            <a:off x="252026" y="1988840"/>
            <a:ext cx="4679551" cy="3312368"/>
          </a:xfrm>
          <a:prstGeom prst="rect">
            <a:avLst/>
          </a:prstGeom>
          <a:noFill/>
          <a:ln>
            <a:noFill/>
          </a:ln>
        </p:spPr>
      </p:pic>
      <p:sp>
        <p:nvSpPr>
          <p:cNvPr id="6" name="Прямоугольник 5"/>
          <p:cNvSpPr/>
          <p:nvPr/>
        </p:nvSpPr>
        <p:spPr>
          <a:xfrm>
            <a:off x="252027" y="5517232"/>
            <a:ext cx="4572000" cy="923330"/>
          </a:xfrm>
          <a:prstGeom prst="rect">
            <a:avLst/>
          </a:prstGeom>
        </p:spPr>
        <p:txBody>
          <a:bodyPr>
            <a:spAutoFit/>
          </a:bodyPr>
          <a:lstStyle/>
          <a:p>
            <a:r>
              <a:rPr lang="ru-RU" dirty="0" err="1" smtClean="0">
                <a:solidFill>
                  <a:srgbClr val="0070C0"/>
                </a:solidFill>
              </a:rPr>
              <a:t>Марсоход</a:t>
            </a:r>
            <a:r>
              <a:rPr lang="ru-RU" dirty="0" smtClean="0">
                <a:solidFill>
                  <a:srgbClr val="0070C0"/>
                </a:solidFill>
              </a:rPr>
              <a:t> </a:t>
            </a:r>
            <a:r>
              <a:rPr lang="ru-RU" dirty="0">
                <a:solidFill>
                  <a:srgbClr val="0070C0"/>
                </a:solidFill>
              </a:rPr>
              <a:t>по проекту </a:t>
            </a:r>
            <a:r>
              <a:rPr lang="ru-RU" dirty="0" err="1">
                <a:solidFill>
                  <a:srgbClr val="0070C0"/>
                </a:solidFill>
              </a:rPr>
              <a:t>ExoMars</a:t>
            </a:r>
            <a:r>
              <a:rPr lang="ru-RU" dirty="0">
                <a:solidFill>
                  <a:srgbClr val="0070C0"/>
                </a:solidFill>
              </a:rPr>
              <a:t> (ESA/</a:t>
            </a:r>
            <a:r>
              <a:rPr lang="ru-RU" dirty="0" err="1">
                <a:solidFill>
                  <a:srgbClr val="0070C0"/>
                </a:solidFill>
              </a:rPr>
              <a:t>Роскосмос</a:t>
            </a:r>
            <a:r>
              <a:rPr lang="ru-RU" dirty="0">
                <a:solidFill>
                  <a:srgbClr val="0070C0"/>
                </a:solidFill>
              </a:rPr>
              <a:t>) с целью биохимического исследования </a:t>
            </a:r>
            <a:r>
              <a:rPr lang="ru-RU" dirty="0" err="1">
                <a:solidFill>
                  <a:srgbClr val="0070C0"/>
                </a:solidFill>
              </a:rPr>
              <a:t>подповерхностьного</a:t>
            </a:r>
            <a:r>
              <a:rPr lang="ru-RU" dirty="0">
                <a:solidFill>
                  <a:srgbClr val="0070C0"/>
                </a:solidFill>
              </a:rPr>
              <a:t> грунта</a:t>
            </a:r>
          </a:p>
        </p:txBody>
      </p:sp>
    </p:spTree>
    <p:extLst>
      <p:ext uri="{BB962C8B-B14F-4D97-AF65-F5344CB8AC3E}">
        <p14:creationId xmlns:p14="http://schemas.microsoft.com/office/powerpoint/2010/main" val="2294506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normAutofit fontScale="70000" lnSpcReduction="20000"/>
          </a:bodyPr>
          <a:lstStyle/>
          <a:p>
            <a:pPr marL="0" indent="0" algn="ctr">
              <a:lnSpc>
                <a:spcPts val="2376"/>
              </a:lnSpc>
              <a:buNone/>
            </a:pPr>
            <a:r>
              <a:rPr lang="ru-RU" sz="4000" dirty="0">
                <a:latin typeface="Times New Roman" panose="02020603050405020304" pitchFamily="18" charset="0"/>
                <a:cs typeface="Times New Roman" panose="02020603050405020304" pitchFamily="18" charset="0"/>
              </a:rPr>
              <a:t>В достижениях </a:t>
            </a:r>
            <a:r>
              <a:rPr lang="ru-RU" sz="4000" dirty="0" smtClean="0">
                <a:latin typeface="Times New Roman" panose="02020603050405020304" pitchFamily="18" charset="0"/>
                <a:cs typeface="Times New Roman" panose="02020603050405020304" pitchFamily="18" charset="0"/>
              </a:rPr>
              <a:t>сегодняшней</a:t>
            </a:r>
          </a:p>
          <a:p>
            <a:pPr marL="0" indent="0" algn="ctr">
              <a:lnSpc>
                <a:spcPts val="2376"/>
              </a:lnSpc>
              <a:buNone/>
            </a:pPr>
            <a:r>
              <a:rPr lang="ru-RU" sz="4000" dirty="0" smtClean="0">
                <a:latin typeface="Times New Roman" panose="02020603050405020304" pitchFamily="18" charset="0"/>
                <a:cs typeface="Times New Roman" panose="02020603050405020304" pitchFamily="18" charset="0"/>
              </a:rPr>
              <a:t> </a:t>
            </a:r>
            <a:r>
              <a:rPr lang="ru-RU" sz="4000" dirty="0">
                <a:latin typeface="Times New Roman" panose="02020603050405020304" pitchFamily="18" charset="0"/>
                <a:cs typeface="Times New Roman" panose="02020603050405020304" pitchFamily="18" charset="0"/>
              </a:rPr>
              <a:t>космонавтики живет мысль первого </a:t>
            </a:r>
            <a:r>
              <a:rPr lang="ru-RU" sz="4000" dirty="0" smtClean="0">
                <a:latin typeface="Times New Roman" panose="02020603050405020304" pitchFamily="18" charset="0"/>
                <a:cs typeface="Times New Roman" panose="02020603050405020304" pitchFamily="18" charset="0"/>
              </a:rPr>
              <a:t>глав­ного </a:t>
            </a:r>
            <a:r>
              <a:rPr lang="ru-RU" sz="4000" dirty="0">
                <a:latin typeface="Times New Roman" panose="02020603050405020304" pitchFamily="18" charset="0"/>
                <a:cs typeface="Times New Roman" panose="02020603050405020304" pitchFamily="18" charset="0"/>
              </a:rPr>
              <a:t>конструктора </a:t>
            </a:r>
            <a:r>
              <a:rPr lang="ru-RU" sz="4000" dirty="0" smtClean="0">
                <a:latin typeface="Times New Roman" panose="02020603050405020304" pitchFamily="18" charset="0"/>
                <a:cs typeface="Times New Roman" panose="02020603050405020304" pitchFamily="18" charset="0"/>
              </a:rPr>
              <a:t>космоса</a:t>
            </a:r>
          </a:p>
          <a:p>
            <a:pPr marL="0" indent="0" algn="ctr">
              <a:lnSpc>
                <a:spcPts val="2376"/>
              </a:lnSpc>
              <a:buNone/>
            </a:pPr>
            <a:r>
              <a:rPr lang="ru-RU" sz="4000" dirty="0" smtClean="0">
                <a:latin typeface="Times New Roman" panose="02020603050405020304" pitchFamily="18" charset="0"/>
                <a:cs typeface="Times New Roman" panose="02020603050405020304" pitchFamily="18" charset="0"/>
              </a:rPr>
              <a:t> академика</a:t>
            </a:r>
            <a:r>
              <a:rPr lang="ru-RU" sz="4000" dirty="0">
                <a:latin typeface="Times New Roman" panose="02020603050405020304" pitchFamily="18" charset="0"/>
                <a:cs typeface="Times New Roman" panose="02020603050405020304" pitchFamily="18" charset="0"/>
              </a:rPr>
              <a:t> Сергея Павловича </a:t>
            </a:r>
            <a:endParaRPr lang="ru-RU" sz="4000" dirty="0" smtClean="0">
              <a:latin typeface="Times New Roman" panose="02020603050405020304" pitchFamily="18" charset="0"/>
              <a:cs typeface="Times New Roman" panose="02020603050405020304" pitchFamily="18" charset="0"/>
            </a:endParaRPr>
          </a:p>
          <a:p>
            <a:pPr marL="0" indent="0" algn="ctr">
              <a:lnSpc>
                <a:spcPts val="2376"/>
              </a:lnSpc>
              <a:buNone/>
            </a:pPr>
            <a:r>
              <a:rPr lang="ru-RU" sz="4000" dirty="0" smtClean="0">
                <a:latin typeface="Times New Roman" panose="02020603050405020304" pitchFamily="18" charset="0"/>
                <a:cs typeface="Times New Roman" panose="02020603050405020304" pitchFamily="18" charset="0"/>
              </a:rPr>
              <a:t>Королёва. </a:t>
            </a:r>
            <a:r>
              <a:rPr lang="ru-RU" sz="4000" dirty="0">
                <a:latin typeface="Times New Roman" panose="02020603050405020304" pitchFamily="18" charset="0"/>
                <a:cs typeface="Times New Roman" panose="02020603050405020304" pitchFamily="18" charset="0"/>
              </a:rPr>
              <a:t>Именно к </a:t>
            </a:r>
            <a:r>
              <a:rPr lang="ru-RU" sz="4000" dirty="0" smtClean="0">
                <a:latin typeface="Times New Roman" panose="02020603050405020304" pitchFamily="18" charset="0"/>
                <a:cs typeface="Times New Roman" panose="02020603050405020304" pitchFamily="18" charset="0"/>
              </a:rPr>
              <a:t>сегодняшнему</a:t>
            </a:r>
          </a:p>
          <a:p>
            <a:pPr marL="0" indent="0" algn="ctr">
              <a:lnSpc>
                <a:spcPts val="2376"/>
              </a:lnSpc>
              <a:buNone/>
            </a:pPr>
            <a:r>
              <a:rPr lang="ru-RU" sz="4000" dirty="0" smtClean="0">
                <a:latin typeface="Times New Roman" panose="02020603050405020304" pitchFamily="18" charset="0"/>
                <a:cs typeface="Times New Roman" panose="02020603050405020304" pitchFamily="18" charset="0"/>
              </a:rPr>
              <a:t> </a:t>
            </a:r>
            <a:r>
              <a:rPr lang="ru-RU" sz="4000" dirty="0">
                <a:latin typeface="Times New Roman" panose="02020603050405020304" pitchFamily="18" charset="0"/>
                <a:cs typeface="Times New Roman" panose="02020603050405020304" pitchFamily="18" charset="0"/>
              </a:rPr>
              <a:t>дню относятся его слова: </a:t>
            </a:r>
            <a:endParaRPr lang="ru-RU" sz="4000" dirty="0" smtClean="0">
              <a:latin typeface="Times New Roman" panose="02020603050405020304" pitchFamily="18" charset="0"/>
              <a:cs typeface="Times New Roman" panose="02020603050405020304" pitchFamily="18" charset="0"/>
            </a:endParaRPr>
          </a:p>
          <a:p>
            <a:pPr marL="0" indent="0" algn="ctr">
              <a:lnSpc>
                <a:spcPts val="2376"/>
              </a:lnSpc>
              <a:buNone/>
            </a:pPr>
            <a:endParaRPr lang="ru-RU" sz="4000" dirty="0" smtClean="0">
              <a:solidFill>
                <a:srgbClr val="FF0000"/>
              </a:solidFill>
              <a:latin typeface="Times New Roman" panose="02020603050405020304" pitchFamily="18" charset="0"/>
              <a:cs typeface="Times New Roman" panose="02020603050405020304" pitchFamily="18" charset="0"/>
            </a:endParaRPr>
          </a:p>
          <a:p>
            <a:pPr marL="0" indent="0" algn="ctr">
              <a:lnSpc>
                <a:spcPts val="2376"/>
              </a:lnSpc>
              <a:buNone/>
            </a:pPr>
            <a:r>
              <a:rPr lang="ru-RU" sz="4600" dirty="0" smtClean="0">
                <a:solidFill>
                  <a:srgbClr val="FF0000"/>
                </a:solidFill>
                <a:latin typeface="Times New Roman" panose="02020603050405020304" pitchFamily="18" charset="0"/>
                <a:cs typeface="Times New Roman" panose="02020603050405020304" pitchFamily="18" charset="0"/>
              </a:rPr>
              <a:t>«Это будущее</a:t>
            </a:r>
            <a:r>
              <a:rPr lang="ru-RU" sz="4600" dirty="0">
                <a:solidFill>
                  <a:srgbClr val="FF0000"/>
                </a:solidFill>
                <a:latin typeface="Times New Roman" panose="02020603050405020304" pitchFamily="18" charset="0"/>
                <a:cs typeface="Times New Roman" panose="02020603050405020304" pitchFamily="18" charset="0"/>
              </a:rPr>
              <a:t>, хотя и не столь близ­кое, </a:t>
            </a:r>
            <a:r>
              <a:rPr lang="ru-RU" sz="4600" dirty="0" smtClean="0">
                <a:solidFill>
                  <a:srgbClr val="FF0000"/>
                </a:solidFill>
                <a:latin typeface="Times New Roman" panose="02020603050405020304" pitchFamily="18" charset="0"/>
                <a:cs typeface="Times New Roman" panose="02020603050405020304" pitchFamily="18" charset="0"/>
              </a:rPr>
              <a:t>но</a:t>
            </a:r>
          </a:p>
          <a:p>
            <a:pPr marL="0" indent="0" algn="ctr">
              <a:lnSpc>
                <a:spcPts val="2376"/>
              </a:lnSpc>
              <a:buNone/>
            </a:pPr>
            <a:r>
              <a:rPr lang="ru-RU" sz="4600" dirty="0" smtClean="0">
                <a:solidFill>
                  <a:srgbClr val="FF0000"/>
                </a:solidFill>
                <a:latin typeface="Times New Roman" panose="02020603050405020304" pitchFamily="18" charset="0"/>
                <a:cs typeface="Times New Roman" panose="02020603050405020304" pitchFamily="18" charset="0"/>
              </a:rPr>
              <a:t> </a:t>
            </a:r>
            <a:r>
              <a:rPr lang="ru-RU" sz="4600" dirty="0">
                <a:solidFill>
                  <a:srgbClr val="FF0000"/>
                </a:solidFill>
                <a:latin typeface="Times New Roman" panose="02020603050405020304" pitchFamily="18" charset="0"/>
                <a:cs typeface="Times New Roman" panose="02020603050405020304" pitchFamily="18" charset="0"/>
              </a:rPr>
              <a:t>реальное, поскольку оно опирается </a:t>
            </a:r>
            <a:endParaRPr lang="ru-RU" sz="4600" dirty="0" smtClean="0">
              <a:solidFill>
                <a:srgbClr val="FF0000"/>
              </a:solidFill>
              <a:latin typeface="Times New Roman" panose="02020603050405020304" pitchFamily="18" charset="0"/>
              <a:cs typeface="Times New Roman" panose="02020603050405020304" pitchFamily="18" charset="0"/>
            </a:endParaRPr>
          </a:p>
          <a:p>
            <a:pPr marL="0" indent="0" algn="ctr">
              <a:lnSpc>
                <a:spcPts val="2376"/>
              </a:lnSpc>
              <a:buNone/>
            </a:pPr>
            <a:r>
              <a:rPr lang="ru-RU" sz="4600" dirty="0" smtClean="0">
                <a:solidFill>
                  <a:srgbClr val="FF0000"/>
                </a:solidFill>
                <a:latin typeface="Times New Roman" panose="02020603050405020304" pitchFamily="18" charset="0"/>
                <a:cs typeface="Times New Roman" panose="02020603050405020304" pitchFamily="18" charset="0"/>
              </a:rPr>
              <a:t>на </a:t>
            </a:r>
            <a:r>
              <a:rPr lang="ru-RU" sz="4600" dirty="0">
                <a:solidFill>
                  <a:srgbClr val="FF0000"/>
                </a:solidFill>
                <a:latin typeface="Times New Roman" panose="02020603050405020304" pitchFamily="18" charset="0"/>
                <a:cs typeface="Times New Roman" panose="02020603050405020304" pitchFamily="18" charset="0"/>
              </a:rPr>
              <a:t>уже достигнутое».</a:t>
            </a:r>
          </a:p>
          <a:p>
            <a:pPr marL="0" indent="0">
              <a:buNone/>
            </a:pPr>
            <a:r>
              <a:rPr lang="ru-RU" dirty="0"/>
              <a:t/>
            </a:r>
            <a:br>
              <a:rPr lang="ru-RU" dirty="0"/>
            </a:br>
            <a:endParaRPr lang="ru-RU" dirty="0"/>
          </a:p>
        </p:txBody>
      </p:sp>
    </p:spTree>
    <p:extLst>
      <p:ext uri="{BB962C8B-B14F-4D97-AF65-F5344CB8AC3E}">
        <p14:creationId xmlns:p14="http://schemas.microsoft.com/office/powerpoint/2010/main" val="2246923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smtClean="0">
                <a:solidFill>
                  <a:schemeClr val="tx1"/>
                </a:solidFill>
                <a:latin typeface="Times New Roman" panose="02020603050405020304" pitchFamily="18" charset="0"/>
                <a:cs typeface="Times New Roman" panose="02020603050405020304" pitchFamily="18" charset="0"/>
              </a:rPr>
              <a:t>Красная планета</a:t>
            </a: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
          </p:nvPr>
        </p:nvSpPr>
        <p:spPr>
          <a:xfrm>
            <a:off x="179512" y="1600200"/>
            <a:ext cx="2664296" cy="5645224"/>
          </a:xfrm>
        </p:spPr>
        <p:txBody>
          <a:bodyPr>
            <a:normAutofit/>
          </a:bodyPr>
          <a:lstStyle/>
          <a:p>
            <a:pPr marL="0" indent="0" algn="ctr" eaLnBrk="0" fontAlgn="base" hangingPunct="0">
              <a:spcBef>
                <a:spcPts val="770"/>
              </a:spcBef>
              <a:spcAft>
                <a:spcPts val="0"/>
              </a:spcAft>
              <a:buNone/>
            </a:pPr>
            <a:endParaRPr lang="ru-RU" sz="1600" dirty="0" smtClean="0">
              <a:solidFill>
                <a:srgbClr val="000000"/>
              </a:solidFill>
              <a:latin typeface="Times New Roman" panose="02020603050405020304" pitchFamily="18" charset="0"/>
              <a:ea typeface="Times New Roman"/>
              <a:cs typeface="Times New Roman" panose="02020603050405020304" pitchFamily="18" charset="0"/>
            </a:endParaRPr>
          </a:p>
          <a:p>
            <a:pPr marL="0" indent="0" algn="ctr" eaLnBrk="0" fontAlgn="base" hangingPunct="0">
              <a:spcBef>
                <a:spcPts val="770"/>
              </a:spcBef>
              <a:spcAft>
                <a:spcPts val="0"/>
              </a:spcAft>
              <a:buNone/>
            </a:pPr>
            <a:r>
              <a:rPr lang="ru-RU" sz="1600" dirty="0" smtClean="0">
                <a:solidFill>
                  <a:srgbClr val="000000"/>
                </a:solidFill>
                <a:latin typeface="Times New Roman" panose="02020603050405020304" pitchFamily="18" charset="0"/>
                <a:ea typeface="Times New Roman"/>
                <a:cs typeface="Times New Roman" panose="02020603050405020304" pitchFamily="18" charset="0"/>
              </a:rPr>
              <a:t>Из-за </a:t>
            </a:r>
            <a:r>
              <a:rPr lang="ru-RU" sz="1600" dirty="0">
                <a:solidFill>
                  <a:srgbClr val="000000"/>
                </a:solidFill>
                <a:latin typeface="Times New Roman" panose="02020603050405020304" pitchFamily="18" charset="0"/>
                <a:ea typeface="Times New Roman"/>
                <a:cs typeface="Times New Roman" panose="02020603050405020304" pitchFamily="18" charset="0"/>
              </a:rPr>
              <a:t>кроваво-красного цвета планеты Марс, древние римляне назвали в его честь своего бога войны. Другие народы также давали имя этой планете, исходя из ее цвета. К примеру, доказан интересный научный факт, что </a:t>
            </a:r>
            <a:r>
              <a:rPr lang="ru-RU" sz="1600" dirty="0" smtClean="0">
                <a:solidFill>
                  <a:srgbClr val="000000"/>
                </a:solidFill>
                <a:latin typeface="Times New Roman" panose="02020603050405020304" pitchFamily="18" charset="0"/>
                <a:ea typeface="Times New Roman"/>
                <a:cs typeface="Times New Roman" panose="02020603050405020304" pitchFamily="18" charset="0"/>
              </a:rPr>
              <a:t>египетское</a:t>
            </a:r>
            <a:r>
              <a:rPr lang="ru-RU" sz="1600" dirty="0" smtClean="0">
                <a:latin typeface="Times New Roman" panose="02020603050405020304" pitchFamily="18" charset="0"/>
                <a:ea typeface="Times New Roman"/>
                <a:cs typeface="Times New Roman" panose="02020603050405020304" pitchFamily="18" charset="0"/>
              </a:rPr>
              <a:t> </a:t>
            </a:r>
            <a:r>
              <a:rPr lang="ru-RU" sz="1600" dirty="0" smtClean="0">
                <a:solidFill>
                  <a:srgbClr val="000000"/>
                </a:solidFill>
                <a:latin typeface="Times New Roman" panose="02020603050405020304" pitchFamily="18" charset="0"/>
                <a:ea typeface="Times New Roman"/>
                <a:cs typeface="Times New Roman" panose="02020603050405020304" pitchFamily="18" charset="0"/>
              </a:rPr>
              <a:t>«</a:t>
            </a:r>
            <a:r>
              <a:rPr lang="ru-RU" sz="1600" dirty="0" err="1">
                <a:solidFill>
                  <a:srgbClr val="000000"/>
                </a:solidFill>
                <a:latin typeface="Times New Roman" panose="02020603050405020304" pitchFamily="18" charset="0"/>
                <a:ea typeface="Times New Roman"/>
                <a:cs typeface="Times New Roman" panose="02020603050405020304" pitchFamily="18" charset="0"/>
              </a:rPr>
              <a:t>Her</a:t>
            </a:r>
            <a:r>
              <a:rPr lang="ru-RU" sz="1600" dirty="0">
                <a:solidFill>
                  <a:srgbClr val="000000"/>
                </a:solidFill>
                <a:latin typeface="Times New Roman" panose="02020603050405020304" pitchFamily="18" charset="0"/>
                <a:ea typeface="Times New Roman"/>
                <a:cs typeface="Times New Roman" panose="02020603050405020304" pitchFamily="18" charset="0"/>
              </a:rPr>
              <a:t> </a:t>
            </a:r>
            <a:r>
              <a:rPr lang="ru-RU" sz="1600" dirty="0" err="1">
                <a:solidFill>
                  <a:srgbClr val="000000"/>
                </a:solidFill>
                <a:latin typeface="Times New Roman" panose="02020603050405020304" pitchFamily="18" charset="0"/>
                <a:ea typeface="Times New Roman"/>
                <a:cs typeface="Times New Roman" panose="02020603050405020304" pitchFamily="18" charset="0"/>
              </a:rPr>
              <a:t>Desher</a:t>
            </a:r>
            <a:r>
              <a:rPr lang="ru-RU" sz="1600" dirty="0">
                <a:solidFill>
                  <a:srgbClr val="000000"/>
                </a:solidFill>
                <a:latin typeface="Times New Roman" panose="02020603050405020304" pitchFamily="18" charset="0"/>
                <a:ea typeface="Times New Roman"/>
                <a:cs typeface="Times New Roman" panose="02020603050405020304" pitchFamily="18" charset="0"/>
              </a:rPr>
              <a:t>» переводится как «красный», а древнекитайские астрономы именовали планету не иначе как «огненной звездой</a:t>
            </a:r>
            <a:r>
              <a:rPr lang="ru-RU" sz="1600" dirty="0" smtClean="0">
                <a:solidFill>
                  <a:srgbClr val="000000"/>
                </a:solidFill>
                <a:latin typeface="Times New Roman" panose="02020603050405020304" pitchFamily="18" charset="0"/>
                <a:ea typeface="Times New Roman"/>
                <a:cs typeface="Times New Roman" panose="02020603050405020304" pitchFamily="18" charset="0"/>
              </a:rPr>
              <a:t>».</a:t>
            </a:r>
            <a:endParaRPr lang="ru-RU" sz="1600" dirty="0" smtClean="0">
              <a:effectLst/>
              <a:latin typeface="Times New Roman" panose="02020603050405020304" pitchFamily="18" charset="0"/>
              <a:ea typeface="Times New Roman"/>
              <a:cs typeface="Times New Roman" panose="02020603050405020304" pitchFamily="18" charset="0"/>
            </a:endParaRPr>
          </a:p>
        </p:txBody>
      </p:sp>
      <p:pic>
        <p:nvPicPr>
          <p:cNvPr id="4098" name="Picture 2" descr="https://avatars.mds.yandex.net/get-zen_doc/1209300/pub_5d2ad9f4f0d4f400afcbe4c2_5d2adb2a80879d00ac4a4a17/scale_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628800"/>
            <a:ext cx="6048672" cy="344266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131840" y="5229200"/>
            <a:ext cx="5904656" cy="1015663"/>
          </a:xfrm>
          <a:prstGeom prst="rect">
            <a:avLst/>
          </a:prstGeom>
        </p:spPr>
        <p:txBody>
          <a:bodyPr wrap="square">
            <a:spAutoFit/>
          </a:bodyPr>
          <a:lstStyle/>
          <a:p>
            <a:pPr algn="just"/>
            <a:r>
              <a:rPr lang="ru-RU" sz="1200" b="0" i="0" dirty="0" smtClean="0">
                <a:solidFill>
                  <a:srgbClr val="FF0000"/>
                </a:solidFill>
                <a:effectLst/>
                <a:latin typeface="YS Text Optional"/>
              </a:rPr>
              <a:t>Марс – четвёртая по удалённости планета, если вести счёт от Солнца (это небесное тело совершает свой оборот вокруг светила за 799,9 дней). Местный день равен 24 часам и 39 минутам. Форма орбитального пути эксцентричная. Для наблюдения этого космического объекта не нужны специальные инструменты: его сумели заметить даже древние люди.</a:t>
            </a:r>
            <a:endParaRPr lang="ru-RU" sz="1200" dirty="0">
              <a:solidFill>
                <a:srgbClr val="FF0000"/>
              </a:solidFill>
            </a:endParaRPr>
          </a:p>
        </p:txBody>
      </p:sp>
    </p:spTree>
    <p:extLst>
      <p:ext uri="{BB962C8B-B14F-4D97-AF65-F5344CB8AC3E}">
        <p14:creationId xmlns:p14="http://schemas.microsoft.com/office/powerpoint/2010/main" val="4200305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b="1" dirty="0">
                <a:solidFill>
                  <a:schemeClr val="tx1"/>
                </a:solidFill>
                <a:latin typeface="Times New Roman" panose="02020603050405020304" pitchFamily="18" charset="0"/>
                <a:cs typeface="Times New Roman" panose="02020603050405020304" pitchFamily="18" charset="0"/>
              </a:rPr>
              <a:t>Первые наблюдения Марса</a:t>
            </a:r>
            <a:br>
              <a:rPr lang="ru-RU" sz="3200" b="1" dirty="0">
                <a:solidFill>
                  <a:schemeClr val="tx1"/>
                </a:solidFill>
                <a:latin typeface="Times New Roman" panose="02020603050405020304" pitchFamily="18" charset="0"/>
                <a:cs typeface="Times New Roman" panose="02020603050405020304" pitchFamily="18" charset="0"/>
              </a:rPr>
            </a:b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
          </p:nvPr>
        </p:nvSpPr>
        <p:spPr>
          <a:xfrm>
            <a:off x="107504" y="1600200"/>
            <a:ext cx="3961620" cy="5257800"/>
          </a:xfrm>
        </p:spPr>
        <p:txBody>
          <a:bodyPr>
            <a:normAutofit/>
          </a:bodyPr>
          <a:lstStyle/>
          <a:p>
            <a:pPr marL="0" indent="0">
              <a:buNone/>
            </a:pPr>
            <a:endParaRPr lang="ru-RU" sz="1600" dirty="0" smtClean="0">
              <a:latin typeface="Times New Roman" panose="02020603050405020304" pitchFamily="18" charset="0"/>
              <a:cs typeface="Times New Roman" panose="02020603050405020304" pitchFamily="18" charset="0"/>
            </a:endParaRPr>
          </a:p>
          <a:p>
            <a:pPr marL="0" indent="0">
              <a:buNone/>
            </a:pPr>
            <a:r>
              <a:rPr lang="ru-RU" sz="1600" dirty="0" smtClean="0">
                <a:latin typeface="Times New Roman" panose="02020603050405020304" pitchFamily="18" charset="0"/>
                <a:cs typeface="Times New Roman" panose="02020603050405020304" pitchFamily="18" charset="0"/>
              </a:rPr>
              <a:t>Первые </a:t>
            </a:r>
            <a:r>
              <a:rPr lang="ru-RU" sz="1600" dirty="0">
                <a:latin typeface="Times New Roman" panose="02020603050405020304" pitchFamily="18" charset="0"/>
                <a:cs typeface="Times New Roman" panose="02020603050405020304" pitchFamily="18" charset="0"/>
              </a:rPr>
              <a:t>наблюдения Марса проводились до изобретения телескопа. Это были позиционные наблюдения с целью определения положений планеты по отношению к звёздам. Существование </a:t>
            </a:r>
            <a:r>
              <a:rPr lang="ru-RU" sz="1600" dirty="0" smtClean="0">
                <a:latin typeface="Times New Roman" panose="02020603050405020304" pitchFamily="18" charset="0"/>
                <a:cs typeface="Times New Roman" panose="02020603050405020304" pitchFamily="18" charset="0"/>
              </a:rPr>
              <a:t>Марса</a:t>
            </a:r>
            <a:r>
              <a:rPr lang="ru-RU" sz="1600" dirty="0" smtClean="0">
                <a:solidFill>
                  <a:schemeClr val="tx1">
                    <a:lumMod val="95000"/>
                    <a:lumOff val="5000"/>
                  </a:schemeClr>
                </a:solidFill>
                <a:latin typeface="Times New Roman" panose="02020603050405020304" pitchFamily="18" charset="0"/>
                <a:cs typeface="Times New Roman" panose="02020603050405020304" pitchFamily="18" charset="0"/>
              </a:rPr>
              <a:t> как</a:t>
            </a:r>
            <a:r>
              <a:rPr lang="ru-RU" sz="1600" dirty="0">
                <a:solidFill>
                  <a:schemeClr val="tx1">
                    <a:lumMod val="95000"/>
                    <a:lumOff val="5000"/>
                  </a:schemeClr>
                </a:solidFill>
                <a:latin typeface="Times New Roman" panose="02020603050405020304" pitchFamily="18" charset="0"/>
                <a:cs typeface="Times New Roman" panose="02020603050405020304" pitchFamily="18" charset="0"/>
              </a:rPr>
              <a:t> блуждающего </a:t>
            </a:r>
            <a:r>
              <a:rPr lang="ru-RU" sz="1600" dirty="0" smtClean="0">
                <a:solidFill>
                  <a:schemeClr val="tx1">
                    <a:lumMod val="95000"/>
                    <a:lumOff val="5000"/>
                  </a:schemeClr>
                </a:solidFill>
                <a:latin typeface="Times New Roman" panose="02020603050405020304" pitchFamily="18" charset="0"/>
                <a:cs typeface="Times New Roman" panose="02020603050405020304" pitchFamily="18" charset="0"/>
              </a:rPr>
              <a:t>объекта </a:t>
            </a:r>
            <a:r>
              <a:rPr lang="ru-RU" sz="1600" dirty="0">
                <a:solidFill>
                  <a:schemeClr val="tx1">
                    <a:lumMod val="95000"/>
                    <a:lumOff val="5000"/>
                  </a:schemeClr>
                </a:solidFill>
                <a:latin typeface="Times New Roman" panose="02020603050405020304" pitchFamily="18" charset="0"/>
                <a:cs typeface="Times New Roman" panose="02020603050405020304" pitchFamily="18" charset="0"/>
              </a:rPr>
              <a:t> в ночном небе было письменно засвидетельствовано древнеегипетскими </a:t>
            </a:r>
            <a:r>
              <a:rPr lang="ru-RU" sz="1600" dirty="0" smtClean="0">
                <a:solidFill>
                  <a:schemeClr val="tx1">
                    <a:lumMod val="95000"/>
                    <a:lumOff val="5000"/>
                  </a:schemeClr>
                </a:solidFill>
                <a:latin typeface="Times New Roman" panose="02020603050405020304" pitchFamily="18" charset="0"/>
                <a:cs typeface="Times New Roman" panose="02020603050405020304" pitchFamily="18" charset="0"/>
              </a:rPr>
              <a:t>  астрономами</a:t>
            </a:r>
            <a:r>
              <a:rPr lang="ru-RU" sz="1600" dirty="0">
                <a:solidFill>
                  <a:schemeClr val="tx1">
                    <a:lumMod val="95000"/>
                    <a:lumOff val="5000"/>
                  </a:schemeClr>
                </a:solidFill>
                <a:latin typeface="Times New Roman" panose="02020603050405020304" pitchFamily="18" charset="0"/>
                <a:cs typeface="Times New Roman" panose="02020603050405020304" pitchFamily="18" charset="0"/>
              </a:rPr>
              <a:t> в 1534 году до н.э. Ими же было установлено </a:t>
            </a:r>
            <a:r>
              <a:rPr lang="ru-RU" sz="1600" dirty="0" smtClean="0">
                <a:solidFill>
                  <a:schemeClr val="tx1">
                    <a:lumMod val="95000"/>
                    <a:lumOff val="5000"/>
                  </a:schemeClr>
                </a:solidFill>
                <a:latin typeface="Times New Roman" panose="02020603050405020304" pitchFamily="18" charset="0"/>
                <a:cs typeface="Times New Roman" panose="02020603050405020304" pitchFamily="18" charset="0"/>
              </a:rPr>
              <a:t>ретроградное </a:t>
            </a:r>
            <a:r>
              <a:rPr lang="ru-RU" sz="1600" dirty="0">
                <a:solidFill>
                  <a:schemeClr val="tx1">
                    <a:lumMod val="95000"/>
                    <a:lumOff val="5000"/>
                  </a:schemeClr>
                </a:solidFill>
                <a:latin typeface="Times New Roman" panose="02020603050405020304" pitchFamily="18" charset="0"/>
                <a:cs typeface="Times New Roman" panose="02020603050405020304" pitchFamily="18" charset="0"/>
              </a:rPr>
              <a:t>(попятное) движение</a:t>
            </a:r>
            <a:r>
              <a:rPr lang="ru-RU" sz="1600" dirty="0">
                <a:latin typeface="Times New Roman" panose="02020603050405020304" pitchFamily="18" charset="0"/>
                <a:cs typeface="Times New Roman" panose="02020603050405020304" pitchFamily="18" charset="0"/>
              </a:rPr>
              <a:t> планеты и рассчитана траектория движение вместе с точкой, где планета меняет своё движение относительно Земли с прямого на попятное.</a:t>
            </a:r>
            <a:r>
              <a:rPr lang="ru-RU" sz="1600" dirty="0">
                <a:solidFill>
                  <a:srgbClr val="202122"/>
                </a:solidFill>
                <a:latin typeface="Times New Roman" panose="02020603050405020304" pitchFamily="18" charset="0"/>
                <a:cs typeface="Times New Roman" panose="02020603050405020304" pitchFamily="18" charset="0"/>
              </a:rPr>
              <a:t> Другое название Марса, «Красный Хор», с несомненностью указывает на то, что в основе названий лежат </a:t>
            </a:r>
            <a:r>
              <a:rPr lang="ru-RU" sz="1600" dirty="0" smtClean="0">
                <a:solidFill>
                  <a:srgbClr val="202122"/>
                </a:solidFill>
                <a:latin typeface="Times New Roman" panose="02020603050405020304" pitchFamily="18" charset="0"/>
                <a:cs typeface="Times New Roman" panose="02020603050405020304" pitchFamily="18" charset="0"/>
              </a:rPr>
              <a:t>наблюдения.</a:t>
            </a:r>
            <a:endParaRPr lang="ru-RU" sz="1600" dirty="0"/>
          </a:p>
        </p:txBody>
      </p:sp>
      <p:pic>
        <p:nvPicPr>
          <p:cNvPr id="5" name="Рисунок 4" descr="https://upload.wikimedia.org/wikipedia/commons/thumb/6/6a/Retrograde_Motion.bjb.svg/800px-Retrograde_Motion.bjb.svg.png"/>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700808"/>
            <a:ext cx="4825716" cy="3096344"/>
          </a:xfrm>
          <a:prstGeom prst="rect">
            <a:avLst/>
          </a:prstGeom>
          <a:noFill/>
          <a:ln>
            <a:noFill/>
          </a:ln>
        </p:spPr>
      </p:pic>
      <p:sp>
        <p:nvSpPr>
          <p:cNvPr id="6" name="Прямоугольник 5"/>
          <p:cNvSpPr/>
          <p:nvPr/>
        </p:nvSpPr>
        <p:spPr>
          <a:xfrm>
            <a:off x="4537684" y="5013176"/>
            <a:ext cx="4572000" cy="729430"/>
          </a:xfrm>
          <a:prstGeom prst="rect">
            <a:avLst/>
          </a:prstGeom>
        </p:spPr>
        <p:txBody>
          <a:bodyPr>
            <a:spAutoFit/>
          </a:bodyPr>
          <a:lstStyle/>
          <a:p>
            <a:pPr algn="ctr">
              <a:lnSpc>
                <a:spcPct val="115000"/>
              </a:lnSpc>
              <a:spcAft>
                <a:spcPts val="1000"/>
              </a:spcAft>
            </a:pPr>
            <a:r>
              <a:rPr lang="ru-RU" dirty="0">
                <a:solidFill>
                  <a:srgbClr val="0000FF"/>
                </a:solidFill>
                <a:ea typeface="Calibri"/>
                <a:cs typeface="Times New Roman"/>
              </a:rPr>
              <a:t>Прямое и </a:t>
            </a:r>
            <a:r>
              <a:rPr lang="ru-RU" dirty="0" smtClean="0">
                <a:solidFill>
                  <a:srgbClr val="0000FF"/>
                </a:solidFill>
                <a:ea typeface="Calibri"/>
                <a:cs typeface="Times New Roman"/>
              </a:rPr>
              <a:t>попятное </a:t>
            </a:r>
            <a:r>
              <a:rPr lang="ru-RU" dirty="0">
                <a:solidFill>
                  <a:srgbClr val="0000FF"/>
                </a:solidFill>
                <a:ea typeface="Calibri"/>
                <a:cs typeface="Times New Roman"/>
              </a:rPr>
              <a:t>движение</a:t>
            </a:r>
            <a:r>
              <a:rPr lang="ru-RU" dirty="0">
                <a:ea typeface="Calibri"/>
                <a:cs typeface="Times New Roman"/>
              </a:rPr>
              <a:t> </a:t>
            </a:r>
            <a:r>
              <a:rPr lang="ru-RU" dirty="0" smtClean="0">
                <a:solidFill>
                  <a:srgbClr val="0000FF"/>
                </a:solidFill>
                <a:ea typeface="Calibri"/>
                <a:cs typeface="Times New Roman"/>
              </a:rPr>
              <a:t>Марса</a:t>
            </a:r>
            <a:r>
              <a:rPr lang="ru-RU" dirty="0" smtClean="0">
                <a:ea typeface="Calibri"/>
                <a:cs typeface="Times New Roman"/>
              </a:rPr>
              <a:t> относительно</a:t>
            </a:r>
            <a:r>
              <a:rPr lang="ru-RU" dirty="0">
                <a:ea typeface="Calibri"/>
                <a:cs typeface="Times New Roman"/>
              </a:rPr>
              <a:t> </a:t>
            </a:r>
            <a:r>
              <a:rPr lang="ru-RU" dirty="0">
                <a:solidFill>
                  <a:srgbClr val="0000FF"/>
                </a:solidFill>
                <a:ea typeface="Calibri"/>
                <a:cs typeface="Times New Roman"/>
              </a:rPr>
              <a:t>Земли</a:t>
            </a:r>
            <a:endParaRPr lang="ru-RU" dirty="0">
              <a:ea typeface="Calibri"/>
              <a:cs typeface="Times New Roman"/>
            </a:endParaRPr>
          </a:p>
        </p:txBody>
      </p:sp>
    </p:spTree>
    <p:extLst>
      <p:ext uri="{BB962C8B-B14F-4D97-AF65-F5344CB8AC3E}">
        <p14:creationId xmlns:p14="http://schemas.microsoft.com/office/powerpoint/2010/main" val="4193369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b="1" i="0" dirty="0" smtClean="0">
                <a:solidFill>
                  <a:schemeClr val="tx1"/>
                </a:solidFill>
                <a:effectLst/>
                <a:latin typeface="Times New Roman" panose="02020603050405020304" pitchFamily="18" charset="0"/>
                <a:cs typeface="Times New Roman" panose="02020603050405020304" pitchFamily="18" charset="0"/>
              </a:rPr>
              <a:t>Исследование Марса при помощи телескопов в XVII—XVIII веках</a:t>
            </a:r>
            <a:br>
              <a:rPr lang="ru-RU" sz="3200" b="1" i="0" dirty="0" smtClean="0">
                <a:solidFill>
                  <a:schemeClr val="tx1"/>
                </a:solidFill>
                <a:effectLst/>
                <a:latin typeface="Times New Roman" panose="02020603050405020304" pitchFamily="18" charset="0"/>
                <a:cs typeface="Times New Roman" panose="02020603050405020304" pitchFamily="18" charset="0"/>
              </a:rPr>
            </a:b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
          </p:nvPr>
        </p:nvSpPr>
        <p:spPr>
          <a:xfrm>
            <a:off x="0" y="1600200"/>
            <a:ext cx="5076056" cy="4997152"/>
          </a:xfrm>
        </p:spPr>
        <p:txBody>
          <a:bodyPr>
            <a:normAutofit/>
          </a:bodyPr>
          <a:lstStyle/>
          <a:p>
            <a:pPr marL="457200" lvl="1" indent="0">
              <a:buNone/>
            </a:pPr>
            <a:endParaRPr lang="ru-RU" sz="2000" dirty="0">
              <a:latin typeface="Times New Roman" panose="02020603050405020304" pitchFamily="18" charset="0"/>
              <a:cs typeface="Times New Roman" panose="02020603050405020304" pitchFamily="18" charset="0"/>
            </a:endParaRPr>
          </a:p>
          <a:p>
            <a:pPr marL="457200" lvl="1" indent="0">
              <a:buNone/>
            </a:pPr>
            <a:r>
              <a:rPr lang="ru-RU" sz="2000" b="0" i="0" u="none" strike="noStrike" dirty="0" smtClean="0">
                <a:effectLst/>
                <a:latin typeface="Times New Roman" panose="02020603050405020304" pitchFamily="18" charset="0"/>
                <a:cs typeface="Times New Roman" panose="02020603050405020304" pitchFamily="18" charset="0"/>
              </a:rPr>
              <a:t>Итальянский</a:t>
            </a:r>
            <a:r>
              <a:rPr lang="ru-RU" sz="2000" b="0" i="0" dirty="0" smtClean="0">
                <a:effectLst/>
                <a:latin typeface="Times New Roman" panose="02020603050405020304" pitchFamily="18" charset="0"/>
                <a:cs typeface="Times New Roman" panose="02020603050405020304" pitchFamily="18" charset="0"/>
              </a:rPr>
              <a:t> учёный </a:t>
            </a:r>
            <a:r>
              <a:rPr lang="ru-RU" sz="2000" b="0" i="0" u="none" strike="noStrike" dirty="0" smtClean="0">
                <a:effectLst/>
                <a:latin typeface="Times New Roman" panose="02020603050405020304" pitchFamily="18" charset="0"/>
                <a:cs typeface="Times New Roman" panose="02020603050405020304" pitchFamily="18" charset="0"/>
              </a:rPr>
              <a:t>Галилео Галилей</a:t>
            </a:r>
            <a:r>
              <a:rPr lang="ru-RU" sz="2000" b="0" i="0" dirty="0" smtClean="0">
                <a:effectLst/>
                <a:latin typeface="Times New Roman" panose="02020603050405020304" pitchFamily="18" charset="0"/>
                <a:cs typeface="Times New Roman" panose="02020603050405020304" pitchFamily="18" charset="0"/>
              </a:rPr>
              <a:t> был первым человеком, использовавшим </a:t>
            </a:r>
            <a:r>
              <a:rPr lang="ru-RU" sz="2000" b="0" i="0" u="none" strike="noStrike" dirty="0" smtClean="0">
                <a:effectLst/>
                <a:latin typeface="Times New Roman" panose="02020603050405020304" pitchFamily="18" charset="0"/>
                <a:cs typeface="Times New Roman" panose="02020603050405020304" pitchFamily="18" charset="0"/>
              </a:rPr>
              <a:t>телескоп</a:t>
            </a:r>
            <a:r>
              <a:rPr lang="ru-RU" sz="2000" b="0" i="0" dirty="0" smtClean="0">
                <a:effectLst/>
                <a:latin typeface="Times New Roman" panose="02020603050405020304" pitchFamily="18" charset="0"/>
                <a:cs typeface="Times New Roman" panose="02020603050405020304" pitchFamily="18" charset="0"/>
              </a:rPr>
              <a:t> для астрономических наблюдений. В его записях указано, что он начал наблюдения </a:t>
            </a:r>
            <a:r>
              <a:rPr lang="ru-RU" sz="2000" b="0" i="0" u="none" strike="noStrike" dirty="0" smtClean="0">
                <a:effectLst/>
                <a:latin typeface="Times New Roman" panose="02020603050405020304" pitchFamily="18" charset="0"/>
                <a:cs typeface="Times New Roman" panose="02020603050405020304" pitchFamily="18" charset="0"/>
              </a:rPr>
              <a:t>Марса</a:t>
            </a:r>
            <a:r>
              <a:rPr lang="ru-RU" sz="2000" b="0" i="0" dirty="0" smtClean="0">
                <a:effectLst/>
                <a:latin typeface="Times New Roman" panose="02020603050405020304" pitchFamily="18" charset="0"/>
                <a:cs typeface="Times New Roman" panose="02020603050405020304" pitchFamily="18" charset="0"/>
              </a:rPr>
              <a:t> в телескоп в сентябре 1610 года с целью обнаружить у планеты фазы затмения, аналогичные наблюдаемым у </a:t>
            </a:r>
            <a:r>
              <a:rPr lang="ru-RU" sz="2000" b="0" i="0" u="none" strike="noStrike" dirty="0" smtClean="0">
                <a:effectLst/>
                <a:latin typeface="Times New Roman" panose="02020603050405020304" pitchFamily="18" charset="0"/>
                <a:cs typeface="Times New Roman" panose="02020603050405020304" pitchFamily="18" charset="0"/>
              </a:rPr>
              <a:t>Венеры</a:t>
            </a:r>
            <a:r>
              <a:rPr lang="ru-RU" sz="2000" b="0" i="0" dirty="0" smtClean="0">
                <a:effectLst/>
                <a:latin typeface="Times New Roman" panose="02020603050405020304" pitchFamily="18" charset="0"/>
                <a:cs typeface="Times New Roman" panose="02020603050405020304" pitchFamily="18" charset="0"/>
              </a:rPr>
              <a:t> и </a:t>
            </a:r>
            <a:r>
              <a:rPr lang="ru-RU" sz="2000" b="0" i="0" u="none" strike="noStrike" dirty="0" smtClean="0">
                <a:effectLst/>
                <a:latin typeface="Times New Roman" panose="02020603050405020304" pitchFamily="18" charset="0"/>
                <a:cs typeface="Times New Roman" panose="02020603050405020304" pitchFamily="18" charset="0"/>
              </a:rPr>
              <a:t>Луны</a:t>
            </a:r>
            <a:r>
              <a:rPr lang="ru-RU" sz="2000" b="0" i="0" dirty="0" smtClean="0">
                <a:effectLst/>
                <a:latin typeface="Times New Roman" panose="02020603050405020304" pitchFamily="18" charset="0"/>
                <a:cs typeface="Times New Roman" panose="02020603050405020304" pitchFamily="18" charset="0"/>
              </a:rPr>
              <a:t>. Хотя точно неизвестно об успехе обнаружения, Галилеем в декабре 1610 года было отмечено, что угловые размеры Марса уменьшились.</a:t>
            </a:r>
          </a:p>
          <a:p>
            <a:pPr marL="457200" lvl="1" indent="0" algn="just">
              <a:buNone/>
            </a:pPr>
            <a:endParaRPr lang="ru-RU" sz="1600" dirty="0">
              <a:latin typeface="Times New Roman" panose="02020603050405020304" pitchFamily="18" charset="0"/>
              <a:cs typeface="Times New Roman" panose="02020603050405020304" pitchFamily="18" charset="0"/>
            </a:endParaRPr>
          </a:p>
        </p:txBody>
      </p:sp>
      <p:pic>
        <p:nvPicPr>
          <p:cNvPr id="4" name="Рисунок 3" descr="https://upload.wikimedia.org/wikipedia/commons/2/2d/Mars_views_001.jpg"/>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052737"/>
            <a:ext cx="3456384" cy="5805263"/>
          </a:xfrm>
          <a:prstGeom prst="rect">
            <a:avLst/>
          </a:prstGeom>
          <a:noFill/>
          <a:ln>
            <a:noFill/>
          </a:ln>
        </p:spPr>
      </p:pic>
    </p:spTree>
    <p:extLst>
      <p:ext uri="{BB962C8B-B14F-4D97-AF65-F5344CB8AC3E}">
        <p14:creationId xmlns:p14="http://schemas.microsoft.com/office/powerpoint/2010/main" val="1644564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484784"/>
            <a:ext cx="4752528" cy="5184576"/>
          </a:xfrm>
        </p:spPr>
        <p:txBody>
          <a:bodyPr>
            <a:noAutofit/>
          </a:bodyPr>
          <a:lstStyle/>
          <a:p>
            <a:r>
              <a:rPr lang="ru-RU" sz="1800" b="0" i="0" u="none" strike="noStrike" dirty="0" smtClean="0">
                <a:solidFill>
                  <a:srgbClr val="0645AD"/>
                </a:solidFill>
                <a:effectLst/>
                <a:latin typeface="Times New Roman" panose="02020603050405020304" pitchFamily="18" charset="0"/>
                <a:cs typeface="Times New Roman" panose="02020603050405020304" pitchFamily="18" charset="0"/>
              </a:rPr>
              <a:t/>
            </a:r>
            <a:br>
              <a:rPr lang="ru-RU" sz="1800" b="0" i="0" u="none" strike="noStrike" dirty="0" smtClean="0">
                <a:solidFill>
                  <a:srgbClr val="0645AD"/>
                </a:solidFill>
                <a:effectLst/>
                <a:latin typeface="Times New Roman" panose="02020603050405020304" pitchFamily="18" charset="0"/>
                <a:cs typeface="Times New Roman" panose="02020603050405020304" pitchFamily="18" charset="0"/>
              </a:rPr>
            </a:b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Голландский</a:t>
            </a:r>
            <a:r>
              <a:rPr lang="ru-RU" sz="1800" b="0" i="0" dirty="0" smtClean="0">
                <a:solidFill>
                  <a:schemeClr val="tx1"/>
                </a:solidFill>
                <a:effectLst/>
                <a:latin typeface="Times New Roman" panose="02020603050405020304" pitchFamily="18" charset="0"/>
                <a:cs typeface="Times New Roman" panose="02020603050405020304" pitchFamily="18" charset="0"/>
              </a:rPr>
              <a:t> астроном </a:t>
            </a:r>
            <a:r>
              <a:rPr lang="ru-RU" sz="1800" b="0" i="0" u="none" strike="noStrike" dirty="0" err="1" smtClean="0">
                <a:solidFill>
                  <a:schemeClr val="tx1"/>
                </a:solidFill>
                <a:effectLst/>
                <a:latin typeface="Times New Roman" panose="02020603050405020304" pitchFamily="18" charset="0"/>
                <a:cs typeface="Times New Roman" panose="02020603050405020304" pitchFamily="18" charset="0"/>
              </a:rPr>
              <a:t>Христиа</a:t>
            </a: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 Гюйгенс</a:t>
            </a:r>
            <a:r>
              <a:rPr lang="ru-RU" sz="1800" b="0" i="0" dirty="0" smtClean="0">
                <a:solidFill>
                  <a:srgbClr val="202122"/>
                </a:solidFill>
                <a:effectLst/>
                <a:latin typeface="Times New Roman" panose="02020603050405020304" pitchFamily="18" charset="0"/>
                <a:cs typeface="Times New Roman" panose="02020603050405020304" pitchFamily="18" charset="0"/>
              </a:rPr>
              <a:t> первым составил карту поверхности Марса, отражающую множество деталей местности. 28 ноября 1659 года он сделал несколько рисунков Марса, на которых были отображены различные темные области, позже сопоставленные с плато Большой </a:t>
            </a:r>
            <a:r>
              <a:rPr lang="ru-RU" sz="1800" b="0" i="0" dirty="0" err="1" smtClean="0">
                <a:solidFill>
                  <a:srgbClr val="202122"/>
                </a:solidFill>
                <a:effectLst/>
                <a:latin typeface="Times New Roman" panose="02020603050405020304" pitchFamily="18" charset="0"/>
                <a:cs typeface="Times New Roman" panose="02020603050405020304" pitchFamily="18" charset="0"/>
              </a:rPr>
              <a:t>Сирт</a:t>
            </a:r>
            <a:r>
              <a:rPr lang="ru-RU" sz="1800" b="0" i="0" dirty="0" smtClean="0">
                <a:solidFill>
                  <a:srgbClr val="202122"/>
                </a:solidFill>
                <a:effectLst/>
                <a:latin typeface="Times New Roman" panose="02020603050405020304" pitchFamily="18" charset="0"/>
                <a:cs typeface="Times New Roman" panose="02020603050405020304" pitchFamily="18" charset="0"/>
              </a:rPr>
              <a:t> и, возможно, одна из </a:t>
            </a:r>
            <a:r>
              <a:rPr lang="ru-RU" sz="1800" b="0" i="0" u="none" strike="noStrike" dirty="0" smtClean="0">
                <a:solidFill>
                  <a:srgbClr val="0645AD"/>
                </a:solidFill>
                <a:effectLst/>
                <a:latin typeface="Times New Roman" panose="02020603050405020304" pitchFamily="18" charset="0"/>
                <a:cs typeface="Times New Roman" panose="02020603050405020304" pitchFamily="18" charset="0"/>
              </a:rPr>
              <a:t>полярных шапок</a:t>
            </a:r>
            <a:r>
              <a:rPr lang="ru-RU" sz="1800" b="0" i="0" dirty="0" smtClean="0">
                <a:solidFill>
                  <a:srgbClr val="202122"/>
                </a:solidFill>
                <a:effectLst/>
                <a:latin typeface="Times New Roman" panose="02020603050405020304" pitchFamily="18" charset="0"/>
                <a:cs typeface="Times New Roman" panose="02020603050405020304" pitchFamily="18" charset="0"/>
              </a:rPr>
              <a:t>. В том же году ему удалось измерить период вращения планеты, равный, по его расчетам, 24 земным часам</a:t>
            </a:r>
            <a:r>
              <a:rPr lang="ru-RU" sz="1800" b="0" i="0" u="none" strike="noStrike" baseline="30000" dirty="0" smtClean="0">
                <a:solidFill>
                  <a:srgbClr val="0645AD"/>
                </a:solidFill>
                <a:effectLst/>
                <a:latin typeface="Times New Roman" panose="02020603050405020304" pitchFamily="18" charset="0"/>
                <a:cs typeface="Times New Roman" panose="02020603050405020304" pitchFamily="18" charset="0"/>
              </a:rPr>
              <a:t>[</a:t>
            </a:r>
            <a:r>
              <a:rPr lang="ru-RU" sz="1800" b="0" i="0" dirty="0" smtClean="0">
                <a:solidFill>
                  <a:srgbClr val="202122"/>
                </a:solidFill>
                <a:effectLst/>
                <a:latin typeface="Times New Roman" panose="02020603050405020304" pitchFamily="18" charset="0"/>
                <a:cs typeface="Times New Roman" panose="02020603050405020304" pitchFamily="18" charset="0"/>
              </a:rPr>
              <a:t>. Также он сделал грубую оценку диаметра Марса, предположив, что он равен около 60 % от диаметра Земли (эта оценка сопоставима с современным значением в 53 %)</a:t>
            </a:r>
            <a:r>
              <a:rPr lang="ru-RU" sz="1600" b="0" i="0" dirty="0" smtClean="0">
                <a:solidFill>
                  <a:srgbClr val="202122"/>
                </a:solidFill>
                <a:effectLst/>
                <a:latin typeface="Times New Roman" panose="02020603050405020304" pitchFamily="18" charset="0"/>
                <a:cs typeface="Times New Roman" panose="02020603050405020304" pitchFamily="18" charset="0"/>
              </a:rPr>
              <a:t/>
            </a:r>
            <a:br>
              <a:rPr lang="ru-RU" sz="1600" b="0" i="0" dirty="0" smtClean="0">
                <a:solidFill>
                  <a:srgbClr val="202122"/>
                </a:solidFill>
                <a:effectLst/>
                <a:latin typeface="Times New Roman" panose="02020603050405020304" pitchFamily="18" charset="0"/>
                <a:cs typeface="Times New Roman" panose="02020603050405020304" pitchFamily="18" charset="0"/>
              </a:rPr>
            </a:br>
            <a:endParaRPr lang="ru-RU" sz="1600" dirty="0">
              <a:latin typeface="Times New Roman" panose="02020603050405020304" pitchFamily="18" charset="0"/>
              <a:cs typeface="Times New Roman" panose="02020603050405020304" pitchFamily="18" charset="0"/>
            </a:endParaRPr>
          </a:p>
        </p:txBody>
      </p:sp>
      <p:pic>
        <p:nvPicPr>
          <p:cNvPr id="4" name="Объект 3" descr="Христиан Гюйгенс. Портрет работы Каспара Нечера (1671), масло, музей Boerhaave, Лейден"/>
          <p:cNvPicPr>
            <a:picLocks noGrp="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5720720" y="0"/>
            <a:ext cx="3215310" cy="3991744"/>
          </a:xfrm>
          <a:prstGeom prst="rect">
            <a:avLst/>
          </a:prstGeom>
          <a:noFill/>
          <a:ln>
            <a:noFill/>
          </a:ln>
        </p:spPr>
      </p:pic>
      <p:pic>
        <p:nvPicPr>
          <p:cNvPr id="5" name="Рисунок 4" descr="https://upload.wikimedia.org/wikipedia/commons/thumb/2/2c/Mars_NPArea-PIA00161.jpg/800px-Mars_NPArea-PIA0016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4509120"/>
            <a:ext cx="2412268" cy="2160240"/>
          </a:xfrm>
          <a:prstGeom prst="rect">
            <a:avLst/>
          </a:prstGeom>
          <a:noFill/>
          <a:ln>
            <a:noFill/>
          </a:ln>
        </p:spPr>
      </p:pic>
      <p:sp>
        <p:nvSpPr>
          <p:cNvPr id="6" name="Прямоугольник 5"/>
          <p:cNvSpPr/>
          <p:nvPr/>
        </p:nvSpPr>
        <p:spPr>
          <a:xfrm>
            <a:off x="2051720" y="404663"/>
            <a:ext cx="3600400" cy="392159"/>
          </a:xfrm>
          <a:prstGeom prst="rect">
            <a:avLst/>
          </a:prstGeom>
        </p:spPr>
        <p:txBody>
          <a:bodyPr wrap="square">
            <a:spAutoFit/>
          </a:bodyPr>
          <a:lstStyle/>
          <a:p>
            <a:pPr algn="r">
              <a:lnSpc>
                <a:spcPct val="115000"/>
              </a:lnSpc>
              <a:spcAft>
                <a:spcPts val="1000"/>
              </a:spcAft>
            </a:pPr>
            <a:r>
              <a:rPr lang="ru-RU" b="1" dirty="0">
                <a:ea typeface="Calibri"/>
                <a:cs typeface="Times New Roman"/>
              </a:rPr>
              <a:t>ХРИСТИАН ГЮЙГЕНС</a:t>
            </a:r>
          </a:p>
        </p:txBody>
      </p:sp>
      <p:sp>
        <p:nvSpPr>
          <p:cNvPr id="7" name="Прямоугольник 6"/>
          <p:cNvSpPr/>
          <p:nvPr/>
        </p:nvSpPr>
        <p:spPr>
          <a:xfrm>
            <a:off x="7645099" y="6023029"/>
            <a:ext cx="1290931" cy="646331"/>
          </a:xfrm>
          <a:prstGeom prst="rect">
            <a:avLst/>
          </a:prstGeom>
        </p:spPr>
        <p:txBody>
          <a:bodyPr wrap="none">
            <a:spAutoFit/>
          </a:bodyPr>
          <a:lstStyle/>
          <a:p>
            <a:pPr algn="ctr"/>
            <a:r>
              <a:rPr lang="ru-RU" b="1" dirty="0">
                <a:latin typeface="Times New Roman" panose="02020603050405020304" pitchFamily="18" charset="0"/>
                <a:cs typeface="Times New Roman" panose="02020603050405020304" pitchFamily="18" charset="0"/>
              </a:rPr>
              <a:t>П</a:t>
            </a:r>
            <a:r>
              <a:rPr lang="ru-RU" b="1" dirty="0" smtClean="0">
                <a:latin typeface="Times New Roman" panose="02020603050405020304" pitchFamily="18" charset="0"/>
                <a:cs typeface="Times New Roman" panose="02020603050405020304" pitchFamily="18" charset="0"/>
              </a:rPr>
              <a:t>олярная </a:t>
            </a:r>
          </a:p>
          <a:p>
            <a:pPr algn="ctr"/>
            <a:r>
              <a:rPr lang="ru-RU" b="1" dirty="0" smtClean="0">
                <a:latin typeface="Times New Roman" panose="02020603050405020304" pitchFamily="18" charset="0"/>
                <a:cs typeface="Times New Roman" panose="02020603050405020304" pitchFamily="18" charset="0"/>
              </a:rPr>
              <a:t>шапка</a:t>
            </a:r>
            <a:endParaRPr lang="ru-RU" b="1" dirty="0"/>
          </a:p>
        </p:txBody>
      </p:sp>
    </p:spTree>
    <p:extLst>
      <p:ext uri="{BB962C8B-B14F-4D97-AF65-F5344CB8AC3E}">
        <p14:creationId xmlns:p14="http://schemas.microsoft.com/office/powerpoint/2010/main" val="3792236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b="1" i="0" dirty="0" smtClean="0">
                <a:solidFill>
                  <a:srgbClr val="000000"/>
                </a:solidFill>
                <a:effectLst/>
                <a:latin typeface="Times New Roman" panose="02020603050405020304" pitchFamily="18" charset="0"/>
                <a:cs typeface="Times New Roman" panose="02020603050405020304" pitchFamily="18" charset="0"/>
              </a:rPr>
              <a:t>Исследование Марса в XIX веке</a:t>
            </a:r>
            <a:r>
              <a:rPr lang="ru-RU" sz="3200" b="1" i="0" dirty="0" smtClean="0">
                <a:solidFill>
                  <a:srgbClr val="000000"/>
                </a:solidFill>
                <a:effectLst/>
                <a:latin typeface="Linux Libertine"/>
              </a:rPr>
              <a:t/>
            </a:r>
            <a:br>
              <a:rPr lang="ru-RU" sz="3200" b="1" i="0" dirty="0" smtClean="0">
                <a:solidFill>
                  <a:srgbClr val="000000"/>
                </a:solidFill>
                <a:effectLst/>
                <a:latin typeface="Linux Libertine"/>
              </a:rPr>
            </a:br>
            <a:endParaRPr lang="ru-RU" sz="3200" b="1" dirty="0"/>
          </a:p>
        </p:txBody>
      </p:sp>
      <p:sp>
        <p:nvSpPr>
          <p:cNvPr id="3" name="Объект 2"/>
          <p:cNvSpPr>
            <a:spLocks noGrp="1"/>
          </p:cNvSpPr>
          <p:nvPr>
            <p:ph sz="quarter" idx="1"/>
          </p:nvPr>
        </p:nvSpPr>
        <p:spPr>
          <a:xfrm>
            <a:off x="179512" y="1556792"/>
            <a:ext cx="5040560" cy="5112568"/>
          </a:xfrm>
        </p:spPr>
        <p:txBody>
          <a:bodyPr>
            <a:normAutofit lnSpcReduction="10000"/>
          </a:bodyPr>
          <a:lstStyle/>
          <a:p>
            <a:pPr marL="0" indent="0">
              <a:buNone/>
            </a:pPr>
            <a:endParaRPr lang="ru-RU" sz="1600" b="0" i="0" dirty="0" smtClean="0">
              <a:solidFill>
                <a:srgbClr val="202122"/>
              </a:solidFill>
              <a:effectLst/>
              <a:latin typeface="Times New Roman" panose="02020603050405020304" pitchFamily="18" charset="0"/>
              <a:cs typeface="Times New Roman" panose="02020603050405020304" pitchFamily="18" charset="0"/>
            </a:endParaRPr>
          </a:p>
          <a:p>
            <a:pPr marL="0" indent="0">
              <a:buNone/>
            </a:pPr>
            <a:r>
              <a:rPr lang="ru-RU" sz="1600" b="0" i="0" dirty="0" smtClean="0">
                <a:solidFill>
                  <a:srgbClr val="202122"/>
                </a:solidFill>
                <a:effectLst/>
                <a:latin typeface="Times New Roman" panose="02020603050405020304" pitchFamily="18" charset="0"/>
                <a:cs typeface="Times New Roman" panose="02020603050405020304" pitchFamily="18" charset="0"/>
              </a:rPr>
              <a:t>В начале</a:t>
            </a:r>
            <a:r>
              <a:rPr lang="ru-RU" sz="1600" b="0" i="0" dirty="0" smtClean="0">
                <a:effectLst/>
                <a:latin typeface="Times New Roman" panose="02020603050405020304" pitchFamily="18" charset="0"/>
                <a:cs typeface="Times New Roman" panose="02020603050405020304" pitchFamily="18" charset="0"/>
              </a:rPr>
              <a:t> </a:t>
            </a:r>
            <a:r>
              <a:rPr lang="ru-RU" sz="1600" b="0" i="0" u="none" strike="noStrike" dirty="0" smtClean="0">
                <a:effectLst/>
                <a:latin typeface="Times New Roman" panose="02020603050405020304" pitchFamily="18" charset="0"/>
                <a:cs typeface="Times New Roman" panose="02020603050405020304" pitchFamily="18" charset="0"/>
              </a:rPr>
              <a:t>XIX века</a:t>
            </a:r>
            <a:r>
              <a:rPr lang="ru-RU" sz="1600" b="0" i="0" dirty="0" smtClean="0">
                <a:effectLst/>
                <a:latin typeface="Times New Roman" panose="02020603050405020304" pitchFamily="18" charset="0"/>
                <a:cs typeface="Times New Roman" panose="02020603050405020304" pitchFamily="18" charset="0"/>
              </a:rPr>
              <a:t> повышение размера и качества </a:t>
            </a:r>
            <a:r>
              <a:rPr lang="ru-RU" sz="1600" b="0" i="0" u="none" strike="noStrike" dirty="0" smtClean="0">
                <a:effectLst/>
                <a:latin typeface="Times New Roman" panose="02020603050405020304" pitchFamily="18" charset="0"/>
                <a:cs typeface="Times New Roman" panose="02020603050405020304" pitchFamily="18" charset="0"/>
              </a:rPr>
              <a:t>оптики</a:t>
            </a:r>
            <a:r>
              <a:rPr lang="ru-RU" sz="1600" b="0" i="0" dirty="0" smtClean="0">
                <a:effectLst/>
                <a:latin typeface="Times New Roman" panose="02020603050405020304" pitchFamily="18" charset="0"/>
                <a:cs typeface="Times New Roman" panose="02020603050405020304" pitchFamily="18" charset="0"/>
              </a:rPr>
              <a:t> </a:t>
            </a:r>
            <a:r>
              <a:rPr lang="ru-RU" sz="1600" b="0" i="0" u="none" strike="noStrike" dirty="0" smtClean="0">
                <a:effectLst/>
                <a:latin typeface="Times New Roman" panose="02020603050405020304" pitchFamily="18" charset="0"/>
                <a:cs typeface="Times New Roman" panose="02020603050405020304" pitchFamily="18" charset="0"/>
              </a:rPr>
              <a:t>телескопов</a:t>
            </a:r>
            <a:r>
              <a:rPr lang="ru-RU" sz="1600" b="0" i="0" dirty="0" smtClean="0">
                <a:effectLst/>
                <a:latin typeface="Times New Roman" panose="02020603050405020304" pitchFamily="18" charset="0"/>
                <a:cs typeface="Times New Roman" panose="02020603050405020304" pitchFamily="18" charset="0"/>
              </a:rPr>
              <a:t> значительно сказалось на развитии </a:t>
            </a:r>
            <a:r>
              <a:rPr lang="ru-RU" sz="1600" b="0" i="0" u="none" strike="noStrike" dirty="0" err="1" smtClean="0">
                <a:effectLst/>
                <a:latin typeface="Times New Roman" panose="02020603050405020304" pitchFamily="18" charset="0"/>
                <a:cs typeface="Times New Roman" panose="02020603050405020304" pitchFamily="18" charset="0"/>
              </a:rPr>
              <a:t>астрономи</a:t>
            </a:r>
            <a:r>
              <a:rPr lang="ru-RU" sz="1600" dirty="0" smtClean="0">
                <a:solidFill>
                  <a:srgbClr val="202122"/>
                </a:solidFill>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В 1830 году во время </a:t>
            </a:r>
            <a:r>
              <a:rPr lang="ru-RU" sz="1600" dirty="0" smtClean="0">
                <a:latin typeface="Times New Roman" panose="02020603050405020304" pitchFamily="18" charset="0"/>
                <a:cs typeface="Times New Roman" panose="02020603050405020304" pitchFamily="18" charset="0"/>
              </a:rPr>
              <a:t> противостояния</a:t>
            </a:r>
            <a:r>
              <a:rPr lang="ru-RU" sz="1600" dirty="0">
                <a:latin typeface="Times New Roman" panose="02020603050405020304" pitchFamily="18" charset="0"/>
                <a:cs typeface="Times New Roman" panose="02020603050405020304" pitchFamily="18" charset="0"/>
              </a:rPr>
              <a:t> Марса, два немецких астронома, Иоганн Генрих фон </a:t>
            </a:r>
            <a:r>
              <a:rPr lang="ru-RU" sz="1600" dirty="0" err="1">
                <a:latin typeface="Times New Roman" panose="02020603050405020304" pitchFamily="18" charset="0"/>
                <a:cs typeface="Times New Roman" panose="02020603050405020304" pitchFamily="18" charset="0"/>
              </a:rPr>
              <a:t>Медлер</a:t>
            </a:r>
            <a:r>
              <a:rPr lang="ru-RU" sz="1600" dirty="0">
                <a:latin typeface="Times New Roman" panose="02020603050405020304" pitchFamily="18" charset="0"/>
                <a:cs typeface="Times New Roman" panose="02020603050405020304" pitchFamily="18" charset="0"/>
              </a:rPr>
              <a:t> и </a:t>
            </a:r>
            <a:r>
              <a:rPr lang="ru-RU" sz="1600" dirty="0" smtClean="0">
                <a:latin typeface="Times New Roman" panose="02020603050405020304" pitchFamily="18" charset="0"/>
                <a:cs typeface="Times New Roman" panose="02020603050405020304" pitchFamily="18" charset="0"/>
              </a:rPr>
              <a:t>Вильгельм </a:t>
            </a:r>
            <a:r>
              <a:rPr lang="ru-RU" sz="1600" dirty="0" err="1">
                <a:latin typeface="Times New Roman" panose="02020603050405020304" pitchFamily="18" charset="0"/>
                <a:cs typeface="Times New Roman" panose="02020603050405020304" pitchFamily="18" charset="0"/>
              </a:rPr>
              <a:t>Беер</a:t>
            </a:r>
            <a:r>
              <a:rPr lang="ru-RU" sz="1600" dirty="0">
                <a:latin typeface="Times New Roman" panose="02020603050405020304" pitchFamily="18" charset="0"/>
                <a:cs typeface="Times New Roman" panose="02020603050405020304" pitchFamily="18" charset="0"/>
              </a:rPr>
              <a:t> для детального изучения планеты использовали 95-миллиметровый рефрактор с </a:t>
            </a:r>
            <a:r>
              <a:rPr lang="ru-RU" sz="1600" dirty="0" smtClean="0">
                <a:latin typeface="Times New Roman" panose="02020603050405020304" pitchFamily="18" charset="0"/>
                <a:cs typeface="Times New Roman" panose="02020603050405020304" pitchFamily="18" charset="0"/>
              </a:rPr>
              <a:t>оптической </a:t>
            </a:r>
            <a:r>
              <a:rPr lang="ru-RU" sz="1600" dirty="0">
                <a:latin typeface="Times New Roman" panose="02020603050405020304" pitchFamily="18" charset="0"/>
                <a:cs typeface="Times New Roman" panose="02020603050405020304" pitchFamily="18" charset="0"/>
              </a:rPr>
              <a:t>системой Фраунгофера. В качестве точки отсчёта они выбрали характерную особенность рельефа, отстоящую южнее от экватора на 8° (позже получившую название Синус Меридиан и выбранную в качестве нулевого меридиана Марса). Во время своих наблюдений они установили, что большинство особенностей поверхности Марса являются постоянными, а точнее, не меняются в период вращения планеты. В 1840 году </a:t>
            </a:r>
            <a:r>
              <a:rPr lang="ru-RU" sz="1600" dirty="0" err="1">
                <a:latin typeface="Times New Roman" panose="02020603050405020304" pitchFamily="18" charset="0"/>
                <a:cs typeface="Times New Roman" panose="02020603050405020304" pitchFamily="18" charset="0"/>
              </a:rPr>
              <a:t>Медлер</a:t>
            </a:r>
            <a:r>
              <a:rPr lang="ru-RU" sz="1600" dirty="0">
                <a:latin typeface="Times New Roman" panose="02020603050405020304" pitchFamily="18" charset="0"/>
                <a:cs typeface="Times New Roman" panose="02020603050405020304" pitchFamily="18" charset="0"/>
              </a:rPr>
              <a:t> скомбинировал изображения, полученные за 10 лет наблюдений, и составил более точную карту поверхности. Вместо того, чтобы давать название различным маркерам, </a:t>
            </a:r>
            <a:r>
              <a:rPr lang="ru-RU" sz="1600" dirty="0" err="1">
                <a:latin typeface="Times New Roman" panose="02020603050405020304" pitchFamily="18" charset="0"/>
                <a:cs typeface="Times New Roman" panose="02020603050405020304" pitchFamily="18" charset="0"/>
              </a:rPr>
              <a:t>Беер</a:t>
            </a:r>
            <a:r>
              <a:rPr lang="ru-RU" sz="1600" dirty="0">
                <a:latin typeface="Times New Roman" panose="02020603050405020304" pitchFamily="18" charset="0"/>
                <a:cs typeface="Times New Roman" panose="02020603050405020304" pitchFamily="18" charset="0"/>
              </a:rPr>
              <a:t> и </a:t>
            </a:r>
            <a:r>
              <a:rPr lang="ru-RU" sz="1600" dirty="0" err="1">
                <a:latin typeface="Times New Roman" panose="02020603050405020304" pitchFamily="18" charset="0"/>
                <a:cs typeface="Times New Roman" panose="02020603050405020304" pitchFamily="18" charset="0"/>
              </a:rPr>
              <a:t>Медлер</a:t>
            </a:r>
            <a:r>
              <a:rPr lang="ru-RU" sz="1600" dirty="0">
                <a:latin typeface="Times New Roman" panose="02020603050405020304" pitchFamily="18" charset="0"/>
                <a:cs typeface="Times New Roman" panose="02020603050405020304" pitchFamily="18" charset="0"/>
              </a:rPr>
              <a:t> обозначали их буквами; например Меридиан-</a:t>
            </a:r>
            <a:r>
              <a:rPr lang="ru-RU" sz="1600" dirty="0" err="1">
                <a:latin typeface="Times New Roman" panose="02020603050405020304" pitchFamily="18" charset="0"/>
                <a:cs typeface="Times New Roman" panose="02020603050405020304" pitchFamily="18" charset="0"/>
              </a:rPr>
              <a:t>Бэй</a:t>
            </a:r>
            <a:r>
              <a:rPr lang="ru-RU" sz="1600" dirty="0">
                <a:latin typeface="Times New Roman" panose="02020603050405020304" pitchFamily="18" charset="0"/>
                <a:cs typeface="Times New Roman" panose="02020603050405020304" pitchFamily="18" charset="0"/>
              </a:rPr>
              <a:t> (Синус Меридиан) был обозначен буквой «А»</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772816"/>
            <a:ext cx="3456384"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5752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580112" y="620688"/>
            <a:ext cx="3384376"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51520" y="300592"/>
            <a:ext cx="5472607" cy="6740307"/>
          </a:xfrm>
          <a:prstGeom prst="rect">
            <a:avLst/>
          </a:prstGeom>
        </p:spPr>
        <p:txBody>
          <a:bodyPr wrap="square">
            <a:spAutoFit/>
          </a:bodyPr>
          <a:lstStyle/>
          <a:p>
            <a:endParaRPr lang="ru-RU" sz="1600" b="0" i="0" dirty="0" smtClean="0">
              <a:solidFill>
                <a:srgbClr val="202122"/>
              </a:solidFill>
              <a:effectLst/>
              <a:latin typeface="Times New Roman" panose="02020603050405020304" pitchFamily="18" charset="0"/>
              <a:cs typeface="Times New Roman" panose="02020603050405020304" pitchFamily="18" charset="0"/>
            </a:endParaRPr>
          </a:p>
          <a:p>
            <a:pPr algn="ctr"/>
            <a:r>
              <a:rPr lang="ru-RU" sz="3200" b="1" dirty="0" smtClean="0">
                <a:solidFill>
                  <a:srgbClr val="202122"/>
                </a:solidFill>
                <a:latin typeface="Times New Roman" panose="02020603050405020304" pitchFamily="18" charset="0"/>
                <a:cs typeface="Times New Roman" panose="02020603050405020304" pitchFamily="18" charset="0"/>
              </a:rPr>
              <a:t>Спектроскоп</a:t>
            </a:r>
            <a:endParaRPr lang="ru-RU" sz="3200" b="1" dirty="0">
              <a:solidFill>
                <a:srgbClr val="202122"/>
              </a:solidFill>
              <a:latin typeface="Times New Roman" panose="02020603050405020304" pitchFamily="18" charset="0"/>
              <a:cs typeface="Times New Roman" panose="02020603050405020304" pitchFamily="18" charset="0"/>
            </a:endParaRPr>
          </a:p>
          <a:p>
            <a:endParaRPr lang="ru-RU" sz="1600" b="0" i="0" dirty="0" smtClean="0">
              <a:solidFill>
                <a:srgbClr val="202122"/>
              </a:solidFill>
              <a:effectLst/>
              <a:latin typeface="Times New Roman" panose="02020603050405020304" pitchFamily="18" charset="0"/>
              <a:cs typeface="Times New Roman" panose="02020603050405020304" pitchFamily="18" charset="0"/>
            </a:endParaRPr>
          </a:p>
          <a:p>
            <a:endParaRPr lang="ru-RU" sz="1600" dirty="0">
              <a:solidFill>
                <a:srgbClr val="202122"/>
              </a:solidFill>
              <a:latin typeface="Times New Roman" panose="02020603050405020304" pitchFamily="18" charset="0"/>
              <a:cs typeface="Times New Roman" panose="02020603050405020304" pitchFamily="18" charset="0"/>
            </a:endParaRPr>
          </a:p>
          <a:p>
            <a:r>
              <a:rPr lang="ru-RU" sz="1600" b="0" i="0" dirty="0" smtClean="0">
                <a:solidFill>
                  <a:srgbClr val="202122"/>
                </a:solidFill>
                <a:effectLst/>
                <a:latin typeface="Times New Roman" panose="02020603050405020304" pitchFamily="18" charset="0"/>
                <a:cs typeface="Times New Roman" panose="02020603050405020304" pitchFamily="18" charset="0"/>
              </a:rPr>
              <a:t>В </a:t>
            </a:r>
            <a:r>
              <a:rPr lang="ru-RU" sz="1600" b="0" i="0" u="none" strike="noStrike" dirty="0" smtClean="0">
                <a:effectLst/>
                <a:latin typeface="Times New Roman" panose="02020603050405020304" pitchFamily="18" charset="0"/>
                <a:cs typeface="Times New Roman" panose="02020603050405020304" pitchFamily="18" charset="0"/>
              </a:rPr>
              <a:t>Лейпцигском университете</a:t>
            </a:r>
            <a:r>
              <a:rPr lang="ru-RU" sz="1600" b="0" i="0" dirty="0" smtClean="0">
                <a:solidFill>
                  <a:srgbClr val="202122"/>
                </a:solidFill>
                <a:effectLst/>
                <a:latin typeface="Times New Roman" panose="02020603050405020304" pitchFamily="18" charset="0"/>
                <a:cs typeface="Times New Roman" panose="02020603050405020304" pitchFamily="18" charset="0"/>
              </a:rPr>
              <a:t> в 1862—1864 годах немецкий астроном </a:t>
            </a:r>
            <a:r>
              <a:rPr lang="ru-RU" sz="1600" b="0" i="0" u="none" strike="noStrike" dirty="0" smtClean="0">
                <a:effectLst/>
                <a:latin typeface="Times New Roman" panose="02020603050405020304" pitchFamily="18" charset="0"/>
                <a:cs typeface="Times New Roman" panose="02020603050405020304" pitchFamily="18" charset="0"/>
              </a:rPr>
              <a:t>Иоганн </a:t>
            </a:r>
            <a:r>
              <a:rPr lang="ru-RU" sz="1600" b="0" i="0" u="none" strike="noStrike" dirty="0" err="1" smtClean="0">
                <a:effectLst/>
                <a:latin typeface="Times New Roman" panose="02020603050405020304" pitchFamily="18" charset="0"/>
                <a:cs typeface="Times New Roman" panose="02020603050405020304" pitchFamily="18" charset="0"/>
              </a:rPr>
              <a:t>Золлнер</a:t>
            </a:r>
            <a:r>
              <a:rPr lang="ru-RU" sz="1600" b="0" i="0" dirty="0" smtClean="0">
                <a:solidFill>
                  <a:srgbClr val="202122"/>
                </a:solidFill>
                <a:effectLst/>
                <a:latin typeface="Times New Roman" panose="02020603050405020304" pitchFamily="18" charset="0"/>
                <a:cs typeface="Times New Roman" panose="02020603050405020304" pitchFamily="18" charset="0"/>
              </a:rPr>
              <a:t> использовал для наблюдения Марса </a:t>
            </a:r>
            <a:r>
              <a:rPr lang="ru-RU" sz="1600" b="0" i="0" u="none" strike="noStrike" dirty="0" smtClean="0">
                <a:solidFill>
                  <a:srgbClr val="0645AD"/>
                </a:solidFill>
                <a:effectLst/>
                <a:latin typeface="Times New Roman" panose="02020603050405020304" pitchFamily="18" charset="0"/>
                <a:cs typeface="Times New Roman" panose="02020603050405020304" pitchFamily="18" charset="0"/>
              </a:rPr>
              <a:t>спектроскоп</a:t>
            </a:r>
            <a:r>
              <a:rPr lang="ru-RU" sz="1600" b="0" i="0" dirty="0" smtClean="0">
                <a:solidFill>
                  <a:srgbClr val="202122"/>
                </a:solidFill>
                <a:effectLst/>
                <a:latin typeface="Times New Roman" panose="02020603050405020304" pitchFamily="18" charset="0"/>
                <a:cs typeface="Times New Roman" panose="02020603050405020304" pitchFamily="18" charset="0"/>
              </a:rPr>
              <a:t>, разработанный для измерения отражательной способности Луны, планет Солнечной системы и ярких звёзд, и получил суммарное альбедо Марса, равное 0,27. Между 1877 и 1893 годами немецкие астрономы </a:t>
            </a:r>
            <a:r>
              <a:rPr lang="ru-RU" sz="1600" b="0" i="0" u="none" strike="noStrike" dirty="0" smtClean="0">
                <a:effectLst/>
                <a:latin typeface="Times New Roman" panose="02020603050405020304" pitchFamily="18" charset="0"/>
                <a:cs typeface="Times New Roman" panose="02020603050405020304" pitchFamily="18" charset="0"/>
              </a:rPr>
              <a:t>Густав Мюллер</a:t>
            </a:r>
            <a:r>
              <a:rPr lang="ru-RU" sz="1600" b="0" i="0" dirty="0" smtClean="0">
                <a:solidFill>
                  <a:srgbClr val="202122"/>
                </a:solidFill>
                <a:effectLst/>
                <a:latin typeface="Times New Roman" panose="02020603050405020304" pitchFamily="18" charset="0"/>
                <a:cs typeface="Times New Roman" panose="02020603050405020304" pitchFamily="18" charset="0"/>
              </a:rPr>
              <a:t> и </a:t>
            </a:r>
            <a:r>
              <a:rPr lang="ru-RU" sz="1600" b="0" i="0" u="none" strike="noStrike" dirty="0" smtClean="0">
                <a:effectLst/>
                <a:latin typeface="Times New Roman" panose="02020603050405020304" pitchFamily="18" charset="0"/>
                <a:cs typeface="Times New Roman" panose="02020603050405020304" pitchFamily="18" charset="0"/>
              </a:rPr>
              <a:t>Пауль </a:t>
            </a:r>
            <a:r>
              <a:rPr lang="ru-RU" sz="1600" b="0" i="0" u="none" strike="noStrike" dirty="0" err="1" smtClean="0">
                <a:effectLst/>
                <a:latin typeface="Times New Roman" panose="02020603050405020304" pitchFamily="18" charset="0"/>
                <a:cs typeface="Times New Roman" panose="02020603050405020304" pitchFamily="18" charset="0"/>
              </a:rPr>
              <a:t>Кемпф</a:t>
            </a:r>
            <a:r>
              <a:rPr lang="ru-RU" sz="1600" b="0" i="0" dirty="0" smtClean="0">
                <a:solidFill>
                  <a:srgbClr val="202122"/>
                </a:solidFill>
                <a:effectLst/>
                <a:latin typeface="Times New Roman" panose="02020603050405020304" pitchFamily="18" charset="0"/>
                <a:cs typeface="Times New Roman" panose="02020603050405020304" pitchFamily="18" charset="0"/>
              </a:rPr>
              <a:t> наблюдали Марс с использованием спектроскопа </a:t>
            </a:r>
            <a:r>
              <a:rPr lang="ru-RU" sz="1600" b="0" i="0" dirty="0" err="1" smtClean="0">
                <a:solidFill>
                  <a:srgbClr val="202122"/>
                </a:solidFill>
                <a:effectLst/>
                <a:latin typeface="Times New Roman" panose="02020603050405020304" pitchFamily="18" charset="0"/>
                <a:cs typeface="Times New Roman" panose="02020603050405020304" pitchFamily="18" charset="0"/>
              </a:rPr>
              <a:t>Золлнера</a:t>
            </a:r>
            <a:r>
              <a:rPr lang="ru-RU" sz="1600" b="0" i="0" dirty="0" smtClean="0">
                <a:solidFill>
                  <a:srgbClr val="202122"/>
                </a:solidFill>
                <a:effectLst/>
                <a:latin typeface="Times New Roman" panose="02020603050405020304" pitchFamily="18" charset="0"/>
                <a:cs typeface="Times New Roman" panose="02020603050405020304" pitchFamily="18" charset="0"/>
              </a:rPr>
              <a:t>. Они обнаружили малый коэффициент фаз — вариацию отражательной способности в зависимости от угла, и сделали вывод том, что поверхность Марса относительно гладкая и без больших изломов. В 1867 году французский астроном </a:t>
            </a:r>
            <a:r>
              <a:rPr lang="ru-RU" sz="1600" b="0" i="0" u="none" strike="noStrike" dirty="0" smtClean="0">
                <a:effectLst/>
                <a:latin typeface="Times New Roman" panose="02020603050405020304" pitchFamily="18" charset="0"/>
                <a:cs typeface="Times New Roman" panose="02020603050405020304" pitchFamily="18" charset="0"/>
              </a:rPr>
              <a:t>Пьер </a:t>
            </a:r>
            <a:r>
              <a:rPr lang="ru-RU" sz="1600" b="0" i="0" u="none" strike="noStrike" dirty="0" err="1" smtClean="0">
                <a:effectLst/>
                <a:latin typeface="Times New Roman" panose="02020603050405020304" pitchFamily="18" charset="0"/>
                <a:cs typeface="Times New Roman" panose="02020603050405020304" pitchFamily="18" charset="0"/>
              </a:rPr>
              <a:t>Жансен</a:t>
            </a:r>
            <a:r>
              <a:rPr lang="ru-RU" sz="1600" b="0" i="0" dirty="0" smtClean="0">
                <a:effectLst/>
                <a:latin typeface="Times New Roman" panose="02020603050405020304" pitchFamily="18" charset="0"/>
                <a:cs typeface="Times New Roman" panose="02020603050405020304" pitchFamily="18" charset="0"/>
              </a:rPr>
              <a:t> </a:t>
            </a:r>
            <a:r>
              <a:rPr lang="ru-RU" sz="1600" b="0" i="0" dirty="0" smtClean="0">
                <a:solidFill>
                  <a:srgbClr val="202122"/>
                </a:solidFill>
                <a:effectLst/>
                <a:latin typeface="Times New Roman" panose="02020603050405020304" pitchFamily="18" charset="0"/>
                <a:cs typeface="Times New Roman" panose="02020603050405020304" pitchFamily="18" charset="0"/>
              </a:rPr>
              <a:t>и британский астроном </a:t>
            </a:r>
            <a:r>
              <a:rPr lang="ru-RU" sz="1600" b="0" i="0" u="none" strike="noStrike" dirty="0" smtClean="0">
                <a:effectLst/>
                <a:latin typeface="Times New Roman" panose="02020603050405020304" pitchFamily="18" charset="0"/>
                <a:cs typeface="Times New Roman" panose="02020603050405020304" pitchFamily="18" charset="0"/>
              </a:rPr>
              <a:t>Уильям </a:t>
            </a:r>
            <a:r>
              <a:rPr lang="ru-RU" sz="1600" b="0" i="0" u="none" strike="noStrike" dirty="0" err="1" smtClean="0">
                <a:effectLst/>
                <a:latin typeface="Times New Roman" panose="02020603050405020304" pitchFamily="18" charset="0"/>
                <a:cs typeface="Times New Roman" panose="02020603050405020304" pitchFamily="18" charset="0"/>
              </a:rPr>
              <a:t>Хаггинс</a:t>
            </a:r>
            <a:r>
              <a:rPr lang="ru-RU" sz="1600" b="0" i="0" dirty="0" smtClean="0">
                <a:solidFill>
                  <a:srgbClr val="202122"/>
                </a:solidFill>
                <a:effectLst/>
                <a:latin typeface="Times New Roman" panose="02020603050405020304" pitchFamily="18" charset="0"/>
                <a:cs typeface="Times New Roman" panose="02020603050405020304" pitchFamily="18" charset="0"/>
              </a:rPr>
              <a:t> использовали спектроскоп для изучения </a:t>
            </a:r>
            <a:r>
              <a:rPr lang="ru-RU" sz="1600" b="0" i="0" u="none" strike="noStrike" dirty="0" smtClean="0">
                <a:solidFill>
                  <a:srgbClr val="0645AD"/>
                </a:solidFill>
                <a:effectLst/>
                <a:latin typeface="Times New Roman" panose="02020603050405020304" pitchFamily="18" charset="0"/>
                <a:cs typeface="Times New Roman" panose="02020603050405020304" pitchFamily="18" charset="0"/>
              </a:rPr>
              <a:t>атмосферы Марса</a:t>
            </a:r>
            <a:r>
              <a:rPr lang="ru-RU" sz="1600" b="0" i="0" dirty="0" smtClean="0">
                <a:solidFill>
                  <a:srgbClr val="202122"/>
                </a:solidFill>
                <a:effectLst/>
                <a:latin typeface="Times New Roman" panose="02020603050405020304" pitchFamily="18" charset="0"/>
                <a:cs typeface="Times New Roman" panose="02020603050405020304" pitchFamily="18" charset="0"/>
              </a:rPr>
              <a:t>. Они </a:t>
            </a:r>
            <a:r>
              <a:rPr lang="ru-RU" sz="1600" b="0" i="0" dirty="0" err="1" smtClean="0">
                <a:solidFill>
                  <a:srgbClr val="202122"/>
                </a:solidFill>
                <a:effectLst/>
                <a:latin typeface="Times New Roman" panose="02020603050405020304" pitchFamily="18" charset="0"/>
                <a:cs typeface="Times New Roman" panose="02020603050405020304" pitchFamily="18" charset="0"/>
              </a:rPr>
              <a:t>обнару</a:t>
            </a:r>
            <a:r>
              <a:rPr lang="ru-RU" sz="1600" b="0" i="0" dirty="0" smtClean="0">
                <a:solidFill>
                  <a:srgbClr val="202122"/>
                </a:solidFill>
                <a:effectLst/>
                <a:latin typeface="Times New Roman" panose="02020603050405020304" pitchFamily="18" charset="0"/>
                <a:cs typeface="Times New Roman" panose="02020603050405020304" pitchFamily="18" charset="0"/>
              </a:rPr>
              <a:t>-жили, что оптический спектр Марса практически совпадает со спектром Луны. В полученном спектре не были </a:t>
            </a:r>
            <a:r>
              <a:rPr lang="ru-RU" sz="1600" b="0" i="0" dirty="0" err="1" smtClean="0">
                <a:solidFill>
                  <a:srgbClr val="202122"/>
                </a:solidFill>
                <a:effectLst/>
                <a:latin typeface="Times New Roman" panose="02020603050405020304" pitchFamily="18" charset="0"/>
                <a:cs typeface="Times New Roman" panose="02020603050405020304" pitchFamily="18" charset="0"/>
              </a:rPr>
              <a:t>обнару</a:t>
            </a:r>
            <a:r>
              <a:rPr lang="ru-RU" sz="1600" b="0" i="0" dirty="0" smtClean="0">
                <a:solidFill>
                  <a:srgbClr val="202122"/>
                </a:solidFill>
                <a:effectLst/>
                <a:latin typeface="Times New Roman" panose="02020603050405020304" pitchFamily="18" charset="0"/>
                <a:cs typeface="Times New Roman" panose="02020603050405020304" pitchFamily="18" charset="0"/>
              </a:rPr>
              <a:t>-жены линии поглощения воды, поэтому </a:t>
            </a:r>
            <a:r>
              <a:rPr lang="ru-RU" sz="1600" b="0" i="0" dirty="0" err="1" smtClean="0">
                <a:solidFill>
                  <a:srgbClr val="202122"/>
                </a:solidFill>
                <a:effectLst/>
                <a:latin typeface="Times New Roman" panose="02020603050405020304" pitchFamily="18" charset="0"/>
                <a:cs typeface="Times New Roman" panose="02020603050405020304" pitchFamily="18" charset="0"/>
              </a:rPr>
              <a:t>Жансен</a:t>
            </a:r>
            <a:r>
              <a:rPr lang="ru-RU" sz="1600" b="0" i="0" dirty="0" smtClean="0">
                <a:solidFill>
                  <a:srgbClr val="202122"/>
                </a:solidFill>
                <a:effectLst/>
                <a:latin typeface="Times New Roman" panose="02020603050405020304" pitchFamily="18" charset="0"/>
                <a:cs typeface="Times New Roman" panose="02020603050405020304" pitchFamily="18" charset="0"/>
              </a:rPr>
              <a:t> и </a:t>
            </a:r>
            <a:r>
              <a:rPr lang="ru-RU" sz="1600" b="0" i="0" dirty="0" err="1" smtClean="0">
                <a:solidFill>
                  <a:srgbClr val="202122"/>
                </a:solidFill>
                <a:effectLst/>
                <a:latin typeface="Times New Roman" panose="02020603050405020304" pitchFamily="18" charset="0"/>
                <a:cs typeface="Times New Roman" panose="02020603050405020304" pitchFamily="18" charset="0"/>
              </a:rPr>
              <a:t>Хаггинс</a:t>
            </a:r>
            <a:r>
              <a:rPr lang="ru-RU" sz="1600" b="0" i="0" dirty="0" smtClean="0">
                <a:solidFill>
                  <a:srgbClr val="202122"/>
                </a:solidFill>
                <a:effectLst/>
                <a:latin typeface="Times New Roman" panose="02020603050405020304" pitchFamily="18" charset="0"/>
                <a:cs typeface="Times New Roman" panose="02020603050405020304" pitchFamily="18" charset="0"/>
              </a:rPr>
              <a:t> предположили, что в атмосфере Марса присутствует водя-ной пар. Этот результат был подтвержден в 1872 году немецким астрономом  и в </a:t>
            </a:r>
            <a:r>
              <a:rPr lang="ru-RU" sz="1600" b="0" i="0" u="none" strike="noStrike" dirty="0" smtClean="0">
                <a:effectLst/>
                <a:latin typeface="Times New Roman" panose="02020603050405020304" pitchFamily="18" charset="0"/>
                <a:cs typeface="Times New Roman" panose="02020603050405020304" pitchFamily="18" charset="0"/>
              </a:rPr>
              <a:t>1875 году</a:t>
            </a:r>
            <a:r>
              <a:rPr lang="ru-RU" sz="1600" b="0" i="0" dirty="0" smtClean="0">
                <a:solidFill>
                  <a:srgbClr val="202122"/>
                </a:solidFill>
                <a:effectLst/>
                <a:latin typeface="Times New Roman" panose="02020603050405020304" pitchFamily="18" charset="0"/>
                <a:cs typeface="Times New Roman" panose="02020603050405020304" pitchFamily="18" charset="0"/>
              </a:rPr>
              <a:t> английским астроном, но позже он оказался под вопросом.</a:t>
            </a:r>
            <a:endParaRPr lang="ru-RU" sz="1600" b="0" i="0" dirty="0">
              <a:solidFill>
                <a:srgbClr val="202122"/>
              </a:solidFill>
              <a:effectLst/>
              <a:latin typeface="Times New Roman" panose="02020603050405020304" pitchFamily="18" charset="0"/>
              <a:cs typeface="Times New Roman" panose="02020603050405020304" pitchFamily="18" charset="0"/>
            </a:endParaRPr>
          </a:p>
        </p:txBody>
      </p:sp>
      <p:pic>
        <p:nvPicPr>
          <p:cNvPr id="6" name="Рисунок 5" descr="https://upload.wikimedia.org/wikipedia/commons/thumb/6/61/Simple_grating_spectrometer_inside.jpg/800px-Simple_grating_spectrometer_insid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3068959"/>
            <a:ext cx="3312368" cy="3434075"/>
          </a:xfrm>
          <a:prstGeom prst="rect">
            <a:avLst/>
          </a:prstGeom>
          <a:noFill/>
          <a:ln>
            <a:noFill/>
          </a:ln>
        </p:spPr>
      </p:pic>
    </p:spTree>
    <p:extLst>
      <p:ext uri="{BB962C8B-B14F-4D97-AF65-F5344CB8AC3E}">
        <p14:creationId xmlns:p14="http://schemas.microsoft.com/office/powerpoint/2010/main" val="890529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lvl="0">
              <a:spcBef>
                <a:spcPct val="20000"/>
              </a:spcBef>
            </a:pPr>
            <a:r>
              <a:rPr lang="ru-RU" sz="1800" dirty="0">
                <a:solidFill>
                  <a:prstClr val="black"/>
                </a:solidFill>
                <a:latin typeface="Times New Roman" panose="02020603050405020304" pitchFamily="18" charset="0"/>
                <a:ea typeface="+mn-ea"/>
                <a:cs typeface="Times New Roman" panose="02020603050405020304" pitchFamily="18" charset="0"/>
              </a:rPr>
              <a:t>В 1877 году, во время великого противостояния Марса, итальянский астроном Джованни </a:t>
            </a:r>
            <a:r>
              <a:rPr lang="ru-RU" sz="1800" dirty="0" err="1" smtClean="0">
                <a:solidFill>
                  <a:prstClr val="black"/>
                </a:solidFill>
                <a:latin typeface="Times New Roman" panose="02020603050405020304" pitchFamily="18" charset="0"/>
                <a:ea typeface="+mn-ea"/>
                <a:cs typeface="Times New Roman" panose="02020603050405020304" pitchFamily="18" charset="0"/>
              </a:rPr>
              <a:t>Скиапарелли</a:t>
            </a:r>
            <a:r>
              <a:rPr lang="ru-RU" sz="1800" dirty="0">
                <a:solidFill>
                  <a:prstClr val="black"/>
                </a:solidFill>
                <a:latin typeface="Times New Roman" panose="02020603050405020304" pitchFamily="18" charset="0"/>
                <a:ea typeface="+mn-ea"/>
                <a:cs typeface="Times New Roman" panose="02020603050405020304" pitchFamily="18" charset="0"/>
              </a:rPr>
              <a:t> использует телескоп для составления подробных карт планеты.</a:t>
            </a:r>
            <a:br>
              <a:rPr lang="ru-RU" sz="1800" dirty="0">
                <a:solidFill>
                  <a:prstClr val="black"/>
                </a:solidFill>
                <a:latin typeface="Times New Roman" panose="02020603050405020304" pitchFamily="18" charset="0"/>
                <a:ea typeface="+mn-ea"/>
                <a:cs typeface="Times New Roman" panose="02020603050405020304" pitchFamily="18" charset="0"/>
              </a:rPr>
            </a:br>
            <a:endParaRPr lang="ru-RU" sz="1800" dirty="0"/>
          </a:p>
        </p:txBody>
      </p:sp>
      <p:sp>
        <p:nvSpPr>
          <p:cNvPr id="3" name="Объект 2"/>
          <p:cNvSpPr>
            <a:spLocks noGrp="1"/>
          </p:cNvSpPr>
          <p:nvPr>
            <p:ph sz="quarter" idx="1"/>
          </p:nvPr>
        </p:nvSpPr>
        <p:spPr/>
        <p:txBody>
          <a:bodyPr>
            <a:normAutofit/>
          </a:bodyPr>
          <a:lstStyle/>
          <a:p>
            <a:pPr marL="0" indent="0">
              <a:buNone/>
            </a:pPr>
            <a:endParaRPr lang="ru-RU" sz="1600" dirty="0">
              <a:latin typeface="Times New Roman" panose="02020603050405020304" pitchFamily="18" charset="0"/>
              <a:cs typeface="Times New Roman" panose="02020603050405020304" pitchFamily="18" charset="0"/>
            </a:endParaRPr>
          </a:p>
        </p:txBody>
      </p:sp>
      <p:pic>
        <p:nvPicPr>
          <p:cNvPr id="4" name="Рисунок 3" descr="https://upload.wikimedia.org/wikipedia/commons/3/33/Proctor_Mars_Map.jpg"/>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52736"/>
            <a:ext cx="8784975" cy="5688632"/>
          </a:xfrm>
          <a:prstGeom prst="rect">
            <a:avLst/>
          </a:prstGeom>
          <a:noFill/>
          <a:ln>
            <a:noFill/>
          </a:ln>
        </p:spPr>
      </p:pic>
    </p:spTree>
    <p:extLst>
      <p:ext uri="{BB962C8B-B14F-4D97-AF65-F5344CB8AC3E}">
        <p14:creationId xmlns:p14="http://schemas.microsoft.com/office/powerpoint/2010/main" val="1724971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936104"/>
          </a:xfrm>
        </p:spPr>
        <p:txBody>
          <a:bodyPr>
            <a:noAutofit/>
          </a:bodyPr>
          <a:lstStyle/>
          <a:p>
            <a:pPr algn="ctr"/>
            <a:r>
              <a:rPr lang="ru-RU" sz="3200" b="1" i="0" dirty="0" smtClean="0">
                <a:solidFill>
                  <a:srgbClr val="000000"/>
                </a:solidFill>
                <a:effectLst/>
                <a:latin typeface="Times New Roman" panose="02020603050405020304" pitchFamily="18" charset="0"/>
                <a:cs typeface="Times New Roman" panose="02020603050405020304" pitchFamily="18" charset="0"/>
              </a:rPr>
              <a:t>Исследование Марса космическими аппаратами в XX—XXI веках</a:t>
            </a:r>
            <a:r>
              <a:rPr lang="ru-RU" sz="2400" b="1" i="0" dirty="0" smtClean="0">
                <a:solidFill>
                  <a:srgbClr val="000000"/>
                </a:solidFill>
                <a:effectLst/>
                <a:latin typeface="Times New Roman" panose="02020603050405020304" pitchFamily="18" charset="0"/>
                <a:cs typeface="Times New Roman" panose="02020603050405020304" pitchFamily="18" charset="0"/>
              </a:rPr>
              <a:t/>
            </a:r>
            <a:br>
              <a:rPr lang="ru-RU" sz="2400" b="1" i="0" dirty="0" smtClean="0">
                <a:solidFill>
                  <a:srgbClr val="000000"/>
                </a:solidFill>
                <a:effectLst/>
                <a:latin typeface="Times New Roman" panose="02020603050405020304" pitchFamily="18" charset="0"/>
                <a:cs typeface="Times New Roman" panose="02020603050405020304" pitchFamily="18" charset="0"/>
              </a:rPr>
            </a:b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
          </p:nvPr>
        </p:nvSpPr>
        <p:spPr>
          <a:xfrm>
            <a:off x="457200" y="1916832"/>
            <a:ext cx="3538736" cy="4209331"/>
          </a:xfrm>
        </p:spPr>
        <p:txBody>
          <a:bodyPr>
            <a:normAutofit/>
          </a:bodyPr>
          <a:lstStyle/>
          <a:p>
            <a:pPr marL="0" indent="0" algn="ctr">
              <a:buNone/>
            </a:pPr>
            <a:r>
              <a:rPr lang="ru-RU" sz="1800" dirty="0" smtClean="0">
                <a:latin typeface="Times New Roman" panose="02020603050405020304" pitchFamily="18" charset="0"/>
                <a:cs typeface="Times New Roman" panose="02020603050405020304" pitchFamily="18" charset="0"/>
              </a:rPr>
              <a:t>Телескоп Хаббл </a:t>
            </a:r>
            <a:r>
              <a:rPr lang="ru-RU" sz="1800" b="0" i="0" dirty="0" smtClean="0">
                <a:solidFill>
                  <a:srgbClr val="202122"/>
                </a:solidFill>
                <a:effectLst/>
                <a:latin typeface="Times New Roman" panose="02020603050405020304" pitchFamily="18" charset="0"/>
                <a:cs typeface="Times New Roman" panose="02020603050405020304" pitchFamily="18" charset="0"/>
              </a:rPr>
              <a:t> также использовался для систематического изучения Марса; им были отсняты изображения с наилучшим разрешением среди полученных с Земли и околоземной орбиты. Когда Марс находится на </a:t>
            </a:r>
            <a:r>
              <a:rPr lang="ru-RU" sz="1800" dirty="0" smtClean="0">
                <a:latin typeface="Times New Roman" panose="02020603050405020304" pitchFamily="18" charset="0"/>
                <a:cs typeface="Times New Roman" panose="02020603050405020304" pitchFamily="18" charset="0"/>
              </a:rPr>
              <a:t>угловом расстоянии</a:t>
            </a:r>
            <a:r>
              <a:rPr lang="ru-RU" sz="1800" b="0" i="0" dirty="0" smtClean="0">
                <a:solidFill>
                  <a:srgbClr val="202122"/>
                </a:solidFill>
                <a:effectLst/>
                <a:latin typeface="Times New Roman" panose="02020603050405020304" pitchFamily="18" charset="0"/>
                <a:cs typeface="Times New Roman" panose="02020603050405020304" pitchFamily="18" charset="0"/>
              </a:rPr>
              <a:t> 50° и более от Солнца, Хаббл может делать подробные снимки Марса, в том числе полушария целиком, что даёт возможность полностью оценить погодную обстановк</a:t>
            </a:r>
            <a:r>
              <a:rPr lang="ru-RU" sz="1600" b="0" i="0" dirty="0" smtClean="0">
                <a:solidFill>
                  <a:srgbClr val="202122"/>
                </a:solidFill>
                <a:effectLst/>
                <a:latin typeface="Times New Roman" panose="02020603050405020304" pitchFamily="18" charset="0"/>
                <a:cs typeface="Times New Roman" panose="02020603050405020304" pitchFamily="18" charset="0"/>
              </a:rPr>
              <a:t>у.</a:t>
            </a:r>
            <a:endParaRPr lang="ru-RU" sz="1600" dirty="0">
              <a:latin typeface="Times New Roman" panose="02020603050405020304" pitchFamily="18" charset="0"/>
              <a:cs typeface="Times New Roman" panose="02020603050405020304" pitchFamily="18" charset="0"/>
            </a:endParaRPr>
          </a:p>
        </p:txBody>
      </p:sp>
      <p:pic>
        <p:nvPicPr>
          <p:cNvPr id="4" name="Рисунок 3" descr="https://upload.wikimedia.org/wikipedia/commons/thumb/3/3f/HST-SM4.jpeg/800px-HST-SM4.jpeg"/>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772816"/>
            <a:ext cx="4896543" cy="4536504"/>
          </a:xfrm>
          <a:prstGeom prst="rect">
            <a:avLst/>
          </a:prstGeom>
          <a:noFill/>
          <a:ln>
            <a:noFill/>
          </a:ln>
        </p:spPr>
      </p:pic>
    </p:spTree>
    <p:extLst>
      <p:ext uri="{BB962C8B-B14F-4D97-AF65-F5344CB8AC3E}">
        <p14:creationId xmlns:p14="http://schemas.microsoft.com/office/powerpoint/2010/main" val="15071638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218</TotalTime>
  <Words>480</Words>
  <Application>Microsoft Office PowerPoint</Application>
  <PresentationFormat>Экран (4:3)</PresentationFormat>
  <Paragraphs>83</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Обычная</vt:lpstr>
      <vt:lpstr>ГБПОУ «Себряковский технологический техникум»</vt:lpstr>
      <vt:lpstr>Красная планета</vt:lpstr>
      <vt:lpstr>Первые наблюдения Марса </vt:lpstr>
      <vt:lpstr>Исследование Марса при помощи телескопов в XVII—XVIII веках </vt:lpstr>
      <vt:lpstr> Голландский астроном Христиа Гюйгенс первым составил карту поверхности Марса, отражающую множество деталей местности. 28 ноября 1659 года он сделал несколько рисунков Марса, на которых были отображены различные темные области, позже сопоставленные с плато Большой Сирт и, возможно, одна из полярных шапок. В том же году ему удалось измерить период вращения планеты, равный, по его расчетам, 24 земным часам[. Также он сделал грубую оценку диаметра Марса, предположив, что он равен около 60 % от диаметра Земли (эта оценка сопоставима с современным значением в 53 %) </vt:lpstr>
      <vt:lpstr>Исследование Марса в XIX веке </vt:lpstr>
      <vt:lpstr>Презентация PowerPoint</vt:lpstr>
      <vt:lpstr>В 1877 году, во время великого противостояния Марса, итальянский астроном Джованни Скиапарелли использует телескоп для составления подробных карт планеты. </vt:lpstr>
      <vt:lpstr>Исследование Марса космическими аппаратами в XX—XXI веках </vt:lpstr>
      <vt:lpstr>Исследование Марса межпланетными станциями </vt:lpstr>
      <vt:lpstr>Искусственные спутники Марса по времени перелёта     к планете (дней)</vt:lpstr>
      <vt:lpstr>Марсоход СПИРИТ</vt:lpstr>
      <vt:lpstr>Марсоход КЬЮСИРИТИ</vt:lpstr>
      <vt:lpstr>Презентация PowerPoint</vt:lpstr>
      <vt:lpstr>Презентация PowerPoint</vt:lpstr>
      <vt:lpstr>Современная топографическая карта Марса</vt:lpstr>
      <vt:lpstr>Проекты по  освоению Марса</vt:lpstr>
      <vt:lpstr> </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Первые наблюдения Марса</dc:title>
  <dc:creator>Васян</dc:creator>
  <cp:lastModifiedBy>Васян</cp:lastModifiedBy>
  <cp:revision>20</cp:revision>
  <dcterms:created xsi:type="dcterms:W3CDTF">2021-03-21T12:48:56Z</dcterms:created>
  <dcterms:modified xsi:type="dcterms:W3CDTF">2021-03-21T16:27:01Z</dcterms:modified>
</cp:coreProperties>
</file>