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1799" y="1473200"/>
            <a:ext cx="5398295" cy="1816098"/>
          </a:xfrm>
        </p:spPr>
        <p:txBody>
          <a:bodyPr rtlCol="0"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971799" y="3289300"/>
            <a:ext cx="5398295" cy="10541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99419" y="4402932"/>
            <a:ext cx="1200150" cy="283369"/>
          </a:xfrm>
        </p:spPr>
        <p:txBody>
          <a:bodyPr rtlCol="0"/>
          <a:lstStyle/>
          <a:p>
            <a:pPr rtl="0"/>
            <a:fld id="{69986525-B07B-4DDA-AD46-1F50770BD62C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71799" y="4402932"/>
            <a:ext cx="3670469" cy="283369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719" y="4402932"/>
            <a:ext cx="413375" cy="283369"/>
          </a:xfrm>
        </p:spPr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1918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1" y="3549649"/>
            <a:ext cx="7598570" cy="425054"/>
          </a:xfrm>
        </p:spPr>
        <p:txBody>
          <a:bodyPr rtlCol="0" anchor="b">
            <a:normAutofit/>
          </a:bodyPr>
          <a:lstStyle>
            <a:lvl1pPr algn="l">
              <a:defRPr sz="1800" b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28701" y="699084"/>
            <a:ext cx="6569870" cy="23737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3974702"/>
            <a:ext cx="7598570" cy="370284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33D2E5-D61D-49D7-9021-C6A5E0D6475D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674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343149"/>
          </a:xfrm>
        </p:spPr>
        <p:txBody>
          <a:bodyPr rtlCol="0" anchor="ctr">
            <a:normAutofit/>
          </a:bodyPr>
          <a:lstStyle>
            <a:lvl1pPr algn="l">
              <a:defRPr sz="24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4350" y="3257550"/>
            <a:ext cx="7598571" cy="108585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428797-7C58-4F7C-9751-02432A9453BE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269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5" name="Надпись 14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6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6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rtlCol="0"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823406" y="2514600"/>
            <a:ext cx="7004388" cy="28575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5599" y="3257550"/>
            <a:ext cx="7614275" cy="108585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A43B2-A673-4181-836B-0C0960EA9B9F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585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2" y="2481436"/>
            <a:ext cx="7598569" cy="1101600"/>
          </a:xfrm>
        </p:spPr>
        <p:txBody>
          <a:bodyPr rtlCol="0" anchor="b">
            <a:normAutofit/>
          </a:bodyPr>
          <a:lstStyle>
            <a:lvl1pPr algn="l">
              <a:defRPr sz="24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4351" y="3583036"/>
            <a:ext cx="7598570" cy="6453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A6CBA-8A82-4304-8021-C33A4F858F53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950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3" name="Надпись 12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6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4" name="Надпись 13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6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6" name="Заголовок 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rtlCol="0"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2914650"/>
            <a:ext cx="7601577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4349" y="3581400"/>
            <a:ext cx="7601577" cy="762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150ED-9278-4356-9FB6-90B9B56F8C26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818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1" y="2628900"/>
            <a:ext cx="759857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4350" y="3257550"/>
            <a:ext cx="7598571" cy="108585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2F0DA0-F61F-41C2-94F6-7DCB825D04C8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9201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AF73D5-1AF3-46AC-AE19-774453643DF2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3526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494006" y="457200"/>
            <a:ext cx="1618914" cy="3886201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514350" y="457200"/>
            <a:ext cx="5874087" cy="3886200"/>
          </a:xfrm>
        </p:spPr>
        <p:txBody>
          <a:bodyPr vert="eaVert" rtlCol="0" anchor="t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D80ABA-A0E9-4829-857B-8077D3153B47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294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19000" y="845640"/>
            <a:ext cx="7505280" cy="954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819000" y="1990800"/>
            <a:ext cx="7505280" cy="244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67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0E7EA8-E288-4091-9102-674C44D0DCB9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076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1" y="2481436"/>
            <a:ext cx="7598570" cy="1101600"/>
          </a:xfrm>
        </p:spPr>
        <p:txBody>
          <a:bodyPr rtlCol="0" anchor="b"/>
          <a:lstStyle>
            <a:lvl1pPr algn="l">
              <a:defRPr sz="3000" b="0" cap="all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4349" y="3583036"/>
            <a:ext cx="7598571" cy="6453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1C8A21-0B36-48E1-A1AF-1F077E89411C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88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514351" y="1606550"/>
            <a:ext cx="3746501" cy="273685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366421" y="1606551"/>
            <a:ext cx="3746499" cy="2736850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8BD85B-EF35-47AA-9A23-0C25215FDED9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468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30252" y="1663700"/>
            <a:ext cx="3531791" cy="432197"/>
          </a:xfrm>
        </p:spPr>
        <p:txBody>
          <a:bodyPr rtlCol="0"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4351" y="2152651"/>
            <a:ext cx="3747692" cy="219074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1670050"/>
            <a:ext cx="3542110" cy="432197"/>
          </a:xfrm>
        </p:spPr>
        <p:txBody>
          <a:bodyPr rtlCol="0"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367612" y="2152651"/>
            <a:ext cx="3746501" cy="219074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CB5F1-585A-4CA1-AB4D-9AB916C8A1D9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41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00B000-755A-4965-B8BF-1BF5558102BD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269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557065-FCE8-4483-999E-156E8F3ADA58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185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0" y="1555750"/>
            <a:ext cx="2760664" cy="1028700"/>
          </a:xfrm>
        </p:spPr>
        <p:txBody>
          <a:bodyPr rtlCol="0" anchor="b">
            <a:normAutofit/>
          </a:bodyPr>
          <a:lstStyle>
            <a:lvl1pPr algn="l">
              <a:defRPr sz="1800" b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486151" y="457201"/>
            <a:ext cx="4626770" cy="38862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350" y="2584450"/>
            <a:ext cx="2760664" cy="1371600"/>
          </a:xfrm>
        </p:spPr>
        <p:txBody>
          <a:bodyPr rtlCol="0"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5BB1ED-4923-4F7A-9A51-9902905E07D9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67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0" y="1200150"/>
            <a:ext cx="4623490" cy="1028700"/>
          </a:xfrm>
        </p:spPr>
        <p:txBody>
          <a:bodyPr rtlCol="0" anchor="b">
            <a:normAutofit/>
          </a:bodyPr>
          <a:lstStyle>
            <a:lvl1pPr algn="l">
              <a:defRPr sz="2100" b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652190" y="685800"/>
            <a:ext cx="2460731" cy="3429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350" y="2228850"/>
            <a:ext cx="4623490" cy="1371600"/>
          </a:xfrm>
        </p:spPr>
        <p:txBody>
          <a:bodyPr rtlCol="0"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4817A6-A068-4DF0-B894-E731AE8C6E3B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656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885B48A-73C3-42BF-836F-9A149C7C4E78}" type="datetime1">
              <a:rPr lang="ru-RU" noProof="1" smtClean="0"/>
              <a:t>26.01.2022</a:t>
            </a:fld>
            <a:endParaRPr lang="ru-RU" noProof="1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D14304E5-BDB0-4490-8C9E-1CF19A239FC4}" type="slidenum">
              <a:rPr lang="ru-RU" sz="1000" b="0" strike="noStrike" spc="-1" smtClean="0">
                <a:solidFill>
                  <a:srgbClr val="233A44"/>
                </a:solidFill>
                <a:latin typeface="Nunito"/>
                <a:ea typeface="Nuni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1042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372"/>
            <a:ext cx="7505280" cy="125130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000" b="1" spc="-1" dirty="0">
                <a:latin typeface="Times New Roman"/>
                <a:ea typeface="Times New Roman"/>
              </a:rPr>
              <a:t>Муниципальное бюджетное общеобразовательное учреждение </a:t>
            </a:r>
            <a:r>
              <a:rPr lang="ru-RU" sz="1000" spc="-1" dirty="0">
                <a:latin typeface="Arial"/>
              </a:rPr>
              <a:t/>
            </a:r>
            <a:br>
              <a:rPr lang="ru-RU" sz="1000" spc="-1" dirty="0">
                <a:latin typeface="Arial"/>
              </a:rPr>
            </a:br>
            <a:r>
              <a:rPr lang="ru-RU" sz="1000" b="1" spc="-1" dirty="0">
                <a:latin typeface="Times New Roman"/>
                <a:ea typeface="Times New Roman"/>
              </a:rPr>
              <a:t>  «Средняя общеобразовательная школа № 54 г. Челябинска»   </a:t>
            </a:r>
            <a:r>
              <a:rPr lang="ru-RU" sz="1000" spc="-1" dirty="0">
                <a:latin typeface="Arial"/>
              </a:rPr>
              <a:t/>
            </a:r>
            <a:br>
              <a:rPr lang="ru-RU" sz="1000" spc="-1" dirty="0">
                <a:latin typeface="Arial"/>
              </a:rPr>
            </a:br>
            <a:r>
              <a:rPr lang="ru-RU" sz="1000" b="1" spc="-1" dirty="0">
                <a:latin typeface="Times New Roman"/>
                <a:ea typeface="Times New Roman"/>
              </a:rPr>
              <a:t>        454018 г. Челябинск, ул. Двинская, 7 т. 731-11-30</a:t>
            </a:r>
            <a:r>
              <a:rPr lang="ru-RU" sz="2800" spc="-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  <a:t/>
            </a:r>
            <a:br>
              <a:rPr lang="ru-RU" sz="2800" spc="-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7492078" y="3249995"/>
            <a:ext cx="1393540" cy="133882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200" spc="-1" dirty="0">
                <a:latin typeface="Times New Roman"/>
                <a:ea typeface="Times New Roman"/>
              </a:rPr>
              <a:t>Выполнил работу:</a:t>
            </a:r>
            <a:endParaRPr lang="ru-RU" sz="12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200" spc="-1" dirty="0" err="1">
                <a:latin typeface="Times New Roman"/>
                <a:ea typeface="Times New Roman"/>
              </a:rPr>
              <a:t>Вахитов</a:t>
            </a:r>
            <a:r>
              <a:rPr lang="ru-RU" sz="1200" spc="-1" dirty="0">
                <a:latin typeface="Times New Roman"/>
                <a:ea typeface="Times New Roman"/>
              </a:rPr>
              <a:t> А.Д. </a:t>
            </a:r>
            <a:endParaRPr lang="ru-RU" sz="1200" spc="-1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200" spc="-1" dirty="0">
                <a:latin typeface="Times New Roman"/>
                <a:ea typeface="Times New Roman"/>
              </a:rPr>
              <a:t>Ученик </a:t>
            </a:r>
            <a:r>
              <a:rPr lang="ru-RU" sz="1200" spc="-1" dirty="0">
                <a:latin typeface="Times New Roman"/>
                <a:ea typeface="Times New Roman"/>
              </a:rPr>
              <a:t>9</a:t>
            </a:r>
            <a:r>
              <a:rPr lang="ru-RU" sz="1200" spc="-1" dirty="0" smtClean="0">
                <a:latin typeface="Times New Roman"/>
                <a:ea typeface="Times New Roman"/>
              </a:rPr>
              <a:t>В </a:t>
            </a:r>
            <a:r>
              <a:rPr lang="ru-RU" sz="1200" spc="-1" dirty="0">
                <a:latin typeface="Times New Roman"/>
                <a:ea typeface="Times New Roman"/>
              </a:rPr>
              <a:t>класса</a:t>
            </a:r>
            <a:endParaRPr lang="ru-RU" sz="1200" spc="-1" dirty="0">
              <a:latin typeface="Arial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573712"/>
            <a:ext cx="7505280" cy="1215717"/>
          </a:xfrm>
          <a:prstGeom prst="rect">
            <a:avLst/>
          </a:prstGeom>
          <a:effectLst/>
        </p:spPr>
        <p:txBody>
          <a:bodyPr vert="horz" lIns="0" tIns="0" rIns="0" bIns="0" rtlCol="0" anchor="ctr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600" b="1" spc="-1" smtClean="0">
                <a:latin typeface="Nunito"/>
                <a:ea typeface="Nunito"/>
              </a:rPr>
              <a:t>Дом </a:t>
            </a:r>
            <a:r>
              <a:rPr lang="ru-RU" sz="1600" b="1" spc="-1" dirty="0">
                <a:latin typeface="Nunito"/>
                <a:ea typeface="Nunito"/>
              </a:rPr>
              <a:t>для </a:t>
            </a:r>
            <a:r>
              <a:rPr lang="ru-RU" sz="1600" b="1" spc="-1" dirty="0" smtClean="0">
                <a:latin typeface="Nunito"/>
                <a:ea typeface="Nunito"/>
              </a:rPr>
              <a:t>растений (</a:t>
            </a:r>
            <a:r>
              <a:rPr lang="ru-RU" sz="1600" b="1" spc="-1" dirty="0">
                <a:latin typeface="Nunito"/>
                <a:ea typeface="Nunito"/>
              </a:rPr>
              <a:t>теплица)</a:t>
            </a:r>
            <a:endParaRPr lang="ru-RU" sz="1600" spc="-1" dirty="0">
              <a:latin typeface="Arial"/>
            </a:endParaRPr>
          </a:p>
          <a:p>
            <a:pPr algn="ctr"/>
            <a:r>
              <a:rPr lang="ru-RU" sz="2800" spc="-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  <a:t/>
            </a:r>
            <a:br>
              <a:rPr lang="ru-RU" sz="2800" spc="-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</a:b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95936" y="4480624"/>
            <a:ext cx="1393540" cy="430887"/>
          </a:xfrm>
          <a:prstGeom prst="rect">
            <a:avLst/>
          </a:prstGeom>
          <a:effectLst/>
        </p:spPr>
        <p:txBody>
          <a:bodyPr vert="horz" lIns="0" tIns="0" rIns="0" bIns="0" rtlCol="0" anchor="ctr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 smtClean="0"/>
              <a:t>Челябинск </a:t>
            </a:r>
            <a:br>
              <a:rPr lang="ru-RU" sz="1400" b="1" dirty="0" smtClean="0"/>
            </a:br>
            <a:r>
              <a:rPr lang="ru-RU" sz="1400" b="1" dirty="0" smtClean="0"/>
              <a:t>2020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2490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Социологический </a:t>
            </a:r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практической части нашей работы был проведен социологический опрос коллектива работников школы и обучающихся, всего в опросе приняли участие – 328 человек. На вопрос «Нужна ли теплица в школе» положительно ответили – 88,1%, посчитали, что не нужна– 11,9%. О роли теплицы в школе (витаминизации, исследовательская площадка, роль трудового обучения) все участники опроса ответили – положительно. 93,5% считают, что создание теплицы в школьном учреждении будет способствовать в экологическом, трудовом и нравственном воспитании обучающихся, и лишь – 6,5% считают, что не поможет. 83,6% считают, что теплица будет оправдывать свое назначение в полной мере, а 16,4% – сомневаются, т.к. не верят в реальное воплощение идеи в жизнь. 62,0% хотели бы сами участвовать в работе теплицы, 9,3% не заинтересовались идеей, а 28,7% затрудняются ответить. Подводя итоги нашего социального опроса можно сделать следующий вывод, что большинство участников опроса высказались за создание теплицы, она нужна и это будет способствовать воспитанию обучающихся, а также многие хотели бы принимать участие в ее работе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6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2"/>
          <p:cNvSpPr txBox="1"/>
          <p:nvPr/>
        </p:nvSpPr>
        <p:spPr>
          <a:xfrm>
            <a:off x="467544" y="1203598"/>
            <a:ext cx="7613720" cy="3327458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800" b="1" strike="noStrike" spc="-1" dirty="0">
                <a:latin typeface="Nunito"/>
                <a:ea typeface="Nunito"/>
              </a:rPr>
              <a:t>У нас есть все возможности осуществить наши мечты, нам просто нужна воля и упорный труд.  Я изучил особенности выращивания растений в тепличном хозяйстве Челябинской области, историю возникновения теплиц в России, узнал роль теплицы в образовательном учреждении, познакомился с дизайном и строительством. На примере школьной теплицы я могу создать свое собственное дело и бизнес. </a:t>
            </a:r>
            <a:r>
              <a:rPr lang="ru-RU" sz="1850" b="1" strike="noStrike" spc="-1" dirty="0">
                <a:latin typeface="Nunito"/>
                <a:ea typeface="Nunito"/>
              </a:rPr>
              <a:t>Я надеюсь, что начатая мною работа будет продолжена и в будущем. </a:t>
            </a:r>
            <a:endParaRPr lang="ru-RU" sz="185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lang="ru-RU" sz="185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267494"/>
            <a:ext cx="2771143" cy="130805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000" b="1" spc="-1" dirty="0" smtClean="0">
                <a:latin typeface="Nunito"/>
                <a:ea typeface="Nunito"/>
              </a:rPr>
              <a:t>Заключение</a:t>
            </a:r>
            <a:endParaRPr lang="ru-RU" sz="2000" spc="-1" dirty="0">
              <a:latin typeface="Arial"/>
            </a:endParaRPr>
          </a:p>
          <a:p>
            <a:pPr algn="ctr"/>
            <a:r>
              <a:rPr lang="ru-RU" sz="2800" spc="-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  <a:t/>
            </a:r>
            <a:br>
              <a:rPr lang="ru-RU" sz="2800" spc="-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323528" y="1203598"/>
            <a:ext cx="7560840" cy="3240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1599"/>
              </a:spcAft>
              <a:buFont typeface="Arial" panose="020B0604020202020204" pitchFamily="34" charset="0"/>
              <a:buChar char="•"/>
            </a:pPr>
            <a:r>
              <a:rPr lang="ru-RU" sz="1900" b="1" strike="noStrike" spc="-1" dirty="0">
                <a:latin typeface="Nunito"/>
                <a:ea typeface="Nunito"/>
              </a:rPr>
              <a:t>Мы с </a:t>
            </a:r>
            <a:r>
              <a:rPr lang="ru-RU" sz="1900" b="1" strike="noStrike" spc="-1" dirty="0" smtClean="0">
                <a:latin typeface="Nunito"/>
                <a:ea typeface="Nunito"/>
              </a:rPr>
              <a:t>вами </a:t>
            </a:r>
            <a:r>
              <a:rPr lang="ru-RU" sz="1900" b="1" strike="noStrike" spc="-1" dirty="0">
                <a:latin typeface="Nunito"/>
                <a:ea typeface="Nunito"/>
              </a:rPr>
              <a:t>проживаем в городе Челябинск, где на данный момент не совсем благоприятная экологическая ситуация, на данный момент есть идея организовать тепличное хозяйство у обучающихся нашей школы, так как это одна из главных проблем города. Школьная теплица с растениями послужит улучшению экологии Челябинска, а также растения оказывают благоприятное влияние на человека</a:t>
            </a:r>
            <a:r>
              <a:rPr lang="ru-RU" sz="1900" b="1" strike="noStrike" spc="-1" dirty="0">
                <a:solidFill>
                  <a:srgbClr val="000000"/>
                </a:solidFill>
                <a:latin typeface="Nunito"/>
                <a:ea typeface="Nunito"/>
              </a:rPr>
              <a:t>.</a:t>
            </a:r>
            <a:endParaRPr lang="ru-RU" sz="1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267494"/>
            <a:ext cx="2880320" cy="130805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000" b="1" spc="-1" dirty="0" err="1" smtClean="0">
                <a:latin typeface="Nunito"/>
                <a:ea typeface="Nunito"/>
              </a:rPr>
              <a:t>ВВедение</a:t>
            </a:r>
            <a:endParaRPr lang="ru-RU" sz="2000" spc="-1" dirty="0">
              <a:latin typeface="Arial"/>
            </a:endParaRPr>
          </a:p>
          <a:p>
            <a:pPr algn="ctr"/>
            <a:r>
              <a:rPr lang="ru-RU" sz="2800" spc="-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  <a:t/>
            </a:r>
            <a:br>
              <a:rPr lang="ru-RU" sz="2800" spc="-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611560" y="195486"/>
            <a:ext cx="7505280" cy="954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strike="noStrike" spc="-1" dirty="0">
                <a:latin typeface="Nunito"/>
                <a:ea typeface="Nunito"/>
              </a:rPr>
              <a:t>История возникновения теплиц в России</a:t>
            </a:r>
            <a:r>
              <a:rPr lang="ru-RU" sz="2000" b="0" strike="noStrike" spc="-1" dirty="0">
                <a:latin typeface="Nunito"/>
                <a:ea typeface="Nunito"/>
              </a:rPr>
              <a:t>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323528" y="1245877"/>
            <a:ext cx="4108320" cy="3528166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285750" indent="-285750">
              <a:lnSpc>
                <a:spcPct val="115000"/>
              </a:lnSpc>
              <a:spcAft>
                <a:spcPts val="1599"/>
              </a:spcAft>
              <a:buFont typeface="Arial" panose="020B0604020202020204" pitchFamily="34" charset="0"/>
              <a:buChar char="•"/>
            </a:pPr>
            <a:r>
              <a:rPr lang="ru-RU" sz="1300" b="1" strike="noStrike" spc="-1" dirty="0">
                <a:latin typeface="Nunito"/>
                <a:ea typeface="Nunito"/>
              </a:rPr>
              <a:t>Появление тепличных конструкций в России связано с периодом правления Петра I. Особенно быстрыми темпами тепличное строение начало развиваться в 19-ом веке. Огромную известность в то время получило «клинское» овощеводство, названное в честь Клинского уезда, где особенно было развито огородничество на защищенном грунте. Обогрева добивались благодаря сжигания дров и распределения тепла по специальным колодцам. Создаваемые в тот период промышленные теплицы делали из стекла. Они были односкатными. Растения в них ставили на специальные стеллажи в несколько ярусов.</a:t>
            </a:r>
            <a:r>
              <a:rPr lang="ru-RU" sz="1000" b="0" strike="noStrike" spc="-1" dirty="0">
                <a:latin typeface="Nunito"/>
                <a:ea typeface="Nunito"/>
              </a:rPr>
              <a:t> </a:t>
            </a:r>
            <a:r>
              <a:rPr lang="ru-RU" sz="1400" b="0" strike="noStrike" spc="-1" dirty="0">
                <a:latin typeface="Times New Roman"/>
                <a:ea typeface="Times New Roman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13" name="Google Shape;144;p15"/>
          <p:cNvPicPr/>
          <p:nvPr/>
        </p:nvPicPr>
        <p:blipFill>
          <a:blip r:embed="rId2"/>
          <a:stretch/>
        </p:blipFill>
        <p:spPr>
          <a:xfrm>
            <a:off x="4795920" y="1440720"/>
            <a:ext cx="3521160" cy="313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67544" y="176220"/>
            <a:ext cx="7505280" cy="954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33333"/>
                </a:solidFill>
                <a:latin typeface="Nunito"/>
                <a:ea typeface="Nunito"/>
              </a:rPr>
              <a:t> </a:t>
            </a:r>
            <a:r>
              <a:rPr lang="ru-RU" sz="3000" b="1" strike="noStrike" spc="-1" dirty="0">
                <a:latin typeface="Nunito"/>
                <a:ea typeface="Nunito"/>
              </a:rPr>
              <a:t>Конструкции теплиц</a:t>
            </a:r>
            <a:r>
              <a:rPr lang="ru-RU" sz="1700" b="0" strike="noStrike" spc="-1" dirty="0">
                <a:latin typeface="Nunito"/>
                <a:ea typeface="Nunito"/>
              </a:rPr>
              <a:t> </a:t>
            </a:r>
            <a:endParaRPr lang="ru-RU" sz="1700" b="0" strike="noStrike" spc="-1" dirty="0"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251520" y="915566"/>
            <a:ext cx="7505280" cy="2447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285750" indent="-285750">
              <a:lnSpc>
                <a:spcPct val="115000"/>
              </a:lnSpc>
              <a:spcAft>
                <a:spcPts val="1599"/>
              </a:spcAft>
              <a:buFont typeface="Arial" panose="020B0604020202020204" pitchFamily="34" charset="0"/>
              <a:buChar char="•"/>
            </a:pPr>
            <a:r>
              <a:rPr lang="ru-RU" sz="1500" b="1" strike="noStrike" spc="-1" dirty="0">
                <a:latin typeface="Nunito"/>
                <a:ea typeface="Nunito"/>
              </a:rPr>
              <a:t>Для выращивания овощей и цветов в закрытом грунте создано немало вариантов теплиц. При выборе конструкции на свой участок дачник должен знать особенности существующих моделей, преимущества и недостатки. Кто решил купить теплицу для дачи, огородникам, планирующим построить ее своими руками.</a:t>
            </a:r>
            <a:endParaRPr lang="ru-RU" sz="1500" b="0" strike="noStrike" spc="-1" dirty="0">
              <a:latin typeface="Arial"/>
            </a:endParaRPr>
          </a:p>
        </p:txBody>
      </p:sp>
      <p:pic>
        <p:nvPicPr>
          <p:cNvPr id="116" name="Google Shape;151;p16"/>
          <p:cNvPicPr/>
          <p:nvPr/>
        </p:nvPicPr>
        <p:blipFill>
          <a:blip r:embed="rId2"/>
          <a:srcRect l="-18639" t="-8364"/>
          <a:stretch/>
        </p:blipFill>
        <p:spPr>
          <a:xfrm>
            <a:off x="971600" y="2643758"/>
            <a:ext cx="6217248" cy="23042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683568" y="267494"/>
            <a:ext cx="7505280" cy="954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strike="noStrike" spc="-1" dirty="0">
                <a:latin typeface="Nunito"/>
                <a:ea typeface="Nunito"/>
              </a:rPr>
              <a:t>Особенности выращивания растений в тепличном хозяйстве</a:t>
            </a:r>
            <a:endParaRPr lang="ru-RU" sz="3000" b="0" strike="noStrike" spc="-1" dirty="0"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251520" y="1491630"/>
            <a:ext cx="5472608" cy="264729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711540" indent="-342900">
              <a:lnSpc>
                <a:spcPct val="115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1400" b="1" strike="noStrike" spc="-1" dirty="0">
                <a:latin typeface="Nunito"/>
                <a:ea typeface="Nunito"/>
              </a:rPr>
              <a:t>Чаще всего оформляется как ИП или организация. Владельцу потребуется собрать необходимые документы для регистрации своей деятельности. </a:t>
            </a:r>
            <a:endParaRPr lang="ru-RU" sz="1400" b="0" strike="noStrike" spc="-1" dirty="0">
              <a:latin typeface="Arial"/>
            </a:endParaRPr>
          </a:p>
          <a:p>
            <a:pPr marL="711540" indent="-342900">
              <a:lnSpc>
                <a:spcPct val="115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1400" b="1" strike="noStrike" spc="-1" dirty="0">
                <a:latin typeface="Nunito"/>
                <a:ea typeface="Nunito"/>
              </a:rPr>
              <a:t>Состоит из одной или нескольких теплиц крупного размера. </a:t>
            </a:r>
            <a:endParaRPr lang="ru-RU" sz="1400" b="0" strike="noStrike" spc="-1" dirty="0">
              <a:latin typeface="Arial"/>
            </a:endParaRPr>
          </a:p>
          <a:p>
            <a:pPr marL="711540" indent="-342900">
              <a:lnSpc>
                <a:spcPct val="115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1400" b="1" strike="noStrike" spc="-1" dirty="0">
                <a:latin typeface="Nunito"/>
                <a:ea typeface="Nunito"/>
              </a:rPr>
              <a:t>Позволяет выращивать растения или грибы в промышленных масштабах, невзирая на время года, погоду и климат. </a:t>
            </a:r>
            <a:endParaRPr lang="ru-RU" sz="1400" b="0" strike="noStrike" spc="-1" dirty="0">
              <a:latin typeface="Arial"/>
            </a:endParaRPr>
          </a:p>
          <a:p>
            <a:pPr marL="711540" indent="-342900">
              <a:lnSpc>
                <a:spcPct val="115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1400" b="1" strike="noStrike" spc="-1" dirty="0">
                <a:latin typeface="Nunito"/>
                <a:ea typeface="Nunito"/>
              </a:rPr>
              <a:t>Каждая теплица может быть снабжена системами полива и проветривания, работающими автоматически. </a:t>
            </a:r>
            <a:endParaRPr lang="ru-RU" sz="1400" b="0" strike="noStrike" spc="-1" dirty="0">
              <a:latin typeface="Arial"/>
            </a:endParaRPr>
          </a:p>
          <a:p>
            <a:pPr marL="711540" indent="-342900">
              <a:lnSpc>
                <a:spcPct val="115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1400" b="1" strike="noStrike" spc="-1" dirty="0">
                <a:latin typeface="Nunito"/>
                <a:ea typeface="Nunito"/>
              </a:rPr>
              <a:t>Создаётся в коммерческих целях.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Google Shape;158;p17"/>
          <p:cNvPicPr/>
          <p:nvPr/>
        </p:nvPicPr>
        <p:blipFill>
          <a:blip r:embed="rId2"/>
          <a:stretch/>
        </p:blipFill>
        <p:spPr>
          <a:xfrm>
            <a:off x="5868144" y="1779662"/>
            <a:ext cx="3168352" cy="20882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68440" y="539280"/>
            <a:ext cx="7505280" cy="954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strike="noStrike" spc="-1" dirty="0">
                <a:latin typeface="Nunito"/>
                <a:ea typeface="Nunito"/>
              </a:rPr>
              <a:t>Теплицы в Челябинской области</a:t>
            </a:r>
            <a:r>
              <a:rPr lang="ru-RU" sz="1400" b="0" strike="noStrike" spc="-1" dirty="0">
                <a:latin typeface="Times New Roman"/>
                <a:ea typeface="Times New Roman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617400" y="1245960"/>
            <a:ext cx="5235840" cy="2447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15000"/>
              </a:lnSpc>
              <a:spcAft>
                <a:spcPts val="1599"/>
              </a:spcAft>
            </a:pPr>
            <a:r>
              <a:rPr lang="ru-RU" sz="1300" b="1" strike="noStrike" spc="-1" dirty="0">
                <a:latin typeface="Nunito"/>
                <a:ea typeface="Nunito"/>
              </a:rPr>
              <a:t>В Челябинской области завершилось строительство двух современных круглогодичных теплиц. Возведение комплексов входило в два масштабных инвестиционных проекта, стоимость которых составляет 6,7 миллиардов рублей. Для улучшения качества продукции и увеличения объемов производства теплицы старого образца были заменены современными тепличными блоками общей площадью 25 га, которые позволяют повысить сбор урожая с квадратного метра в 5 раз при одновременном снижении трудоемкости на 50%. На предприятии применяется ряд прогрессивных технологий, таких как метод малообъемной гидропоники и межкультурный </a:t>
            </a:r>
            <a:r>
              <a:rPr lang="ru-RU" sz="1300" b="1" strike="noStrike" spc="-1" dirty="0" err="1">
                <a:latin typeface="Nunito"/>
                <a:ea typeface="Nunito"/>
              </a:rPr>
              <a:t>интерплантинг</a:t>
            </a:r>
            <a:r>
              <a:rPr lang="ru-RU" sz="1300" b="1" strike="noStrike" spc="-1" dirty="0">
                <a:latin typeface="Nunito"/>
                <a:ea typeface="Nunito"/>
              </a:rPr>
              <a:t>, благодаря которым возрастает эффективность защиты растений, сокращаются перерывы в сборах урожая и оптимизируется использование производственных площадей.</a:t>
            </a:r>
            <a:endParaRPr lang="ru-RU" sz="1300" b="0" strike="noStrike" spc="-1" dirty="0">
              <a:latin typeface="Arial"/>
            </a:endParaRPr>
          </a:p>
        </p:txBody>
      </p:sp>
      <p:pic>
        <p:nvPicPr>
          <p:cNvPr id="122" name="Google Shape;165;p18"/>
          <p:cNvPicPr/>
          <p:nvPr/>
        </p:nvPicPr>
        <p:blipFill>
          <a:blip r:embed="rId2"/>
          <a:stretch/>
        </p:blipFill>
        <p:spPr>
          <a:xfrm>
            <a:off x="5817960" y="1639440"/>
            <a:ext cx="2985480" cy="219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19000" y="434880"/>
            <a:ext cx="7505280" cy="954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strike="noStrike" spc="-1" dirty="0">
                <a:latin typeface="Nunito"/>
                <a:ea typeface="Nunito"/>
              </a:rPr>
              <a:t>Теплицы в образовательных учреждениях</a:t>
            </a:r>
            <a:r>
              <a:rPr lang="ru-RU" sz="3000" b="0" strike="noStrike" spc="-1" dirty="0">
                <a:latin typeface="Nunito"/>
                <a:ea typeface="Nunito"/>
              </a:rPr>
              <a:t> </a:t>
            </a:r>
            <a:endParaRPr lang="ru-RU" sz="3000" b="0" strike="noStrike" spc="-1" dirty="0"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874800" y="1389600"/>
            <a:ext cx="4971240" cy="2447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15000"/>
              </a:lnSpc>
              <a:spcAft>
                <a:spcPts val="1599"/>
              </a:spcAft>
            </a:pPr>
            <a:r>
              <a:rPr lang="ru-RU" sz="1400" b="1" strike="noStrike" spc="-1" dirty="0">
                <a:latin typeface="Nunito"/>
                <a:ea typeface="Nunito"/>
              </a:rPr>
              <a:t>Школьная теплица должна успешно решать проблемы политехнизации трудового обучения и воспитания школьников. Именно теплица позволяет получить богатый урожай, благодаря выращиванию рассады овощных и цветочных культур, даже в холодное время года. Работа в школьной теплице формирует у обучающихся трудовые навыки по выращиванию растений и уходу за ними. Трудовая подготовка подрастающего поколения, имеет важное значение в системе общего воспитания школьников. Именно в коллективе ребята учатся жить и работать, осознавать высшую нравственность труда – основы успешной жизни.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25" name="Google Shape;172;p19"/>
          <p:cNvPicPr/>
          <p:nvPr/>
        </p:nvPicPr>
        <p:blipFill>
          <a:blip r:embed="rId2"/>
          <a:stretch/>
        </p:blipFill>
        <p:spPr>
          <a:xfrm>
            <a:off x="5901840" y="1779662"/>
            <a:ext cx="2985480" cy="198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Бизнес план теплицы в общеобразовательном учреждении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Бизнес – план по созданию теплицы заключается в создании тепличного комплекса по выращиванию огурцов и зелени. Проект предусматривает строительство современной теплицы с использованием энергосберегающих технологий для выращивания огурцов, зелени укропа. Изучив разные варианты теплиц, мы выбрали теплицу фирмы «</a:t>
            </a:r>
            <a:r>
              <a:rPr lang="ru-RU" dirty="0" err="1"/>
              <a:t>Агрисовгаз</a:t>
            </a:r>
            <a:r>
              <a:rPr lang="ru-RU" dirty="0"/>
              <a:t> – Юг» 25м *6м – общая площадь 150 </a:t>
            </a:r>
            <a:r>
              <a:rPr lang="ru-RU" dirty="0" err="1"/>
              <a:t>кв.м</a:t>
            </a:r>
            <a:r>
              <a:rPr lang="ru-RU" dirty="0"/>
              <a:t>. Структура распределения по видам культур: -огурцы – 110 </a:t>
            </a:r>
            <a:r>
              <a:rPr lang="ru-RU" dirty="0" err="1"/>
              <a:t>кв.м</a:t>
            </a:r>
            <a:r>
              <a:rPr lang="ru-RU" dirty="0"/>
              <a:t> полезной площади; - зелень – 20 </a:t>
            </a:r>
            <a:r>
              <a:rPr lang="ru-RU" dirty="0" err="1"/>
              <a:t>кв.м</a:t>
            </a:r>
            <a:r>
              <a:rPr lang="ru-RU" dirty="0"/>
              <a:t>. - исследовательская площадка – 20 </a:t>
            </a:r>
            <a:r>
              <a:rPr lang="ru-RU" dirty="0" err="1"/>
              <a:t>кв.м</a:t>
            </a:r>
            <a:r>
              <a:rPr lang="ru-RU" dirty="0"/>
              <a:t> Годовой объем производства: Огурцы – 3,52 т; Укроп – 180 кг продукции. Средняя цена на огурцы – 200 рублей за 1 кг х 3520 кг=704000 руб. Средняя цена на зелень укропа – 400 рублей за 1 кг х180 кг= 72 000руб. Расходы на содержание теплицы составляют: 228 786,01 руб. Тепло – 212 744,79; Вода – 11 515,73; Свет – 4 525,49 руб. Годовая чистая прибыль составляет 547214,99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02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1" y="411510"/>
            <a:ext cx="7598569" cy="39318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Ожидаемые результаты от реализации данного проекта:</a:t>
            </a:r>
          </a:p>
          <a:p>
            <a:pPr lvl="0"/>
            <a:r>
              <a:rPr lang="ru-RU" dirty="0"/>
              <a:t>Учащиеся расширят свои знания в области растениеводства. На уроках биологии будут проводиться практические занятия по разделу «Растения».</a:t>
            </a:r>
          </a:p>
          <a:p>
            <a:pPr lvl="0"/>
            <a:r>
              <a:rPr lang="ru-RU" dirty="0"/>
              <a:t>Учащиеся научатся выращивать овощи в теплице.</a:t>
            </a:r>
          </a:p>
          <a:p>
            <a:pPr lvl="0"/>
            <a:r>
              <a:rPr lang="ru-RU" dirty="0"/>
              <a:t>Теплица обеспечит школьников и население города экологически чистыми овощами. В результате продажи и реализации продукции, выращенной в школьной теплице, школе будет оказана финансовая помощь для поощрения лучших учеников, занимающих призовые места на олимпиадах, конкурсах и конференциях. Часть вырученных денег пойдет на проведение школьных мероприятий и праздников.</a:t>
            </a:r>
          </a:p>
          <a:p>
            <a:pPr lvl="0"/>
            <a:r>
              <a:rPr lang="ru-RU" dirty="0"/>
              <a:t>Если эта теплица даст хорошие ожидаемые результаты, то в дальнейшем можно будет расширять ее площадь, и она будет использоваться как питомник для выращивания экологически чистых овощей и реализации выращенной продукции.</a:t>
            </a:r>
          </a:p>
          <a:p>
            <a:pPr lvl="0"/>
            <a:r>
              <a:rPr lang="ru-RU" dirty="0"/>
              <a:t>Экологические чистые продукты в меню учеников будут способствовать укреплению здоровья школьников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349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36_TF89606788.potx" id="{0422A73D-09B3-4AFF-98F9-657B14CA0BFB}" vid="{31F66647-2139-4177-96FF-75EF34B23E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1045</Words>
  <Application>Microsoft Office PowerPoint</Application>
  <PresentationFormat>Экран (16:9)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Nunito</vt:lpstr>
      <vt:lpstr>Times New Roman</vt:lpstr>
      <vt:lpstr>Небеса</vt:lpstr>
      <vt:lpstr>Муниципальное бюджетное общеобразовательное учреждение    «Средняя общеобразовательная школа № 54 г. Челябинска»            454018 г. Челябинск, ул. Двинская, 7 т. 731-11-30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Бизнес план теплицы в общеобразовательном учреждении</vt:lpstr>
      <vt:lpstr>Презентация PowerPoint</vt:lpstr>
      <vt:lpstr>Социологический опрос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Неволочин Максим Витальевич</dc:creator>
  <cp:lastModifiedBy>Учитель</cp:lastModifiedBy>
  <cp:revision>8</cp:revision>
  <dcterms:modified xsi:type="dcterms:W3CDTF">2022-01-26T07:55:47Z</dcterms:modified>
  <dc:language>ru-RU</dc:language>
</cp:coreProperties>
</file>