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C7DE"/>
    <a:srgbClr val="ADBBD7"/>
    <a:srgbClr val="66FF66"/>
    <a:srgbClr val="CCFF99"/>
    <a:srgbClr val="FFFF66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7312" autoAdjust="0"/>
  </p:normalViewPr>
  <p:slideViewPr>
    <p:cSldViewPr>
      <p:cViewPr varScale="1">
        <p:scale>
          <a:sx n="80" d="100"/>
          <a:sy n="80" d="100"/>
        </p:scale>
        <p:origin x="-141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семян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Грибовские 37</c:v>
                </c:pt>
                <c:pt idx="1">
                  <c:v>Золотинка</c:v>
                </c:pt>
                <c:pt idx="2">
                  <c:v>Деликатес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16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всходов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Грибовские 37</c:v>
                </c:pt>
                <c:pt idx="1">
                  <c:v>Золотинка</c:v>
                </c:pt>
                <c:pt idx="2">
                  <c:v>Деликатес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</c:v>
                </c:pt>
                <c:pt idx="1">
                  <c:v>8</c:v>
                </c:pt>
                <c:pt idx="2">
                  <c:v>6</c:v>
                </c:pt>
              </c:numCache>
            </c:numRef>
          </c:val>
        </c:ser>
        <c:shape val="box"/>
        <c:axId val="42960768"/>
        <c:axId val="42962304"/>
        <c:axId val="0"/>
      </c:bar3DChart>
      <c:catAx>
        <c:axId val="4296076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 baseline="0"/>
            </a:pPr>
            <a:endParaRPr lang="ru-RU"/>
          </a:p>
        </c:txPr>
        <c:crossAx val="42962304"/>
        <c:crosses val="autoZero"/>
        <c:auto val="1"/>
        <c:lblAlgn val="ctr"/>
        <c:lblOffset val="100"/>
      </c:catAx>
      <c:valAx>
        <c:axId val="429623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429607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 b="1" baseline="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собранных плодов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Грибовские 37</c:v>
                </c:pt>
                <c:pt idx="1">
                  <c:v>Деликатес</c:v>
                </c:pt>
                <c:pt idx="2">
                  <c:v>Золотинка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14</c:v>
                </c:pt>
                <c:pt idx="2">
                  <c:v>10</c:v>
                </c:pt>
              </c:numCache>
            </c:numRef>
          </c:val>
        </c:ser>
        <c:dLbls>
          <c:showVal val="1"/>
        </c:dLbls>
        <c:shape val="box"/>
        <c:axId val="50465408"/>
        <c:axId val="50467200"/>
        <c:axId val="0"/>
      </c:bar3DChart>
      <c:catAx>
        <c:axId val="5046540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50467200"/>
        <c:crosses val="autoZero"/>
        <c:auto val="1"/>
        <c:lblAlgn val="ctr"/>
        <c:lblOffset val="100"/>
      </c:catAx>
      <c:valAx>
        <c:axId val="50467200"/>
        <c:scaling>
          <c:orientation val="minMax"/>
        </c:scaling>
        <c:axPos val="l"/>
        <c:majorGridlines/>
        <c:numFmt formatCode="General" sourceLinked="1"/>
        <c:tickLblPos val="nextTo"/>
        <c:crossAx val="5046540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вес одного кабачка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Грибовские 37</c:v>
                </c:pt>
                <c:pt idx="1">
                  <c:v>Деликатес</c:v>
                </c:pt>
                <c:pt idx="2">
                  <c:v>Золотинка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335.5</c:v>
                </c:pt>
                <c:pt idx="1">
                  <c:v>460</c:v>
                </c:pt>
                <c:pt idx="2">
                  <c:v>424.5</c:v>
                </c:pt>
              </c:numCache>
            </c:numRef>
          </c:val>
        </c:ser>
        <c:dLbls>
          <c:showVal val="1"/>
        </c:dLbls>
        <c:shape val="box"/>
        <c:axId val="50496256"/>
        <c:axId val="50497792"/>
        <c:axId val="0"/>
      </c:bar3DChart>
      <c:catAx>
        <c:axId val="504962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50497792"/>
        <c:crosses val="autoZero"/>
        <c:auto val="1"/>
        <c:lblAlgn val="ctr"/>
        <c:lblOffset val="100"/>
      </c:catAx>
      <c:valAx>
        <c:axId val="50497792"/>
        <c:scaling>
          <c:orientation val="minMax"/>
        </c:scaling>
        <c:axPos val="l"/>
        <c:majorGridlines/>
        <c:numFmt formatCode="General" sourceLinked="1"/>
        <c:tickLblPos val="nextTo"/>
        <c:crossAx val="50496256"/>
        <c:crosses val="autoZero"/>
        <c:crossBetween val="between"/>
        <c:majorUnit val="100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005064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ru-RU" sz="2500" dirty="0" smtClean="0">
                <a:solidFill>
                  <a:schemeClr val="tx1"/>
                </a:solidFill>
              </a:rPr>
              <a:t>Выполнила:</a:t>
            </a:r>
          </a:p>
          <a:p>
            <a:pPr algn="r"/>
            <a:r>
              <a:rPr lang="ru-RU" sz="2500" dirty="0" smtClean="0">
                <a:solidFill>
                  <a:schemeClr val="tx1"/>
                </a:solidFill>
              </a:rPr>
              <a:t>Кожина Владислава</a:t>
            </a:r>
          </a:p>
          <a:p>
            <a:pPr algn="r"/>
            <a:r>
              <a:rPr lang="ru-RU" sz="2500" dirty="0" smtClean="0">
                <a:solidFill>
                  <a:schemeClr val="tx1"/>
                </a:solidFill>
              </a:rPr>
              <a:t>Учащаяся </a:t>
            </a:r>
            <a:r>
              <a:rPr lang="ru-RU" sz="2500" dirty="0" smtClean="0">
                <a:solidFill>
                  <a:schemeClr val="tx1"/>
                </a:solidFill>
              </a:rPr>
              <a:t>7 </a:t>
            </a:r>
            <a:r>
              <a:rPr lang="ru-RU" sz="2500" dirty="0" smtClean="0">
                <a:solidFill>
                  <a:schemeClr val="tx1"/>
                </a:solidFill>
              </a:rPr>
              <a:t>А класса МБОУ СОШ № 9</a:t>
            </a:r>
          </a:p>
          <a:p>
            <a:pPr algn="r"/>
            <a:r>
              <a:rPr lang="ru-RU" sz="2500" dirty="0" smtClean="0">
                <a:solidFill>
                  <a:schemeClr val="tx1"/>
                </a:solidFill>
              </a:rPr>
              <a:t>Руководитель: Сотникова М.Б.</a:t>
            </a: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822052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ungsuh" pitchFamily="18" charset="-127"/>
                <a:ea typeface="Gungsuh" pitchFamily="18" charset="-127"/>
              </a:rPr>
              <a:t>Анализ урожайности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ungsuh" pitchFamily="18" charset="-127"/>
                <a:ea typeface="Gungsuh" pitchFamily="18" charset="-127"/>
              </a:rPr>
              <a:t> различных сортов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ungsuh" pitchFamily="18" charset="-127"/>
                <a:ea typeface="Gungsuh" pitchFamily="18" charset="-127"/>
              </a:rPr>
              <a:t> кабачков</a:t>
            </a:r>
            <a:endParaRPr lang="ru-RU" sz="5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40481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4762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 наиболее низкой всхожести семян, кабачки сорта Деликатес показали наибольшую урожайность, как по общему весу плодов, так и по их количеству. С 6 кустов было собрано 14 плодов общим весом более 4 кг.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2.    При всхожести семян сорта </a:t>
            </a:r>
            <a:r>
              <a:rPr lang="ru-RU" dirty="0" err="1" smtClean="0"/>
              <a:t>Грибовские</a:t>
            </a:r>
            <a:r>
              <a:rPr lang="ru-RU" dirty="0" smtClean="0"/>
              <a:t> 37 более 80 %, урожайность данного сорта оказалась самой низкой. С 18 кустов было собрано только 12 плодов. 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3.    В последующем </a:t>
            </a:r>
            <a:r>
              <a:rPr lang="ru-RU" smtClean="0"/>
              <a:t>при посеве </a:t>
            </a:r>
            <a:r>
              <a:rPr lang="ru-RU" dirty="0" smtClean="0"/>
              <a:t>семян нужно учитывать расстояние между соседними растениями, что бы дать им возможность правильно развиваться.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8151" y="332656"/>
            <a:ext cx="2660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Выводы</a:t>
            </a:r>
            <a:endParaRPr lang="ru-RU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66FF6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000" dirty="0" smtClean="0"/>
              <a:t>В продаже представлено большое количество семян различных овощей, производители которых обещают богатый урожай.  Я на примере кабачков решила выяснить, какой урожай можно собрать, посадив семена выбранных сортов.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8445" y="332656"/>
            <a:ext cx="6819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Актуальность</a:t>
            </a:r>
            <a:r>
              <a:rPr lang="ru-RU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CFF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проекта</a:t>
            </a:r>
            <a:endParaRPr lang="ru-RU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66FF6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Сравнить урожайность трех сортов кабачков, выращенных в одинаковых условиях.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Изучить растение кабачок, как сельскохозяйственную культуру.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Посеять на одну грядку одновременно семена трех сортов кабачка.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Рассчитать и сравнить урожайность каждого сорта кабачков.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2"/>
            <a:ext cx="1679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Цель</a:t>
            </a:r>
            <a:endParaRPr lang="ru-RU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66FF6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564904"/>
            <a:ext cx="2326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Задачи</a:t>
            </a:r>
            <a:endParaRPr lang="ru-RU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66FF6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5649491"/>
          </a:xfrm>
        </p:spPr>
        <p:txBody>
          <a:bodyPr>
            <a:normAutofit/>
          </a:bodyPr>
          <a:lstStyle/>
          <a:p>
            <a:pPr indent="11113" algn="ctr">
              <a:buNone/>
            </a:pPr>
            <a:r>
              <a:rPr lang="ru-RU" dirty="0" smtClean="0"/>
              <a:t>Кабачок - это травянистое растение семейства тыквенные, с крупными желтовато-зеленым плодами продолговатой формы.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6386" name="Picture 2" descr="C:\Users\Наталья\Pictures\kabacho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04864"/>
            <a:ext cx="5870426" cy="40013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indent="11113" algn="just">
              <a:buNone/>
            </a:pPr>
            <a:r>
              <a:rPr lang="ru-RU" dirty="0" smtClean="0"/>
              <a:t>Кабачок происходит родом из Мексики. В Европу этот овощ был завезен после открытия Нового Света, и в настоящее время широко культивируется по всему миру. Изначально он использовался исключительно в декоративных целях, и только три века спустя его стали употреблять в пищу.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1224136"/>
          </a:xfrm>
        </p:spPr>
        <p:txBody>
          <a:bodyPr/>
          <a:lstStyle/>
          <a:p>
            <a:pPr marL="3175" indent="11113" algn="ctr">
              <a:buNone/>
            </a:pPr>
            <a:r>
              <a:rPr lang="ru-RU" dirty="0" smtClean="0"/>
              <a:t>Для исследования были выбраны 3 сорта кабачков</a:t>
            </a:r>
            <a:endParaRPr lang="ru-RU" dirty="0"/>
          </a:p>
        </p:txBody>
      </p:sp>
      <p:pic>
        <p:nvPicPr>
          <p:cNvPr id="17410" name="Picture 2" descr="C:\Users\Наталья\Desktop\кабачок\20200117_150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2970000" cy="3960000"/>
          </a:xfrm>
          <a:prstGeom prst="rect">
            <a:avLst/>
          </a:prstGeom>
          <a:noFill/>
        </p:spPr>
      </p:pic>
      <p:pic>
        <p:nvPicPr>
          <p:cNvPr id="17411" name="Picture 3" descr="C:\Users\Наталья\Desktop\кабачок\20200117_1501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4000" y="1412776"/>
            <a:ext cx="2970000" cy="3960000"/>
          </a:xfrm>
          <a:prstGeom prst="rect">
            <a:avLst/>
          </a:prstGeom>
          <a:noFill/>
        </p:spPr>
      </p:pic>
      <p:pic>
        <p:nvPicPr>
          <p:cNvPr id="17412" name="Picture 4" descr="C:\Users\Наталья\Desktop\кабачок\20200117_1502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132856"/>
            <a:ext cx="2970000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7"/>
            <a:ext cx="8229600" cy="2232248"/>
          </a:xfrm>
        </p:spPr>
        <p:txBody>
          <a:bodyPr/>
          <a:lstStyle/>
          <a:p>
            <a:pPr marL="0" indent="0" fontAlgn="base">
              <a:buNone/>
            </a:pPr>
            <a:r>
              <a:rPr lang="ru-RU" dirty="0" smtClean="0"/>
              <a:t>Первые всходы появились 12 мая. Взошли один </a:t>
            </a:r>
            <a:r>
              <a:rPr lang="ru-RU" dirty="0" err="1" smtClean="0"/>
              <a:t>Грибовские</a:t>
            </a:r>
            <a:r>
              <a:rPr lang="ru-RU" dirty="0" smtClean="0"/>
              <a:t> 37 и один Деликатес.</a:t>
            </a:r>
          </a:p>
          <a:p>
            <a:pPr marL="0" indent="0">
              <a:buNone/>
            </a:pPr>
            <a:r>
              <a:rPr lang="ru-RU" dirty="0" smtClean="0"/>
              <a:t>19 мая – взошли 18 семян </a:t>
            </a:r>
            <a:r>
              <a:rPr lang="ru-RU" dirty="0" err="1" smtClean="0"/>
              <a:t>Грибовские</a:t>
            </a:r>
            <a:r>
              <a:rPr lang="ru-RU" dirty="0" smtClean="0"/>
              <a:t> 37, 6 – Деликатес и 7 – </a:t>
            </a:r>
            <a:r>
              <a:rPr lang="ru-RU" dirty="0" err="1" smtClean="0"/>
              <a:t>Золотинка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4" name="Picture 2" descr="C:\Users\Наталья\Desktop\кабачок\20190519_121910.jpg"/>
          <p:cNvPicPr>
            <a:picLocks noChangeAspect="1" noChangeArrowheads="1"/>
          </p:cNvPicPr>
          <p:nvPr/>
        </p:nvPicPr>
        <p:blipFill>
          <a:blip r:embed="rId3" cstate="print"/>
          <a:srcRect l="3352" t="31287" r="6138" b="6138"/>
          <a:stretch>
            <a:fillRect/>
          </a:stretch>
        </p:blipFill>
        <p:spPr bwMode="auto">
          <a:xfrm>
            <a:off x="1835696" y="2996952"/>
            <a:ext cx="58326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476672"/>
          <a:ext cx="8229600" cy="5894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075240" cy="710140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2018810"/>
                <a:gridCol w="2018810"/>
                <a:gridCol w="2018810"/>
                <a:gridCol w="2018810"/>
              </a:tblGrid>
              <a:tr h="389191">
                <a:tc rowSpan="2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дата сбора урожая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вес кабачков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919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Грибовские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37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Деликатес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Золотинка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389191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29.06.2019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410 г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9854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03.07.2019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356 г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429 г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438 г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305 г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9854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06.07.2019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340 г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344 г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364 г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572 г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9191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13.07.2019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600 г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434 г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191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17.07.2019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458 г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9781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24.07.2019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605 г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483 г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618 г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191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30.07.2019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644 г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9854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02.08.2019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526 г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592 г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191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03.08.2019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500 г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9854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10.08.2019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330 г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381 г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9854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18.08.2019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451 г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375 г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640 г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410 г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9781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25.08.2019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347 г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220 г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282 г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289 г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191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31.08.2019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533 г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432 г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9191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07.09.2019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503 г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9854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14.09.2019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1125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320 г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180 г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381</Words>
  <Application>Microsoft Office PowerPoint</Application>
  <PresentationFormat>Экран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40</cp:revision>
  <dcterms:created xsi:type="dcterms:W3CDTF">2020-03-05T08:34:59Z</dcterms:created>
  <dcterms:modified xsi:type="dcterms:W3CDTF">2022-01-19T08:19:13Z</dcterms:modified>
</cp:coreProperties>
</file>