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3.6912565270525492E-2"/>
          <c:y val="6.9450865536766271E-2"/>
          <c:w val="0.69173246287135692"/>
          <c:h val="0.764345262807056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Лист1!$B$4</c:f>
              <c:strCache>
                <c:ptCount val="1"/>
                <c:pt idx="0">
                  <c:v>В 3-х слойной  медицинской маске</c:v>
                </c:pt>
              </c:strCache>
            </c:strRef>
          </c:tx>
          <c:cat>
            <c:strRef>
              <c:f>Лист1!$C$3:$G$3</c:f>
              <c:strCache>
                <c:ptCount val="5"/>
                <c:pt idx="0">
                  <c:v>Т.К. Заря</c:v>
                </c:pt>
                <c:pt idx="1">
                  <c:v>Т.К. Амурский</c:v>
                </c:pt>
                <c:pt idx="2">
                  <c:v>Т.К. Молодежный</c:v>
                </c:pt>
                <c:pt idx="3">
                  <c:v>Т.К. Лента</c:v>
                </c:pt>
                <c:pt idx="4">
                  <c:v>Т.К. Северный</c:v>
                </c:pt>
              </c:strCache>
            </c:strRef>
          </c:cat>
          <c:val>
            <c:numRef>
              <c:f>Лист1!$C$4:$G$4</c:f>
              <c:numCache>
                <c:formatCode>General</c:formatCode>
                <c:ptCount val="5"/>
                <c:pt idx="0">
                  <c:v>56</c:v>
                </c:pt>
                <c:pt idx="1">
                  <c:v>71</c:v>
                </c:pt>
                <c:pt idx="2">
                  <c:v>38</c:v>
                </c:pt>
                <c:pt idx="3">
                  <c:v>96</c:v>
                </c:pt>
                <c:pt idx="4">
                  <c:v>52</c:v>
                </c:pt>
              </c:numCache>
            </c:numRef>
          </c:val>
        </c:ser>
        <c:ser>
          <c:idx val="1"/>
          <c:order val="1"/>
          <c:tx>
            <c:strRef>
              <c:f>Лист1!$B$5</c:f>
              <c:strCache>
                <c:ptCount val="1"/>
                <c:pt idx="0">
                  <c:v>В тканевой маске</c:v>
                </c:pt>
              </c:strCache>
            </c:strRef>
          </c:tx>
          <c:cat>
            <c:strRef>
              <c:f>Лист1!$C$3:$G$3</c:f>
              <c:strCache>
                <c:ptCount val="5"/>
                <c:pt idx="0">
                  <c:v>Т.К. Заря</c:v>
                </c:pt>
                <c:pt idx="1">
                  <c:v>Т.К. Амурский</c:v>
                </c:pt>
                <c:pt idx="2">
                  <c:v>Т.К. Молодежный</c:v>
                </c:pt>
                <c:pt idx="3">
                  <c:v>Т.К. Лента</c:v>
                </c:pt>
                <c:pt idx="4">
                  <c:v>Т.К. Северный</c:v>
                </c:pt>
              </c:strCache>
            </c:strRef>
          </c:cat>
          <c:val>
            <c:numRef>
              <c:f>Лист1!$C$5:$G$5</c:f>
              <c:numCache>
                <c:formatCode>General</c:formatCode>
                <c:ptCount val="5"/>
                <c:pt idx="0">
                  <c:v>28</c:v>
                </c:pt>
                <c:pt idx="1">
                  <c:v>40</c:v>
                </c:pt>
                <c:pt idx="2">
                  <c:v>9</c:v>
                </c:pt>
                <c:pt idx="3">
                  <c:v>79</c:v>
                </c:pt>
                <c:pt idx="4">
                  <c:v>40</c:v>
                </c:pt>
              </c:numCache>
            </c:numRef>
          </c:val>
        </c:ser>
        <c:ser>
          <c:idx val="2"/>
          <c:order val="2"/>
          <c:tx>
            <c:strRef>
              <c:f>Лист1!$B$6</c:f>
              <c:strCache>
                <c:ptCount val="1"/>
                <c:pt idx="0">
                  <c:v>В респираторе</c:v>
                </c:pt>
              </c:strCache>
            </c:strRef>
          </c:tx>
          <c:cat>
            <c:strRef>
              <c:f>Лист1!$C$3:$G$3</c:f>
              <c:strCache>
                <c:ptCount val="5"/>
                <c:pt idx="0">
                  <c:v>Т.К. Заря</c:v>
                </c:pt>
                <c:pt idx="1">
                  <c:v>Т.К. Амурский</c:v>
                </c:pt>
                <c:pt idx="2">
                  <c:v>Т.К. Молодежный</c:v>
                </c:pt>
                <c:pt idx="3">
                  <c:v>Т.К. Лента</c:v>
                </c:pt>
                <c:pt idx="4">
                  <c:v>Т.К. Северный</c:v>
                </c:pt>
              </c:strCache>
            </c:strRef>
          </c:cat>
          <c:val>
            <c:numRef>
              <c:f>Лист1!$C$6:$G$6</c:f>
              <c:numCache>
                <c:formatCode>General</c:formatCode>
                <c:ptCount val="5"/>
                <c:pt idx="0">
                  <c:v>17</c:v>
                </c:pt>
                <c:pt idx="1">
                  <c:v>10</c:v>
                </c:pt>
                <c:pt idx="2">
                  <c:v>3</c:v>
                </c:pt>
                <c:pt idx="3">
                  <c:v>31</c:v>
                </c:pt>
                <c:pt idx="4">
                  <c:v>27</c:v>
                </c:pt>
              </c:numCache>
            </c:numRef>
          </c:val>
        </c:ser>
        <c:ser>
          <c:idx val="3"/>
          <c:order val="3"/>
          <c:tx>
            <c:strRef>
              <c:f>Лист1!$B$7</c:f>
              <c:strCache>
                <c:ptCount val="1"/>
                <c:pt idx="0">
                  <c:v>Без маски</c:v>
                </c:pt>
              </c:strCache>
            </c:strRef>
          </c:tx>
          <c:cat>
            <c:strRef>
              <c:f>Лист1!$C$3:$G$3</c:f>
              <c:strCache>
                <c:ptCount val="5"/>
                <c:pt idx="0">
                  <c:v>Т.К. Заря</c:v>
                </c:pt>
                <c:pt idx="1">
                  <c:v>Т.К. Амурский</c:v>
                </c:pt>
                <c:pt idx="2">
                  <c:v>Т.К. Молодежный</c:v>
                </c:pt>
                <c:pt idx="3">
                  <c:v>Т.К. Лента</c:v>
                </c:pt>
                <c:pt idx="4">
                  <c:v>Т.К. Северный</c:v>
                </c:pt>
              </c:strCache>
            </c:strRef>
          </c:cat>
          <c:val>
            <c:numRef>
              <c:f>Лист1!$C$7:$G$7</c:f>
              <c:numCache>
                <c:formatCode>General</c:formatCode>
                <c:ptCount val="5"/>
                <c:pt idx="0">
                  <c:v>29</c:v>
                </c:pt>
                <c:pt idx="1">
                  <c:v>9</c:v>
                </c:pt>
                <c:pt idx="2">
                  <c:v>7</c:v>
                </c:pt>
                <c:pt idx="3">
                  <c:v>1</c:v>
                </c:pt>
                <c:pt idx="4">
                  <c:v>11</c:v>
                </c:pt>
              </c:numCache>
            </c:numRef>
          </c:val>
        </c:ser>
        <c:shape val="box"/>
        <c:axId val="43317120"/>
        <c:axId val="43318656"/>
        <c:axId val="0"/>
      </c:bar3DChart>
      <c:catAx>
        <c:axId val="43317120"/>
        <c:scaling>
          <c:orientation val="minMax"/>
        </c:scaling>
        <c:axPos val="b"/>
        <c:tickLblPos val="nextTo"/>
        <c:crossAx val="43318656"/>
        <c:crosses val="autoZero"/>
        <c:auto val="1"/>
        <c:lblAlgn val="ctr"/>
        <c:lblOffset val="100"/>
      </c:catAx>
      <c:valAx>
        <c:axId val="43318656"/>
        <c:scaling>
          <c:orientation val="minMax"/>
        </c:scaling>
        <c:axPos val="l"/>
        <c:majorGridlines/>
        <c:numFmt formatCode="General" sourceLinked="1"/>
        <c:tickLblPos val="nextTo"/>
        <c:crossAx val="43317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772693335392136"/>
          <c:y val="0.20953410147410528"/>
          <c:w val="0.27227306664607875"/>
          <c:h val="0.34422564159537833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Лист1!$D$13</c:f>
              <c:strCache>
                <c:ptCount val="1"/>
                <c:pt idx="0">
                  <c:v>Подростки</c:v>
                </c:pt>
              </c:strCache>
            </c:strRef>
          </c:tx>
          <c:cat>
            <c:strRef>
              <c:f>Лист1!$C$14:$C$17</c:f>
              <c:strCache>
                <c:ptCount val="4"/>
                <c:pt idx="0">
                  <c:v>В 3-х слойной  медицинской маске</c:v>
                </c:pt>
                <c:pt idx="1">
                  <c:v>В тканевой маске</c:v>
                </c:pt>
                <c:pt idx="2">
                  <c:v>В респираторе</c:v>
                </c:pt>
                <c:pt idx="3">
                  <c:v>Без маски</c:v>
                </c:pt>
              </c:strCache>
            </c:strRef>
          </c:cat>
          <c:val>
            <c:numRef>
              <c:f>Лист1!$D$14:$D$17</c:f>
              <c:numCache>
                <c:formatCode>General</c:formatCode>
                <c:ptCount val="4"/>
                <c:pt idx="0">
                  <c:v>92</c:v>
                </c:pt>
                <c:pt idx="1">
                  <c:v>109</c:v>
                </c:pt>
                <c:pt idx="2">
                  <c:v>16</c:v>
                </c:pt>
                <c:pt idx="3">
                  <c:v>51</c:v>
                </c:pt>
              </c:numCache>
            </c:numRef>
          </c:val>
        </c:ser>
        <c:ser>
          <c:idx val="1"/>
          <c:order val="1"/>
          <c:tx>
            <c:strRef>
              <c:f>Лист1!$E$13</c:f>
              <c:strCache>
                <c:ptCount val="1"/>
                <c:pt idx="0">
                  <c:v>Взрослые</c:v>
                </c:pt>
              </c:strCache>
            </c:strRef>
          </c:tx>
          <c:cat>
            <c:strRef>
              <c:f>Лист1!$C$14:$C$17</c:f>
              <c:strCache>
                <c:ptCount val="4"/>
                <c:pt idx="0">
                  <c:v>В 3-х слойной  медицинской маске</c:v>
                </c:pt>
                <c:pt idx="1">
                  <c:v>В тканевой маске</c:v>
                </c:pt>
                <c:pt idx="2">
                  <c:v>В респираторе</c:v>
                </c:pt>
                <c:pt idx="3">
                  <c:v>Без маски</c:v>
                </c:pt>
              </c:strCache>
            </c:strRef>
          </c:cat>
          <c:val>
            <c:numRef>
              <c:f>Лист1!$E$14:$E$17</c:f>
              <c:numCache>
                <c:formatCode>General</c:formatCode>
                <c:ptCount val="4"/>
                <c:pt idx="0">
                  <c:v>224</c:v>
                </c:pt>
                <c:pt idx="1">
                  <c:v>87</c:v>
                </c:pt>
                <c:pt idx="2">
                  <c:v>72</c:v>
                </c:pt>
                <c:pt idx="3">
                  <c:v>6</c:v>
                </c:pt>
              </c:numCache>
            </c:numRef>
          </c:val>
        </c:ser>
        <c:shape val="box"/>
        <c:axId val="44725760"/>
        <c:axId val="44727296"/>
        <c:axId val="0"/>
      </c:bar3DChart>
      <c:catAx>
        <c:axId val="44725760"/>
        <c:scaling>
          <c:orientation val="minMax"/>
        </c:scaling>
        <c:axPos val="b"/>
        <c:tickLblPos val="nextTo"/>
        <c:crossAx val="44727296"/>
        <c:crosses val="autoZero"/>
        <c:auto val="1"/>
        <c:lblAlgn val="ctr"/>
        <c:lblOffset val="100"/>
      </c:catAx>
      <c:valAx>
        <c:axId val="44727296"/>
        <c:scaling>
          <c:orientation val="minMax"/>
        </c:scaling>
        <c:axPos val="l"/>
        <c:majorGridlines/>
        <c:numFmt formatCode="General" sourceLinked="1"/>
        <c:tickLblPos val="nextTo"/>
        <c:crossAx val="44725760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9833945756780456"/>
          <c:y val="0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Лист1!$B$5</c:f>
              <c:strCache>
                <c:ptCount val="1"/>
                <c:pt idx="0">
                  <c:v>Количество человек</c:v>
                </c:pt>
              </c:strCache>
            </c:strRef>
          </c:tx>
          <c:cat>
            <c:strRef>
              <c:f>Лист1!$C$4:$E$4</c:f>
              <c:strCache>
                <c:ptCount val="3"/>
                <c:pt idx="0">
                  <c:v>Гигиеническая маска из ткани , многоразовая.</c:v>
                </c:pt>
                <c:pt idx="1">
                  <c:v>Одноразовая маска</c:v>
                </c:pt>
                <c:pt idx="2">
                  <c:v>Респиратор</c:v>
                </c:pt>
              </c:strCache>
            </c:strRef>
          </c:cat>
          <c:val>
            <c:numRef>
              <c:f>Лист1!$C$5:$E$5</c:f>
              <c:numCache>
                <c:formatCode>General</c:formatCode>
                <c:ptCount val="3"/>
                <c:pt idx="0">
                  <c:v>14</c:v>
                </c:pt>
                <c:pt idx="1">
                  <c:v>24</c:v>
                </c:pt>
                <c:pt idx="2">
                  <c:v>6</c:v>
                </c:pt>
              </c:numCache>
            </c:numRef>
          </c:val>
        </c:ser>
        <c:shape val="box"/>
        <c:axId val="44739968"/>
        <c:axId val="44766336"/>
        <c:axId val="0"/>
      </c:bar3DChart>
      <c:catAx>
        <c:axId val="44739968"/>
        <c:scaling>
          <c:orientation val="minMax"/>
        </c:scaling>
        <c:axPos val="b"/>
        <c:tickLblPos val="nextTo"/>
        <c:crossAx val="44766336"/>
        <c:crosses val="autoZero"/>
        <c:auto val="1"/>
        <c:lblAlgn val="ctr"/>
        <c:lblOffset val="100"/>
      </c:catAx>
      <c:valAx>
        <c:axId val="44766336"/>
        <c:scaling>
          <c:orientation val="minMax"/>
        </c:scaling>
        <c:axPos val="l"/>
        <c:majorGridlines/>
        <c:numFmt formatCode="General" sourceLinked="1"/>
        <c:tickLblPos val="nextTo"/>
        <c:crossAx val="44739968"/>
        <c:crosses val="autoZero"/>
        <c:crossBetween val="between"/>
      </c:valAx>
    </c:plotArea>
    <c:legend>
      <c:legendPos val="r"/>
    </c:legend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Лист1!$G$10</c:f>
              <c:strCache>
                <c:ptCount val="1"/>
                <c:pt idx="0">
                  <c:v>Количество человек</c:v>
                </c:pt>
              </c:strCache>
            </c:strRef>
          </c:tx>
          <c:cat>
            <c:strRef>
              <c:f>Лист1!$H$9:$K$9</c:f>
              <c:strCache>
                <c:ptCount val="4"/>
                <c:pt idx="0">
                  <c:v>Мусорное ведро, бак.</c:v>
                </c:pt>
                <c:pt idx="1">
                  <c:v>На улице</c:v>
                </c:pt>
                <c:pt idx="2">
                  <c:v>Как получится: если есть мусорное ведро- в него, если нет то на улицу.</c:v>
                </c:pt>
                <c:pt idx="3">
                  <c:v>Маску кладу в пакет и выкидывают в мусорное ведро.</c:v>
                </c:pt>
              </c:strCache>
            </c:strRef>
          </c:cat>
          <c:val>
            <c:numRef>
              <c:f>Лист1!$H$10:$K$10</c:f>
              <c:numCache>
                <c:formatCode>General</c:formatCode>
                <c:ptCount val="4"/>
                <c:pt idx="0">
                  <c:v>39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</c:numCache>
            </c:numRef>
          </c:val>
        </c:ser>
        <c:shape val="box"/>
        <c:axId val="44803584"/>
        <c:axId val="44805120"/>
        <c:axId val="0"/>
      </c:bar3DChart>
      <c:catAx>
        <c:axId val="44803584"/>
        <c:scaling>
          <c:orientation val="minMax"/>
        </c:scaling>
        <c:axPos val="b"/>
        <c:tickLblPos val="nextTo"/>
        <c:crossAx val="44805120"/>
        <c:crosses val="autoZero"/>
        <c:auto val="1"/>
        <c:lblAlgn val="ctr"/>
        <c:lblOffset val="100"/>
      </c:catAx>
      <c:valAx>
        <c:axId val="44805120"/>
        <c:scaling>
          <c:orientation val="minMax"/>
        </c:scaling>
        <c:axPos val="l"/>
        <c:majorGridlines/>
        <c:numFmt formatCode="General" sourceLinked="1"/>
        <c:tickLblPos val="nextTo"/>
        <c:crossAx val="44803584"/>
        <c:crosses val="autoZero"/>
        <c:crossBetween val="between"/>
      </c:valAx>
    </c:plotArea>
    <c:legend>
      <c:legendPos val="r"/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0.22292</cdr:x>
      <cdr:y>0.33333</cdr:y>
    </cdr:from>
    <cdr:to>
      <cdr:x>0.42292</cdr:x>
      <cdr:y>0.66667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19175" y="914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0.16458</cdr:x>
      <cdr:y>0.31712</cdr:y>
    </cdr:from>
    <cdr:to>
      <cdr:x>0.24583</cdr:x>
      <cdr:y>0.43517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46534" y="921286"/>
          <a:ext cx="417910" cy="342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3</a:t>
          </a:r>
          <a:r>
            <a:rPr lang="ru-RU" sz="1100"/>
            <a:t>2</a:t>
          </a:r>
          <a:r>
            <a:rPr lang="en-US" sz="1100"/>
            <a:t>%</a:t>
          </a:r>
          <a:endParaRPr lang="ru-RU" sz="1100"/>
        </a:p>
      </cdr:txBody>
    </cdr:sp>
  </cdr:relSizeAnchor>
  <cdr:relSizeAnchor xmlns:cdr="http://schemas.openxmlformats.org/drawingml/2006/chartDrawing">
    <cdr:from>
      <cdr:x>0.35209</cdr:x>
      <cdr:y>0.12288</cdr:y>
    </cdr:from>
    <cdr:to>
      <cdr:x>0.43125</cdr:x>
      <cdr:y>0.22011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10958" y="356979"/>
          <a:ext cx="407159" cy="282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5</a:t>
          </a:r>
          <a:r>
            <a:rPr lang="ru-RU" sz="1100"/>
            <a:t>4</a:t>
          </a:r>
          <a:r>
            <a:rPr lang="en-US" sz="1100"/>
            <a:t>%</a:t>
          </a:r>
          <a:endParaRPr lang="ru-RU" sz="1100"/>
        </a:p>
      </cdr:txBody>
    </cdr:sp>
  </cdr:relSizeAnchor>
  <cdr:relSizeAnchor xmlns:cdr="http://schemas.openxmlformats.org/drawingml/2006/chartDrawing">
    <cdr:from>
      <cdr:x>0.52593</cdr:x>
      <cdr:y>0.49508</cdr:y>
    </cdr:from>
    <cdr:to>
      <cdr:x>0.58935</cdr:x>
      <cdr:y>0.56442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705100" y="1438275"/>
          <a:ext cx="326214" cy="201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1</a:t>
          </a:r>
          <a:r>
            <a:rPr lang="ru-RU" sz="1100"/>
            <a:t>4</a:t>
          </a:r>
          <a:r>
            <a:rPr lang="en-US" sz="1100"/>
            <a:t>%</a:t>
          </a:r>
          <a:endParaRPr lang="ru-R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0.19167</cdr:x>
      <cdr:y>0.11458</cdr:y>
    </cdr:from>
    <cdr:to>
      <cdr:x>0.27917</cdr:x>
      <cdr:y>0.24653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6300" y="314325"/>
          <a:ext cx="400050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/>
            <a:t>79%</a:t>
          </a:r>
        </a:p>
      </cdr:txBody>
    </cdr:sp>
  </cdr:relSizeAnchor>
  <cdr:relSizeAnchor xmlns:cdr="http://schemas.openxmlformats.org/drawingml/2006/chartDrawing">
    <cdr:from>
      <cdr:x>0.5375</cdr:x>
      <cdr:y>0.35764</cdr:y>
    </cdr:from>
    <cdr:to>
      <cdr:x>0.61042</cdr:x>
      <cdr:y>0.44444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57450" y="981075"/>
          <a:ext cx="33337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/>
            <a:t>21%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klops.ru/explanations/2020-09-29/220920-pandemiya-uydyot-a-problema-ostanetsya-eksperty-o-vrede-meditsinskih-masok-dlya-ekologii" TargetMode="External"/><Relationship Id="rId3" Type="http://schemas.openxmlformats.org/officeDocument/2006/relationships/hyperlink" Target="https://medams.ru/odnorazovye_trehsloynue_maski_respiratoru_alina" TargetMode="External"/><Relationship Id="rId7" Type="http://schemas.openxmlformats.org/officeDocument/2006/relationships/hyperlink" Target="https://health.mail.ru/news/vsya_pravda_pro_meditsinskie_maski/" TargetMode="External"/><Relationship Id="rId2" Type="http://schemas.openxmlformats.org/officeDocument/2006/relationships/hyperlink" Target="https://www.vgoroden.ru/statyi/pyat-sposobov-proverit-kachestvo-mediciskoy-mask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s.who.int/iris/bitstream/handle/10665/332293/WHO-2019-nCov-IPC_Masks-2020.4-rus.pdf" TargetMode="External"/><Relationship Id="rId5" Type="http://schemas.openxmlformats.org/officeDocument/2006/relationships/hyperlink" Target="https://maskiest.ru/kak-vybrat-meditsinskuyu-masku-ot-koronavirusa" TargetMode="External"/><Relationship Id="rId4" Type="http://schemas.openxmlformats.org/officeDocument/2006/relationships/hyperlink" Target="https://alliancesales.ru/blog/tekhnologii/meditsinskie-maski-istoriya-vozniknoveniya-i-sfery-primeneniya/" TargetMode="External"/><Relationship Id="rId9" Type="http://schemas.openxmlformats.org/officeDocument/2006/relationships/hyperlink" Target="https://www.fontanka.ru/2020/09/17/69471425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pedia.tel/%D0%A7%D1%83%D0%BC%D0%BD%D0%BE%D0%B9_%D0%B4%D0%BE%D0%BA%D1%82%D0%BE%D1%8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фото маски\IMG-20200707-WA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620688"/>
            <a:ext cx="5175527" cy="62373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Тема проекта: «</a:t>
            </a:r>
            <a:r>
              <a:rPr lang="ru-RU" dirty="0" smtClean="0"/>
              <a:t>Последствие ношения масок для природы»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Выполнил</a:t>
            </a:r>
            <a:r>
              <a:rPr lang="ru-RU" b="1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lang="ru-RU" b="1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Шамне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Елизавета</a:t>
            </a:r>
            <a:endParaRPr lang="ru-RU" sz="14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Руководитель: </a:t>
            </a:r>
            <a:r>
              <a:rPr lang="ru-RU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Липовка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И. А. </a:t>
            </a:r>
            <a:endParaRPr lang="ru-RU" sz="14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« Использование масок учениками БОУ г. Омска « СОШ № 30»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«Способы утилизации масок»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« Определение качества используемых масок»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68763"/>
          <a:ext cx="822960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63943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ru-RU" sz="1400">
                        <a:solidFill>
                          <a:srgbClr val="333333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Тест со светом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Тест со сдуванием пламени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Тест с кусочками салфетки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Тест с водой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Тест со сжиганием</a:t>
                      </a:r>
                    </a:p>
                  </a:txBody>
                  <a:tcPr marL="68580" marR="68580" marT="0" marB="0"/>
                </a:tc>
              </a:tr>
              <a:tr h="852574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Маска 3-х слойная медицинская (1)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При магнитились кусочки салфетки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Пропускает  через час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</a:tr>
              <a:tr h="852574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Маска 3-х слойная медицинская (2)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</a:tr>
              <a:tr h="852574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Маска медицинская не стерильная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При магнитились кусочки салфетки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</a:tr>
              <a:tr h="852574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Маска однослойная многоразовая (взрослая)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Пламя колышется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При магнитились кусочки салфетки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Пропускает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Горит</a:t>
                      </a:r>
                    </a:p>
                  </a:txBody>
                  <a:tcPr marL="68580" marR="68580" marT="0" marB="0"/>
                </a:tc>
              </a:tr>
              <a:tr h="852574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Маска многоразовая (детская), содержит 2 слоя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Пламя колышется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При магнитились кусочки салфетки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Пропускает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Горит</a:t>
                      </a:r>
                    </a:p>
                  </a:txBody>
                  <a:tcPr marL="68580" marR="68580" marT="0" marB="0"/>
                </a:tc>
              </a:tr>
              <a:tr h="42628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Респиратор К№95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« </a:t>
            </a:r>
            <a:r>
              <a:rPr lang="ru-RU" sz="4000" dirty="0" err="1" smtClean="0"/>
              <a:t>Биотестирование</a:t>
            </a:r>
            <a:r>
              <a:rPr lang="ru-RU" sz="4000" dirty="0" smtClean="0"/>
              <a:t> семян чечевицы»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484786"/>
          <a:ext cx="8229600" cy="4752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32925">
                <a:tc rowSpan="2"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Дата 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Количество всходов.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2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Горшок с Маской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2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Контроль</a:t>
                      </a:r>
                    </a:p>
                  </a:txBody>
                  <a:tcPr marL="68580" marR="68580" marT="0" marB="0"/>
                </a:tc>
              </a:tr>
              <a:tr h="532925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2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29.03.2021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2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Посадка семян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2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Посадка семян</a:t>
                      </a:r>
                    </a:p>
                  </a:txBody>
                  <a:tcPr marL="68580" marR="68580" marT="0" marB="0"/>
                </a:tc>
              </a:tr>
              <a:tr h="105125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2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30.03.2021г-09.04.2021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2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Ничего не происходило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2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Ничего не происходило</a:t>
                      </a:r>
                    </a:p>
                  </a:txBody>
                  <a:tcPr marL="68580" marR="68580" marT="0" marB="0"/>
                </a:tc>
              </a:tr>
              <a:tr h="105125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2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10.04.2021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2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Появились 10 ростков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2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Появилось18 ростков</a:t>
                      </a:r>
                    </a:p>
                  </a:txBody>
                  <a:tcPr marL="68580" marR="68580" marT="0" marB="0"/>
                </a:tc>
              </a:tr>
              <a:tr h="105125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2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11.04.2021-24.04.2021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2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ru-RU" sz="2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656184"/>
          </a:xfrm>
        </p:spPr>
        <p:txBody>
          <a:bodyPr>
            <a:normAutofit/>
          </a:bodyPr>
          <a:lstStyle/>
          <a:p>
            <a:r>
              <a:rPr lang="ru-RU" dirty="0" smtClean="0"/>
              <a:t>«Фото чечевицы 24.04.2021г»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Users\Администратор\Desktop\фото маски\IMG-20210421-WA000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Содержимое 5" descr="C:\Users\Администратор\Desktop\фото маски\IMG-20210421-WA000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«Маршрут мониторинга масок на улице»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Users\Администратор\Desktop\фото маски\IMG-20210420-WA003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920875"/>
            <a:ext cx="2670788" cy="4028405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Содержимое 5" descr="C:\Users\Администратор\Desktop\фото маски\IMG-20210420-WA004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5627" y="1920875"/>
            <a:ext cx="2670789" cy="3884389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03648" y="602128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Маршрут 1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 масок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594928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Маршрут 2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масок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Подснежники карантина.</a:t>
            </a:r>
            <a:endParaRPr lang="ru-RU" dirty="0"/>
          </a:p>
        </p:txBody>
      </p:sp>
      <p:pic>
        <p:nvPicPr>
          <p:cNvPr id="14338" name="Picture 2" descr="C:\Users\Администратор\Desktop\фото маски\IMG-20210420-WA00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2808312" cy="3744416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</p:pic>
      <p:pic>
        <p:nvPicPr>
          <p:cNvPr id="14339" name="Picture 3" descr="C:\Users\Администратор\Desktop\фото маски\IMG-20210420-WA00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924944"/>
            <a:ext cx="2681790" cy="3647728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</p:pic>
      <p:pic>
        <p:nvPicPr>
          <p:cNvPr id="14340" name="Picture 4" descr="C:\Users\Администратор\Desktop\фото маски\IMG-20210416-WA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268760"/>
            <a:ext cx="2850654" cy="3800872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4000" b="1" dirty="0" smtClean="0"/>
              <a:t>Выводы по проделанной работе: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1. В ходе опроса населения и визуального наблюдения  было выявлено, что наиболее используемая маска – это 3-х </a:t>
            </a:r>
            <a:r>
              <a:rPr lang="ru-RU" dirty="0" err="1" smtClean="0"/>
              <a:t>слойная</a:t>
            </a:r>
            <a:r>
              <a:rPr lang="ru-RU" dirty="0" smtClean="0"/>
              <a:t> медицинская маска.</a:t>
            </a:r>
          </a:p>
          <a:p>
            <a:r>
              <a:rPr lang="ru-RU" dirty="0" smtClean="0"/>
              <a:t>2.В ходе опроса было выявлено , что только 21% из нами опрошенных знают как правильно утилизировать использованную маску.</a:t>
            </a:r>
          </a:p>
          <a:p>
            <a:r>
              <a:rPr lang="ru-RU" dirty="0" smtClean="0"/>
              <a:t>3. В ходе 5 опытов  было выявлено, что только респиратор КН№95 и 3-х </a:t>
            </a:r>
            <a:r>
              <a:rPr lang="ru-RU" dirty="0" err="1" smtClean="0"/>
              <a:t>слойная</a:t>
            </a:r>
            <a:r>
              <a:rPr lang="ru-RU" dirty="0" smtClean="0"/>
              <a:t> маска №2 прошли все испытания положительно. Значит, имеют хорошее качество.</a:t>
            </a:r>
          </a:p>
          <a:p>
            <a:r>
              <a:rPr lang="ru-RU" dirty="0" smtClean="0"/>
              <a:t>4.Маска в почве за 2 месяца не разложилась, а стала только грязной.</a:t>
            </a:r>
          </a:p>
          <a:p>
            <a:r>
              <a:rPr lang="ru-RU" dirty="0" smtClean="0"/>
              <a:t>5. В горшочке с маской  всхожесть семян составил 56%, когда в контрольной пробе 100%. Ростки в горшочке, где ранее лежала маска были слабые и тонкие. Когда в контрольном горшочке были более крепкими. Рост всех ростков был не одинаков.</a:t>
            </a:r>
          </a:p>
          <a:p>
            <a:r>
              <a:rPr lang="ru-RU" dirty="0" smtClean="0"/>
              <a:t>6. Помимо бытового мусора на улицах города появилось очень много использованных масок, которые сильно загрязняют природу.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Список литературы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1. </a:t>
            </a:r>
            <a:r>
              <a:rPr lang="ru-RU" u="sng" dirty="0" smtClean="0">
                <a:hlinkClick r:id="rId2"/>
              </a:rPr>
              <a:t>https://www.vgoroden.ru/statyi/pyat-sposobov-proverit-kachestvo-mediciskoy-maski</a:t>
            </a:r>
            <a:endParaRPr lang="ru-RU" dirty="0" smtClean="0"/>
          </a:p>
          <a:p>
            <a:r>
              <a:rPr lang="ru-RU" dirty="0" smtClean="0"/>
              <a:t>2. </a:t>
            </a:r>
            <a:r>
              <a:rPr lang="ru-RU" u="sng" dirty="0" smtClean="0">
                <a:hlinkClick r:id="rId3"/>
              </a:rPr>
              <a:t>https://medams.ru/odnorazovye_trehsloynue_maski_respiratoru_alina</a:t>
            </a:r>
            <a:endParaRPr lang="ru-RU" dirty="0" smtClean="0"/>
          </a:p>
          <a:p>
            <a:r>
              <a:rPr lang="ru-RU" dirty="0" smtClean="0"/>
              <a:t>3. </a:t>
            </a:r>
            <a:r>
              <a:rPr lang="ru-RU" u="sng" dirty="0" smtClean="0">
                <a:hlinkClick r:id="rId4"/>
              </a:rPr>
              <a:t>https://alliancesales.ru/blog/tekhnologii/meditsinskie-maski-istoriya-vozniknoveniya-i-sfery-primeneniya/</a:t>
            </a:r>
            <a:endParaRPr lang="ru-RU" dirty="0" smtClean="0"/>
          </a:p>
          <a:p>
            <a:r>
              <a:rPr lang="ru-RU" dirty="0" smtClean="0"/>
              <a:t>4. </a:t>
            </a:r>
            <a:r>
              <a:rPr lang="ru-RU" u="sng" dirty="0" smtClean="0">
                <a:hlinkClick r:id="rId5"/>
              </a:rPr>
              <a:t>https://maskiest.ru/kak-vybrat-meditsinskuyu-masku-ot-koronavirusa</a:t>
            </a:r>
            <a:endParaRPr lang="ru-RU" dirty="0" smtClean="0"/>
          </a:p>
          <a:p>
            <a:r>
              <a:rPr lang="ru-RU" dirty="0" smtClean="0"/>
              <a:t>5. </a:t>
            </a:r>
            <a:r>
              <a:rPr lang="ru-RU" u="sng" dirty="0" smtClean="0">
                <a:hlinkClick r:id="rId6"/>
              </a:rPr>
              <a:t>https://apps.who.int/iris/bitstream/handle/10665/332293/WHO-2019-nCov-IPC_Masks-2020.4-rus.pdf</a:t>
            </a:r>
            <a:endParaRPr lang="ru-RU" dirty="0" smtClean="0"/>
          </a:p>
          <a:p>
            <a:r>
              <a:rPr lang="ru-RU" dirty="0" smtClean="0"/>
              <a:t>6. </a:t>
            </a:r>
            <a:r>
              <a:rPr lang="ru-RU" u="sng" dirty="0" smtClean="0">
                <a:hlinkClick r:id="rId7"/>
              </a:rPr>
              <a:t>https://health.mail.ru/news/vsya_pravda_pro_meditsinskie_maski/</a:t>
            </a:r>
            <a:endParaRPr lang="ru-RU" dirty="0" smtClean="0"/>
          </a:p>
          <a:p>
            <a:r>
              <a:rPr lang="ru-RU" dirty="0" smtClean="0"/>
              <a:t>7. </a:t>
            </a:r>
            <a:r>
              <a:rPr lang="ru-RU" u="sng" dirty="0" smtClean="0">
                <a:hlinkClick r:id="rId8"/>
              </a:rPr>
              <a:t>https://klops.ru/explanations/2020-09-29/220920-pandemiya-uydyot-a-problema-ostanetsya-eksperty-o-vrede-meditsinskih-masok-dlya-ekologii</a:t>
            </a:r>
            <a:endParaRPr lang="ru-RU" dirty="0" smtClean="0"/>
          </a:p>
          <a:p>
            <a:r>
              <a:rPr lang="ru-RU" dirty="0" smtClean="0"/>
              <a:t>8. </a:t>
            </a:r>
            <a:r>
              <a:rPr lang="ru-RU" u="sng" dirty="0" smtClean="0">
                <a:hlinkClick r:id="rId9"/>
              </a:rPr>
              <a:t>https://www.fontanka.ru/2020/09/17/69471425/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Рекомендации: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55000" lnSpcReduction="20000"/>
          </a:bodyPr>
          <a:lstStyle/>
          <a:p>
            <a:r>
              <a:rPr lang="ru-RU" sz="3200" b="1" dirty="0" smtClean="0"/>
              <a:t>Для утилизации одноразовой маски.</a:t>
            </a:r>
            <a:endParaRPr lang="ru-RU" sz="3200" dirty="0" smtClean="0"/>
          </a:p>
          <a:p>
            <a:r>
              <a:rPr lang="ru-RU" sz="3200" dirty="0" smtClean="0"/>
              <a:t>1. Перед снятием маски необходимо обработать руки антисептиком.</a:t>
            </a:r>
          </a:p>
          <a:p>
            <a:r>
              <a:rPr lang="ru-RU" sz="3200" dirty="0" smtClean="0"/>
              <a:t>2.Снимаем маску за ушные петли, не касаясь внутренней и внешней стороны, взявшись за них сзади.</a:t>
            </a:r>
          </a:p>
          <a:p>
            <a:r>
              <a:rPr lang="ru-RU" sz="3200" dirty="0" smtClean="0"/>
              <a:t>3. Разрезать маску (предотвращает перепродажу) и положить маску в отдельный целлофановый, герметичный пакет.</a:t>
            </a:r>
          </a:p>
          <a:p>
            <a:r>
              <a:rPr lang="ru-RU" sz="3200" dirty="0" smtClean="0"/>
              <a:t>4. Выкинуть маску  в мусорное ведро или в мусорный бак с бытовым мусором.</a:t>
            </a:r>
          </a:p>
          <a:p>
            <a:r>
              <a:rPr lang="ru-RU" sz="3200" dirty="0" smtClean="0"/>
              <a:t>5. Не бросайте маски на улице, они могут стать причиной гибели животных.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 </a:t>
            </a:r>
          </a:p>
          <a:p>
            <a:r>
              <a:rPr lang="ru-RU" sz="3200" b="1" dirty="0" smtClean="0"/>
              <a:t>Для обработки и повторного использования многоразовых масок.</a:t>
            </a:r>
            <a:endParaRPr lang="ru-RU" sz="3200" dirty="0" smtClean="0"/>
          </a:p>
          <a:p>
            <a:r>
              <a:rPr lang="ru-RU" sz="3200" dirty="0" smtClean="0"/>
              <a:t>1. Перед снятием маски необходимо обработать руки антисептиком.</a:t>
            </a:r>
          </a:p>
          <a:p>
            <a:r>
              <a:rPr lang="ru-RU" sz="3200" dirty="0" smtClean="0"/>
              <a:t>2.Снимаем маску за ушные петли, не касаясь внутренней и внешней стороны, взявшись за них сзади.</a:t>
            </a:r>
          </a:p>
          <a:p>
            <a:r>
              <a:rPr lang="ru-RU" sz="3200" dirty="0" smtClean="0"/>
              <a:t>3. Замочить маску в мыльной воде на 1 час. Потом выстирать и высушить.</a:t>
            </a:r>
          </a:p>
          <a:p>
            <a:r>
              <a:rPr lang="ru-RU" sz="3200" dirty="0" smtClean="0"/>
              <a:t>4. Гладя обдать маску горячим паром. Прогладить и ждать пока высохнет.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851648" cy="338437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Актуальность исследования.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 условиях эпидемии </a:t>
            </a:r>
            <a:r>
              <a:rPr lang="ru-RU" sz="3200" dirty="0" err="1" smtClean="0"/>
              <a:t>коронавируса</a:t>
            </a:r>
            <a:r>
              <a:rPr lang="ru-RU" sz="3200" dirty="0" smtClean="0"/>
              <a:t> медицинская маска стала на вес золота. Но насколько она эффективна для профилактики опасной инфекции?  А так же утилизация использованных масок очень важна для экологии.</a:t>
            </a: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514432"/>
          </a:xfrm>
        </p:spPr>
        <p:txBody>
          <a:bodyPr/>
          <a:lstStyle/>
          <a:p>
            <a:r>
              <a:rPr lang="ru-RU" dirty="0" smtClean="0"/>
              <a:t>Защити нас, не бросай мусор.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556792"/>
            <a:ext cx="4320480" cy="512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Цель работы: Найти механизмы воздействия на населения г. Омска для создания условий, при которых сформируется необходимость заботиться не только о своем здоровье, но и о чистоте природы.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64904"/>
            <a:ext cx="7854696" cy="367240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dirty="0" smtClean="0"/>
              <a:t>Задачи:</a:t>
            </a:r>
            <a:endParaRPr lang="ru-RU" dirty="0" smtClean="0"/>
          </a:p>
          <a:p>
            <a:pPr algn="l"/>
            <a:r>
              <a:rPr lang="ru-RU" dirty="0" smtClean="0"/>
              <a:t>1. Изучить литературу о составе и видах масок.</a:t>
            </a:r>
          </a:p>
          <a:p>
            <a:pPr algn="l"/>
            <a:r>
              <a:rPr lang="ru-RU" dirty="0" smtClean="0"/>
              <a:t>2. Провести опрос среди населения об использовании масок и их утилизации.</a:t>
            </a:r>
          </a:p>
          <a:p>
            <a:pPr algn="l"/>
            <a:r>
              <a:rPr lang="ru-RU" dirty="0" smtClean="0"/>
              <a:t>3. Определить качество используемых масок разными методами.</a:t>
            </a:r>
          </a:p>
          <a:p>
            <a:pPr algn="l"/>
            <a:r>
              <a:rPr lang="ru-RU" dirty="0" smtClean="0"/>
              <a:t>4. Провести мониторинг загрязнения использованными масками.</a:t>
            </a:r>
          </a:p>
          <a:p>
            <a:pPr algn="l"/>
            <a:r>
              <a:rPr lang="ru-RU" dirty="0" smtClean="0"/>
              <a:t>5. Обосновать полученные результаты.</a:t>
            </a:r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3312368"/>
          </a:xfrm>
        </p:spPr>
        <p:txBody>
          <a:bodyPr>
            <a:normAutofit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19256" cy="3096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Гипотеза.</a:t>
            </a:r>
            <a:endParaRPr lang="ru-RU" dirty="0" smtClean="0"/>
          </a:p>
          <a:p>
            <a:r>
              <a:rPr lang="ru-RU" dirty="0" smtClean="0"/>
              <a:t>Каждый человек хочет защитить себя от бактерий и вирусов во время пандемии, а кто защитит природу.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Строение маски.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Медицинская маска представляет собой повязку на лицо закрывающая нос и рот.</a:t>
            </a:r>
            <a:br>
              <a:rPr lang="ru-RU" dirty="0" smtClean="0"/>
            </a:br>
            <a:r>
              <a:rPr lang="ru-RU" dirty="0" smtClean="0"/>
              <a:t>Как правило, она состоит из 3-х слоев: фильтра, который располагается между двумя внешними слоями,  а так же одного фиксатора (реже 2-х фиксаторов), который обеспечивает плотное прилегание маски к лицу.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возникновения маски.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Первая медицинская маска появилась в средние века в Европе во время эпидемии бубонной чумы. Она называлась маска </a:t>
            </a:r>
            <a:r>
              <a:rPr lang="ru-RU" u="sng" dirty="0" smtClean="0">
                <a:hlinkClick r:id="rId2" tooltip="Чумной доктор"/>
              </a:rPr>
              <a:t>Чумного доктора</a:t>
            </a:r>
            <a:r>
              <a:rPr lang="ru-RU" dirty="0" smtClean="0"/>
              <a:t> и имела устрашающий вид.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Маски и природа.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статистике </a:t>
            </a:r>
            <a:r>
              <a:rPr lang="ru-RU" dirty="0" err="1" smtClean="0"/>
              <a:t>Минпромторга</a:t>
            </a:r>
            <a:r>
              <a:rPr lang="ru-RU" dirty="0" smtClean="0"/>
              <a:t> РФ с начала пандемии в стране ежедневно используется 12 миллионов медицинских масок, при этом одноразовые средства защиты в большинстве случаев не утилизируются и могут попасть в природу.</a:t>
            </a:r>
          </a:p>
          <a:p>
            <a:r>
              <a:rPr lang="ru-RU" dirty="0" smtClean="0"/>
              <a:t>На побережье Бразилии в северной части штата Сан-Паулу нашли мертвого </a:t>
            </a:r>
            <a:r>
              <a:rPr lang="ru-RU" dirty="0" err="1" smtClean="0"/>
              <a:t>магелланского</a:t>
            </a:r>
            <a:r>
              <a:rPr lang="ru-RU" dirty="0" smtClean="0"/>
              <a:t> пингвина, который проглотил респиратор. (17сентября 2020г)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323528" y="980728"/>
          <a:ext cx="849694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71600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 Используемые маски населением»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 Ношение масок по возрасту»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</TotalTime>
  <Words>708</Words>
  <Application>Microsoft Office PowerPoint</Application>
  <PresentationFormat>Экран (4:3)</PresentationFormat>
  <Paragraphs>129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Тема проекта: «Последствие ношения масок для природы» </vt:lpstr>
      <vt:lpstr>Актуальность исследования.  В условиях эпидемии коронавируса медицинская маска стала на вес золота. Но насколько она эффективна для профилактики опасной инфекции?  А так же утилизация использованных масок очень важна для экологии.</vt:lpstr>
      <vt:lpstr>Цель работы: Найти механизмы воздействия на населения г. Омска для создания условий, при которых сформируется необходимость заботиться не только о своем здоровье, но и о чистоте природы. </vt:lpstr>
      <vt:lpstr>  </vt:lpstr>
      <vt:lpstr>Строение маски.</vt:lpstr>
      <vt:lpstr>История возникновения маски.</vt:lpstr>
      <vt:lpstr>Маски и природа.</vt:lpstr>
      <vt:lpstr>Слайд 8</vt:lpstr>
      <vt:lpstr>« Ношение масок по возрасту»</vt:lpstr>
      <vt:lpstr>« Использование масок учениками БОУ г. Омска « СОШ № 30» </vt:lpstr>
      <vt:lpstr>«Способы утилизации масок» </vt:lpstr>
      <vt:lpstr>« Определение качества используемых масок» </vt:lpstr>
      <vt:lpstr>« Биотестирование семян чечевицы» </vt:lpstr>
      <vt:lpstr>«Фото чечевицы 24.04.2021г» </vt:lpstr>
      <vt:lpstr>«Маршрут мониторинга масок на улице» </vt:lpstr>
      <vt:lpstr>Подснежники карантина.</vt:lpstr>
      <vt:lpstr> Выводы по проделанной работе: </vt:lpstr>
      <vt:lpstr>Список литературы  </vt:lpstr>
      <vt:lpstr>Рекомендации: </vt:lpstr>
      <vt:lpstr>Защити нас, не бросай мусор.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«Последствие ношения масок для природы» </dc:title>
  <dc:creator>Инна</dc:creator>
  <cp:lastModifiedBy>BEST</cp:lastModifiedBy>
  <cp:revision>17</cp:revision>
  <dcterms:created xsi:type="dcterms:W3CDTF">2021-04-24T09:59:57Z</dcterms:created>
  <dcterms:modified xsi:type="dcterms:W3CDTF">2021-12-13T12:00:11Z</dcterms:modified>
</cp:coreProperties>
</file>