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70" r:id="rId5"/>
    <p:sldId id="274" r:id="rId6"/>
    <p:sldId id="289" r:id="rId7"/>
    <p:sldId id="272" r:id="rId8"/>
    <p:sldId id="290" r:id="rId9"/>
    <p:sldId id="287" r:id="rId10"/>
    <p:sldId id="277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78" r:id="rId19"/>
    <p:sldId id="279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A"/>
    <a:srgbClr val="003366"/>
    <a:srgbClr val="EE0060"/>
    <a:srgbClr val="0000B4"/>
    <a:srgbClr val="99CCFF"/>
    <a:srgbClr val="0062AC"/>
    <a:srgbClr val="FF0066"/>
    <a:srgbClr val="1D78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0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A88B984-3E35-4136-87D9-2067EF6FE8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E4C87-16EC-4511-9292-3D382884E095}" type="slidenum">
              <a:rPr lang="ru-RU" altLang="ru-RU" smtClean="0">
                <a:latin typeface="Arial" pitchFamily="34" charset="0"/>
              </a:rPr>
              <a:pPr/>
              <a:t>1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00E67-7F93-40F1-B1CD-725CCF618AB4}" type="slidenum">
              <a:rPr lang="ru-RU" altLang="ru-RU" smtClean="0">
                <a:latin typeface="Arial" pitchFamily="34" charset="0"/>
              </a:rPr>
              <a:pPr/>
              <a:t>2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A7416-9F84-4BB8-8687-F21A0C2EAA0D}" type="slidenum">
              <a:rPr lang="ru-RU" altLang="ru-RU" smtClean="0">
                <a:latin typeface="Arial" pitchFamily="34" charset="0"/>
              </a:rPr>
              <a:pPr/>
              <a:t>3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405EF-9306-4A1D-A17C-53DC59F280D3}" type="slidenum">
              <a:rPr lang="ru-RU" smtClean="0">
                <a:latin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A6552-137E-4EDD-9610-B3CEBC567100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314B3-057A-4098-927F-92553D4EB89D}" type="slidenum">
              <a:rPr lang="ru-RU" altLang="ru-RU" smtClean="0">
                <a:latin typeface="Arial" pitchFamily="34" charset="0"/>
              </a:rPr>
              <a:pPr/>
              <a:t>20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90386-2696-494E-AEBE-180DA7E721C1}" type="slidenum">
              <a:rPr lang="ru-RU" altLang="ru-RU" smtClean="0">
                <a:latin typeface="Arial" pitchFamily="34" charset="0"/>
              </a:rPr>
              <a:pPr/>
              <a:t>21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CA68-07FF-4183-A2F3-51B64CC1A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3468A-C48B-46B6-8A94-4A60A01D57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DEC2-DA7A-4E25-98DC-0B80AB1D21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E824B-D7C8-4CFA-8132-CAB19D7615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6F3CF-F120-4BD8-8648-868A7B279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E6C93-843C-4C47-90E9-967A755549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49B54-8D40-4023-ADA1-A4A155137B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0B43-8980-43D5-8F8A-A8DA0020A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2BBCC-BE49-41DF-AA2C-D1BFA8BDEB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CD0C7-181E-4FCE-B088-7427CDBFCE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E25AE-423C-4ABE-A274-A7A0DF19FE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9808DCE-C9B4-4B54-9AAD-86E2F18C06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eorgievschool@mail.r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2064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62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62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2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2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62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62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70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082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62A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3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62A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71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2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2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7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080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62A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1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62A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74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078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62A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9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62A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75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076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62A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62A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51" name="Прямоугольник 23"/>
          <p:cNvSpPr>
            <a:spLocks noChangeArrowheads="1"/>
          </p:cNvSpPr>
          <p:nvPr/>
        </p:nvSpPr>
        <p:spPr bwMode="auto">
          <a:xfrm>
            <a:off x="1143000" y="1143000"/>
            <a:ext cx="670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рямоугольник 25"/>
          <p:cNvSpPr>
            <a:spLocks noChangeArrowheads="1"/>
          </p:cNvSpPr>
          <p:nvPr/>
        </p:nvSpPr>
        <p:spPr bwMode="auto">
          <a:xfrm>
            <a:off x="3657600" y="6172200"/>
            <a:ext cx="781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CC"/>
                </a:solidFill>
              </a:rPr>
              <a:t> </a:t>
            </a:r>
            <a:r>
              <a:rPr lang="ru-RU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 г.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23"/>
          <p:cNvSpPr>
            <a:spLocks noChangeArrowheads="1"/>
          </p:cNvSpPr>
          <p:nvPr/>
        </p:nvSpPr>
        <p:spPr bwMode="auto">
          <a:xfrm>
            <a:off x="1295400" y="1828800"/>
            <a:ext cx="64008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Теорема Птолемея и ее применение</a:t>
            </a:r>
          </a:p>
          <a:p>
            <a:pPr algn="ctr" eaLnBrk="0" hangingPunct="0"/>
            <a:r>
              <a:rPr lang="ru-RU" sz="2800" b="1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 решению олимпиадных задач </a:t>
            </a:r>
          </a:p>
          <a:p>
            <a:pPr algn="ctr" eaLnBrk="0" hangingPunct="0"/>
            <a:r>
              <a:rPr lang="ru-RU" sz="2800" b="1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геометрии</a:t>
            </a:r>
            <a:r>
              <a:rPr lang="ru-RU" sz="2800">
                <a:solidFill>
                  <a:srgbClr val="EE006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054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5" name="Rectangle 26"/>
          <p:cNvSpPr>
            <a:spLocks noChangeArrowheads="1"/>
          </p:cNvSpPr>
          <p:nvPr/>
        </p:nvSpPr>
        <p:spPr bwMode="auto">
          <a:xfrm>
            <a:off x="45720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7" name="Rectangle 29"/>
          <p:cNvSpPr>
            <a:spLocks noChangeArrowheads="1"/>
          </p:cNvSpPr>
          <p:nvPr/>
        </p:nvSpPr>
        <p:spPr bwMode="auto">
          <a:xfrm>
            <a:off x="45720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2058" name="Рисунок 33" descr="http://hijos.ru/wp-content/uploads/2011/05/ptolem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819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7"/>
          <p:cNvPicPr>
            <a:picLocks noChangeAspect="1" noChangeArrowheads="1"/>
          </p:cNvPicPr>
          <p:nvPr/>
        </p:nvPicPr>
        <p:blipFill>
          <a:blip r:embed="rId5" cstate="print"/>
          <a:srcRect r="-2"/>
          <a:stretch>
            <a:fillRect/>
          </a:stretch>
        </p:blipFill>
        <p:spPr bwMode="auto">
          <a:xfrm>
            <a:off x="457200" y="457200"/>
            <a:ext cx="1000125" cy="1046163"/>
          </a:xfrm>
          <a:prstGeom prst="rect">
            <a:avLst/>
          </a:prstGeom>
          <a:noFill/>
          <a:ln w="317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28600" y="4267200"/>
            <a:ext cx="8534400" cy="1987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Выполнила:  </a:t>
            </a:r>
            <a:r>
              <a:rPr lang="ru-RU" sz="1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Евдокимова Александра,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ученица 11 класса</a:t>
            </a:r>
          </a:p>
          <a:p>
            <a:pPr>
              <a:lnSpc>
                <a:spcPct val="80000"/>
              </a:lnSpc>
              <a:defRPr/>
            </a:pP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Руководитель:</a:t>
            </a:r>
            <a:r>
              <a:rPr lang="ru-RU" sz="1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Зырянова Людмила Кузьминична,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учитель  математики и  информатики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телефон.: 89136456590</a:t>
            </a:r>
          </a:p>
          <a:p>
            <a:pPr algn="ctr">
              <a:lnSpc>
                <a:spcPct val="80000"/>
              </a:lnSpc>
              <a:defRPr/>
            </a:pPr>
            <a:endParaRPr lang="ru-RU" sz="1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Адрес:</a:t>
            </a:r>
            <a:r>
              <a:rPr lang="ru-RU" sz="1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Омская область, </a:t>
            </a:r>
            <a:r>
              <a:rPr lang="ru-RU" sz="1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Кормиловский</a:t>
            </a:r>
            <a:r>
              <a:rPr lang="ru-RU" sz="1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район     </a:t>
            </a:r>
          </a:p>
          <a:p>
            <a:pPr>
              <a:defRPr/>
            </a:pPr>
            <a:r>
              <a:rPr lang="ru-RU" sz="1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с. Георгиевка, ул. Ленина 9</a:t>
            </a:r>
          </a:p>
          <a:p>
            <a:pPr>
              <a:defRPr/>
            </a:pPr>
            <a:r>
              <a:rPr lang="ru-RU" sz="1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МБОУ «Георгиевская СОШ</a:t>
            </a:r>
            <a:r>
              <a:rPr lang="ru-RU" sz="1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>
              <a:defRPr/>
            </a:pPr>
            <a:r>
              <a:rPr lang="ru-RU" sz="1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r>
              <a:rPr lang="en-US" sz="1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georgievschool@mail.ru</a:t>
            </a:r>
            <a:endParaRPr lang="ru-RU" sz="14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10245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51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0263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4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52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54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0261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2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255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0259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0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256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0257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8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57200" y="366713"/>
            <a:ext cx="81534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b="1" dirty="0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Задача </a:t>
            </a:r>
            <a:r>
              <a:rPr lang="ru-RU" b="1" dirty="0" smtClean="0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endParaRPr lang="en-US" b="1" dirty="0">
              <a:solidFill>
                <a:srgbClr val="EE0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Дано: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треугольник АВС, в нём сторона ВС равна полусумме сторон АС и АВ.</a:t>
            </a:r>
          </a:p>
          <a:p>
            <a:pPr algn="just"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Доказать: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вершина А, центры вписанной и описанной окружностей и середины сторон АВ и АС  лежат на одной окружности.</a:t>
            </a:r>
          </a:p>
          <a:p>
            <a:pPr algn="just"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Доказательство: 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точка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точка пересечения описанной окружности треугольника с биссектрисой угла А.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теореме Птолемея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·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·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·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=(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)/2, то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=2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3)Пусть К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центр вписанной окружности треугольника АВС,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Поэтому К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середина отрезка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Сделаем гомотетию с центром в точке А 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коэффициентом ½. При этой гомотетии 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описанная окружность треугольника АВС 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перейдет в окружность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которая проходит 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точку А и середины сторон АВ и АС. 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Точка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перейдет в точку К, поэтому К 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принадлежит окружности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радиус окружности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2 раза меньше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радиуса описанной окружности, 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тогда центр описанной окружности </a:t>
            </a:r>
          </a:p>
          <a:p>
            <a:pPr algn="just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принадлежит окружности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10244" name="Picture 24" descr="C:\Documents and Settings\Учитель\Рабочий стол\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9000"/>
            <a:ext cx="32004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11269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275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1287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8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76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278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1285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6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279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1283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4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280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1281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2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267" name="Прямоугольник 22"/>
          <p:cNvSpPr>
            <a:spLocks noChangeArrowheads="1"/>
          </p:cNvSpPr>
          <p:nvPr/>
        </p:nvSpPr>
        <p:spPr bwMode="auto">
          <a:xfrm>
            <a:off x="381000" y="228600"/>
            <a:ext cx="8382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r>
              <a:rPr lang="ru-RU" b="1" dirty="0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</a:t>
            </a:r>
            <a:r>
              <a:rPr lang="ru-RU" b="1" dirty="0" smtClean="0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EE0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Дано: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правильный многоугольник с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числом сторон, равным пяти, А</a:t>
            </a:r>
            <a:r>
              <a:rPr lang="ru-RU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…А</a:t>
            </a:r>
            <a:r>
              <a:rPr lang="en-US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,          </a:t>
            </a:r>
          </a:p>
          <a:p>
            <a:pPr algn="just"/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М-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произвольная точка на дуге  окружности, описанной около многоугольника.</a:t>
            </a:r>
          </a:p>
          <a:p>
            <a:pPr algn="just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Доказать: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сумма расстояний от точки  М до вершин с нечётными номерами равна сумме расстояний       от М до вершин с чётными       номерами.</a:t>
            </a:r>
          </a:p>
          <a:p>
            <a:pPr algn="just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Доказательство: </a:t>
            </a:r>
          </a:p>
          <a:p>
            <a:pPr algn="just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Обозначим А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А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=А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=А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=А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=А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lang="en-US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M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i="1" baseline="-25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i="1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en-US" i="1" baseline="-25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Применив теорему  Птолемея к пяти вписанным четырехугольникам </a:t>
            </a:r>
          </a:p>
          <a:p>
            <a:pPr algn="just"/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получим следующие равенства:</a:t>
            </a:r>
          </a:p>
          <a:p>
            <a:pPr algn="just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lang="en-US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+ad</a:t>
            </a:r>
            <a:r>
              <a:rPr lang="en-US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bd</a:t>
            </a:r>
            <a:r>
              <a:rPr lang="en-US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bd</a:t>
            </a:r>
            <a:r>
              <a:rPr lang="en-US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ad</a:t>
            </a:r>
            <a:r>
              <a:rPr lang="en-US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ad</a:t>
            </a:r>
            <a:r>
              <a:rPr lang="en-US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lang="en-US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en-US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bd</a:t>
            </a:r>
            <a:r>
              <a:rPr lang="en-US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lang="en-US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+bd</a:t>
            </a:r>
            <a:r>
              <a:rPr lang="en-US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ad</a:t>
            </a:r>
            <a:r>
              <a:rPr lang="en-US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Почленно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складываем их и получаем, </a:t>
            </a:r>
          </a:p>
          <a:p>
            <a:pPr algn="just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(2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)(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)= (2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)(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Следовательно,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68" name="Рисунок 45" descr="C:\Documents and Settings\Учитель\Рабочий стол\д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0"/>
            <a:ext cx="30400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7" descr="C:\Documents and Settings\Учитель\Рабочий стол\рисунки птолемея\рис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910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1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12299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05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2317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8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306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08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2315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6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309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2313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4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310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2311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2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2292" name="Прямоугольник 22"/>
          <p:cNvSpPr>
            <a:spLocks noChangeArrowheads="1"/>
          </p:cNvSpPr>
          <p:nvPr/>
        </p:nvSpPr>
        <p:spPr bwMode="auto">
          <a:xfrm>
            <a:off x="228600" y="55563"/>
            <a:ext cx="8915400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Задача </a:t>
            </a:r>
            <a:r>
              <a:rPr lang="ru-RU" b="1" dirty="0" smtClean="0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endParaRPr lang="ru-RU" b="1" dirty="0">
              <a:solidFill>
                <a:srgbClr val="EE0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равнобедренной  трапеции основание А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равно диагонали АС. </a:t>
            </a: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Известно, что ∟СА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∟С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DN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где   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середина ВС.      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углы трапеции. </a:t>
            </a: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Решение:</a:t>
            </a: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Пусть ∟С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=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АС=А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=а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Выразим все стороны трапеции через а.</a:t>
            </a: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Так как А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=АС, то ∆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 – равнобедренный, тогда высота А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-медиана, значит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С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/2. </a:t>
            </a: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∆А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прямоугольный, значит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а∙</a:t>
            </a:r>
            <a:r>
              <a:rPr lang="en-US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тогда  С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2 а∙</a:t>
            </a:r>
            <a:r>
              <a:rPr lang="en-US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значит АВ = 2 а∙</a:t>
            </a:r>
            <a:r>
              <a:rPr lang="en-US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Рассмотрим ∆ АВС и ∆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Они подобны, т. к. ∟АВС = ∟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∟ВСА = ∟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</a:t>
            </a: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подобия треугольников следует 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: АВ = С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ВС, следственно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С∙ВС = АВ∙С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к.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= ВС/2 ,  то ВС</a:t>
            </a:r>
            <a:r>
              <a:rPr lang="ru-RU" sz="16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2АВ∙С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8 а</a:t>
            </a:r>
            <a:r>
              <a:rPr lang="ru-RU" sz="16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</a:t>
            </a:r>
            <a:r>
              <a:rPr lang="ru-RU" sz="16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 тогда  ВС =  2√2 ∙а∙</a:t>
            </a:r>
            <a:r>
              <a:rPr lang="en-US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По условию трапеция равнобедренная, значит, может быть вписана в  окружность, поэтому для нее применима теорема Птолемея, а именно: АС∙В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ВС∙А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АВ∙С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(1). </a:t>
            </a: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Подставляя в равенство (1) значения сторон и диагоналей  равнобедренной трапеции, и учитывая, что ее диагонали равны, получим уравнение:     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sz="16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2√2∙а∙</a:t>
            </a:r>
            <a:r>
              <a:rPr lang="en-US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∙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+ 4 а</a:t>
            </a:r>
            <a:r>
              <a:rPr lang="ru-RU" sz="16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</a:t>
            </a:r>
            <a:r>
              <a:rPr lang="ru-RU" sz="16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(2). </a:t>
            </a: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Разделив обе части уравнения (2) на </a:t>
            </a:r>
            <a:r>
              <a:rPr lang="ru-RU" sz="16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пребразовав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его, получим:    4</a:t>
            </a:r>
            <a:r>
              <a:rPr lang="en-US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</a:t>
            </a:r>
            <a:r>
              <a:rPr lang="ru-RU" sz="16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+ 2√2∙</a:t>
            </a:r>
            <a:r>
              <a:rPr lang="en-US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-1 = 0.</a:t>
            </a:r>
          </a:p>
          <a:p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Решая уравнение и учитывая, что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острый угол, значит </a:t>
            </a:r>
            <a:r>
              <a:rPr lang="en-US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 0, найдем:   </a:t>
            </a: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Чтобы определить угол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преобразуем:</a:t>
            </a: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Отсюда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75°.</a:t>
            </a: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Итак, острые углы трапеции равны 75° и тупые 105°.</a:t>
            </a:r>
          </a:p>
          <a:p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Ответ. 75°, 105°, 105°, 75°.</a:t>
            </a:r>
          </a:p>
          <a:p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3810000"/>
            <a:ext cx="1228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29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572000"/>
            <a:ext cx="6153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13317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23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3335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6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324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26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3333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4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327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3331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2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328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3329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0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3315" name="Содержимое 23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59436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5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Дано: треугольник АВС, в котором сторона ВС равна полусумме двух других сторон.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Доказать: биссектриса угла А перпендикулярна отрезку, соединяющему центры вписанной и описанной окружностей данного треугольника.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Доказательство: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1) Пусть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точка пересечения биссектрисы угла А с описной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окружностью треугольника.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2) По теореме Птолемея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Так как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=(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)/2, тогда  А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=2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3) Пусть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центр вписанной окружности треугольника АВС. Легко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проверить, что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Следовательно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-середина отрезка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откуда следует утверждение задачи.</a:t>
            </a:r>
          </a:p>
          <a:p>
            <a:pPr>
              <a:buFontTx/>
              <a:buNone/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6" name="Рисунок 3" descr="C:\Documents and Settings\Учитель\Рабочий стол\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14800"/>
            <a:ext cx="26447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14341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47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4359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0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48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50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4357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58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51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4355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56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52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4353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54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4339" name="Содержимое 23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58213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Задача 6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окружность вписан равнобедренный треугольник АВС (АВ = ВС). На дуге АВ взята произвольная точка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соединена хордами с вершинами  треугольника. </a:t>
            </a:r>
          </a:p>
          <a:p>
            <a:pPr algn="just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Доказать, что 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∙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= АВ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</a:p>
          <a:p>
            <a:pPr algn="just"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Доказательство: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1. Так как треугольник АВС – равнобедренный, значит, его углы при основании равны и высота опущенная к основанию является медианой.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Пусть ∟А = ∟С =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тогда АС = 2АВ∙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2. Рассмотрим вписанный четырехугольник 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ВС, к нему применима теорема Птолемея, т.е.  АВ∙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= 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∙ВС + АС∙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 (1).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3. Учитывая, что ВС=АВ и АС = 2АВ∙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подставим в равенство (1), получим: 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АВ∙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= 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∙АВ +2АВ∙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В∙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(2).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Разделив обе части равенства (2) на АВ и, умножив на 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получим тождественное равенство    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= 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В∙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(3) .    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4. Так как четырехугольник 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 – вписанный, то ∟А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+ ∟АСВ = 180°.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Рассмотрим треугольник 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В, в нем ∟А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=180°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т.к. ∟АСВ =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Применяя теорему косинусов, получим:  АВ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2А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В∙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(180°-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т.е. АВ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В∙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  отсюда  АВ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В∙ 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(4) 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5. Правые части равенств (3) и (4) равны, значит, равны и их левые части,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т.е.  А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= АВ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6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что и требовалось доказать.</a:t>
            </a:r>
          </a:p>
          <a:p>
            <a:pPr>
              <a:buFontTx/>
              <a:buNone/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0" name="Рисунок 38" descr="C:\Documents and Settings\Учитель\Рабочий стол\рисунки птолемея\за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876800"/>
            <a:ext cx="16002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15365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8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0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71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5383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4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72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74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5381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2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375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5379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0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376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5377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8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5363" name="Содержимое 23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58975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Задача 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 окружность вписан равнобедренный треугольник АВС (АВ = ВС). На дуге АВ взята произвольная точка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соединена хордами с вершинами  треугольника.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Доказать, что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∙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= АВ</a:t>
            </a:r>
            <a:r>
              <a:rPr lang="ru-RU" sz="1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Доказательство: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1. Так как треугольник АВС – равнобедренный, значит, его углы при основании равны и высота опущенная к основанию является медианой.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Пусть ∟А = ∟С = </a:t>
            </a:r>
            <a:r>
              <a:rPr lang="ru-RU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тогда АС = 2АВ∙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2. Рассмотрим вписанный четырехугольник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ВС, к нему применима теорема Птолемея, т.е.  АВ∙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=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∙ВС + АС∙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 (1).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3. Учитывая, что ВС=АВ и АС = 2АВ∙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подставим в равенство (1), получим:      АВ∙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=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∙АВ +2АВ∙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В∙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(2).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Разделив обе части равенства (2) на АВ и, умножив на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получим тождественное равенство   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=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В∙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(3) .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4. Так как четырехугольник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 – вписанный, то ∟А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+ ∟АСВ = 180°.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Рассмотрим треугольник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В, в нем ∟А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=180°</a:t>
            </a:r>
            <a:r>
              <a:rPr lang="ru-RU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-α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т.к. ∟АСВ = </a:t>
            </a:r>
            <a:r>
              <a:rPr lang="ru-RU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Применяя теорему косинусов, получим: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АВ</a:t>
            </a:r>
            <a:r>
              <a:rPr lang="ru-RU" sz="1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2А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В∙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(180°-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т.е.   АВ</a:t>
            </a:r>
            <a:r>
              <a:rPr lang="ru-RU" sz="1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В∙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отсюда  АВ</a:t>
            </a:r>
            <a:r>
              <a:rPr lang="ru-RU" sz="1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В∙ 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cosα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(4)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5. Правые части равенств (3) и (4) равны, значит,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равны и их левые части,  т.е. 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= АВ</a:t>
            </a:r>
            <a:r>
              <a:rPr lang="ru-RU" sz="1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что и требовалось доказать.</a:t>
            </a:r>
          </a:p>
          <a:p>
            <a:pPr>
              <a:buFontTx/>
              <a:buNone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0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4" name="Рисунок 38" descr="C:\Documents and Settings\Учитель\Рабочий стол\рисунки птолемея\зад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648200"/>
            <a:ext cx="13192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16393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399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6411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12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00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402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6409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10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403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6407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8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404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6405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6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6387" name="Содержимое 23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58975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Задача 8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Длины катетов прямоугольного треугольника равны </a:t>
            </a:r>
            <a:r>
              <a:rPr lang="ru-RU" sz="18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18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18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 его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гипотенузе во внешнюю сторону треугольника построен квадрат, одна из сторон которого совпадает с гипотенузой. Найдите расстояние от вершин прямого угла треугольника до центра квадрата.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Решение.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1. Пусть данный прямоугольный треугольник – АВС, где катеты - ВС и АС, гипотенуза – АВ.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2. АВ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– данный квадрат, построенный на гипотенузе АВ, а точка О – его центр, т.е. точка пересечения его диагоналей. Таким образом, искомое  расстояние  равно длине отрезка СО.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3. Рассмотрим четырехугольник АОВС. Два его противоположных угла: ∟С и ∟АОВ – прямые, следовательно, около него можно описать окружность и, значит,  к этому четырехугольнику применима теорема Птолемея, т.е.  СО·АВ = АО·ВС + АС·ОВ  (1).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4. По свойству квадрата,  АО = ОВ =      , тогда равенство (1) примет вид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СО·АВ = АО∙(ВС + АС)  (2).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Подставляя в равенство (2) вместо  ВС и АС их значения, получим: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СО · АВ =                      , отсюда СО =             .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Ответ.            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267200"/>
            <a:ext cx="2714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181600"/>
            <a:ext cx="10668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25780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56260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39" descr="C:\Documents and Settings\Учитель\Рабочий стол\рисунки птолемея\зад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724400"/>
            <a:ext cx="17192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17416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22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7434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35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423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25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7432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33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426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7430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31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427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7428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9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7411" name="Содержимое 25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64770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Задача 9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Вокруг равностороннего треугольника АВС описана окружность радиуса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  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дуге ВС окружности взята точка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так, что дуга  ВС делится этой  точкой в отношении 1:3, считая от вершины В. Найти расстояние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Решение. 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1. Четырехугольник АВ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– вписанный, значит, для него применима теорема Птолемея, т.е.  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∙ВС = АВ∙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+ В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∙АС  (1).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2. Треугольник АВС – равносторонний, значит из равенства (1) следует равенство    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В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   (2).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3. Треугольник АВС – равносторонний, значит, дуга ВС равна 120°, следовательно, дуга ВМ равна 30°, т.к., по условию, В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= 1:3. Тогда вписанный угол ВА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равен 15°. Угол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 равен разности углов ВАС и ВА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следовательно угол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 равен 45°.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4. Применяя для треугольников ВА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 теорему синусов, получим: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2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15°   и   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MC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2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45°.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5. Подставляя в равенство (2) найденные значения В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МС, получим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= 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+ 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2R∙sin 15° + 2R∙sin 45° = 2R(sin 15° + sin 45°). </a:t>
            </a:r>
            <a:endParaRPr 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Упрощая, получим 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15°.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6. Заменим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15° его числовым значением: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cos15° =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(45°-30°) = cos45°∙ cos30°+sin45°∙ sin 30°= 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7.     А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                       .                                        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Ответ. </a:t>
            </a:r>
          </a:p>
          <a:p>
            <a:pPr>
              <a:buFontTx/>
              <a:buNone/>
            </a:pPr>
            <a:endParaRPr lang="ru-RU" sz="2000" b="1" dirty="0" smtClean="0">
              <a:solidFill>
                <a:srgbClr val="EE0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0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548640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8674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6248400"/>
            <a:ext cx="6858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41" descr="C:\Documents and Settings\Учитель\Рабочий стол\рисунки птолемея\зад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648200"/>
            <a:ext cx="19304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19464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70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9482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3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471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7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9480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1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474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9478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9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475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9476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7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3124200" y="6858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EE0060"/>
                </a:solidFill>
                <a:latin typeface="Times New Roman" pitchFamily="18" charset="0"/>
                <a:cs typeface="Times New Roman" pitchFamily="18" charset="0"/>
              </a:rPr>
              <a:t>Именем Птолемея названы: </a:t>
            </a:r>
          </a:p>
        </p:txBody>
      </p:sp>
      <p:pic>
        <p:nvPicPr>
          <p:cNvPr id="19460" name="Picture 3" descr="http://www.shvedun.ru/images/moon/NI_Moon_270805-0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24"/>
          <p:cNvSpPr>
            <a:spLocks noChangeArrowheads="1"/>
          </p:cNvSpPr>
          <p:nvPr/>
        </p:nvSpPr>
        <p:spPr bwMode="auto">
          <a:xfrm>
            <a:off x="838200" y="5105400"/>
            <a:ext cx="3297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Кратер на Луне</a:t>
            </a:r>
            <a:r>
              <a:rPr lang="en-US" b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им. Птолемея</a:t>
            </a:r>
            <a:endParaRPr lang="ru-RU"/>
          </a:p>
        </p:txBody>
      </p:sp>
      <p:pic>
        <p:nvPicPr>
          <p:cNvPr id="19462" name="Picture 5" descr="https://im0-tub-ru.yandex.net/i?id=17d5c05c60105f76bee0e2324e13f61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26"/>
          <p:cNvSpPr>
            <a:spLocks noChangeArrowheads="1"/>
          </p:cNvSpPr>
          <p:nvPr/>
        </p:nvSpPr>
        <p:spPr bwMode="auto">
          <a:xfrm>
            <a:off x="5715000" y="5105400"/>
            <a:ext cx="2346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Звёздное скопление.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20494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5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8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00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0512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3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501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0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0510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1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04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0508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9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05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0506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7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371600" y="381000"/>
            <a:ext cx="662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EE0060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Имя Птолемея носят следующие математические объекты:  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381000" y="4572000"/>
            <a:ext cx="2286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Теорема Птолемея </a:t>
            </a: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(о произведении диагоналей четырёхугольника, вписанного в окружность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) </a:t>
            </a:r>
            <a:endParaRPr lang="ru-RU"/>
          </a:p>
        </p:txBody>
      </p:sp>
      <p:sp>
        <p:nvSpPr>
          <p:cNvPr id="20485" name="Прямоугольник 25"/>
          <p:cNvSpPr>
            <a:spLocks noChangeArrowheads="1"/>
          </p:cNvSpPr>
          <p:nvPr/>
        </p:nvSpPr>
        <p:spPr bwMode="auto">
          <a:xfrm>
            <a:off x="3048000" y="510540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Теорема Птолемея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(об отношении диагоналей четырёхугольника, вписанного в окружность) </a:t>
            </a:r>
          </a:p>
        </p:txBody>
      </p:sp>
      <p:pic>
        <p:nvPicPr>
          <p:cNvPr id="20486" name="Picture 6" descr="https://present5.com/presentation/3/97498062_437244995.pdf-img/97498062_437244995.pdf-6.jpg"/>
          <p:cNvPicPr>
            <a:picLocks noChangeAspect="1" noChangeArrowheads="1"/>
          </p:cNvPicPr>
          <p:nvPr/>
        </p:nvPicPr>
        <p:blipFill>
          <a:blip r:embed="rId2" cstate="print"/>
          <a:srcRect l="2222" t="14815" r="66667" b="45184"/>
          <a:stretch>
            <a:fillRect/>
          </a:stretch>
        </p:blipFill>
        <p:spPr bwMode="auto">
          <a:xfrm>
            <a:off x="3505200" y="1371600"/>
            <a:ext cx="2292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096000" y="5229225"/>
            <a:ext cx="281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>
                <a:solidFill>
                  <a:srgbClr val="222222"/>
                </a:solidFill>
                <a:latin typeface="Times New Roman" pitchFamily="18" charset="0"/>
                <a:ea typeface="TimesNewRomanPS-ItalicMT-Identi" charset="-128"/>
                <a:cs typeface="Times New Roman" pitchFamily="18" charset="0"/>
              </a:rPr>
              <a:t>Неравенство Птолемея</a:t>
            </a:r>
          </a:p>
          <a:p>
            <a:pPr algn="just" eaLnBrk="0" hangingPunct="0"/>
            <a:r>
              <a:rPr lang="ru-RU">
                <a:solidFill>
                  <a:srgbClr val="222222"/>
                </a:solidFill>
                <a:latin typeface="Times New Roman" pitchFamily="18" charset="0"/>
                <a:ea typeface="TimesNewRomanPS-ItalicMT-Identi" charset="-128"/>
                <a:cs typeface="Times New Roman" pitchFamily="18" charset="0"/>
              </a:rPr>
              <a:t>(Для любых точек </a:t>
            </a:r>
            <a:r>
              <a:rPr lang="en-US">
                <a:solidFill>
                  <a:srgbClr val="222222"/>
                </a:solidFill>
                <a:latin typeface="Times New Roman" pitchFamily="18" charset="0"/>
                <a:ea typeface="TimesNewRomanPS-ItalicMT-Identi" charset="-128"/>
                <a:cs typeface="Times New Roman" pitchFamily="18" charset="0"/>
              </a:rPr>
              <a:t>A</a:t>
            </a:r>
            <a:r>
              <a:rPr lang="ru-RU">
                <a:solidFill>
                  <a:srgbClr val="222222"/>
                </a:solidFill>
                <a:latin typeface="Times New Roman" pitchFamily="18" charset="0"/>
                <a:ea typeface="TimesNewRomanPS-ItalicMT-Identi" charset="-128"/>
                <a:cs typeface="Times New Roman" pitchFamily="18" charset="0"/>
              </a:rPr>
              <a:t>, В, С, </a:t>
            </a:r>
            <a:r>
              <a:rPr lang="en-US">
                <a:solidFill>
                  <a:srgbClr val="222222"/>
                </a:solidFill>
                <a:latin typeface="Times New Roman" pitchFamily="18" charset="0"/>
                <a:ea typeface="TimesNewRomanPS-ItalicMT-Identi" charset="-128"/>
                <a:cs typeface="Times New Roman" pitchFamily="18" charset="0"/>
              </a:rPr>
              <a:t>D</a:t>
            </a:r>
            <a:r>
              <a:rPr lang="ru-RU">
                <a:solidFill>
                  <a:srgbClr val="222222"/>
                </a:solidFill>
                <a:latin typeface="Times New Roman" pitchFamily="18" charset="0"/>
                <a:ea typeface="TimesNewRomanPS-ItalicMT-Identi" charset="-128"/>
                <a:cs typeface="Times New Roman" pitchFamily="18" charset="0"/>
              </a:rPr>
              <a:t> плоскости)  </a:t>
            </a:r>
          </a:p>
        </p:txBody>
      </p:sp>
      <p:pic>
        <p:nvPicPr>
          <p:cNvPr id="20488" name="Picture 9" descr="https://doc4web.ru/uploads/files/47/46899/hello_html_669fbbb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21336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90" name="Picture 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733800"/>
            <a:ext cx="1377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Прямоугольник 35"/>
          <p:cNvSpPr>
            <a:spLocks noChangeArrowheads="1"/>
          </p:cNvSpPr>
          <p:nvPr/>
        </p:nvSpPr>
        <p:spPr bwMode="auto">
          <a:xfrm>
            <a:off x="6172200" y="3733800"/>
            <a:ext cx="2562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AD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2" name="Picture 9" descr="https://doc4web.ru/uploads/files/47/46899/hello_html_669fbbb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21336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Прямоугольник 37"/>
          <p:cNvSpPr>
            <a:spLocks noChangeArrowheads="1"/>
          </p:cNvSpPr>
          <p:nvPr/>
        </p:nvSpPr>
        <p:spPr bwMode="auto">
          <a:xfrm>
            <a:off x="685800" y="3810000"/>
            <a:ext cx="257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BD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3077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83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095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84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86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093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87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091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2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88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089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0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75" name="Rectangle 23"/>
          <p:cNvSpPr>
            <a:spLocks noChangeArrowheads="1"/>
          </p:cNvSpPr>
          <p:nvPr/>
        </p:nvSpPr>
        <p:spPr bwMode="auto">
          <a:xfrm>
            <a:off x="381000" y="1371600"/>
            <a:ext cx="838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B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темы работы </a:t>
            </a:r>
            <a:r>
              <a:rPr lang="ru-RU" sz="2400">
                <a:solidFill>
                  <a:srgbClr val="00009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заключается в том, что позволяет расширить знания по геометрии, умения применения ранее неизвестных теорем при решении олимпиадных задач школьного курса геометрии.</a:t>
            </a:r>
          </a:p>
          <a:p>
            <a:pPr algn="just" eaLnBrk="0" hangingPunct="0"/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B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рационального способа решения олимпиадных задач геометрии, подготовка к ЕГЭ.</a:t>
            </a:r>
          </a:p>
          <a:p>
            <a:pPr algn="just" eaLnBrk="0" hangingPunct="0"/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400" b="1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Объектом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B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данного исследования является теорема Птолемея</a:t>
            </a:r>
            <a:r>
              <a:rPr lang="ru-RU" sz="2400">
                <a:solidFill>
                  <a:srgbClr val="0000B4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076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21509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0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515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1527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8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516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518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1525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6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519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1523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4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520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1521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2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457200" y="1295400"/>
            <a:ext cx="8229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EE0060"/>
                </a:solidFill>
                <a:latin typeface="Times New Roman" pitchFamily="18" charset="0"/>
                <a:cs typeface="Times New Roman" pitchFamily="18" charset="0"/>
              </a:rPr>
              <a:t>Заключение.</a:t>
            </a:r>
          </a:p>
          <a:p>
            <a:pPr algn="just" eaLnBrk="0" hangingPunct="0"/>
            <a:r>
              <a:rPr lang="ru-RU" sz="2400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    Задачи, поставленные перед началом исследовательской работы, я полностью выполнила. Мною были представлены решения олимпиадных задач </a:t>
            </a:r>
            <a:r>
              <a:rPr lang="ru-RU" sz="2400" dirty="0" smtClean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8-11 </a:t>
            </a:r>
            <a:r>
              <a:rPr lang="ru-RU" sz="2400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классы.</a:t>
            </a:r>
          </a:p>
          <a:p>
            <a:pPr algn="just" eaLnBrk="0" hangingPunct="0"/>
            <a:r>
              <a:rPr lang="ru-RU" sz="2400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     Моя личная “копилка” теорем по геометрии пополнилась еще одной уникальной теоремой, теоремой Птолемея.</a:t>
            </a:r>
          </a:p>
          <a:p>
            <a:pPr algn="just" eaLnBrk="0" hangingPunct="0"/>
            <a:r>
              <a:rPr lang="ru-RU" sz="2400" dirty="0">
                <a:solidFill>
                  <a:srgbClr val="00009A"/>
                </a:solidFill>
                <a:latin typeface="Times New Roman" pitchFamily="18" charset="0"/>
                <a:cs typeface="Times New Roman" pitchFamily="18" charset="0"/>
              </a:rPr>
              <a:t>      В ходе выполнения работы я получила возможность расширить сферу моих математических знаний.</a:t>
            </a:r>
          </a:p>
        </p:txBody>
      </p:sp>
      <p:sp>
        <p:nvSpPr>
          <p:cNvPr id="21508" name="Прямоугольник 23"/>
          <p:cNvSpPr>
            <a:spLocks noChangeArrowheads="1"/>
          </p:cNvSpPr>
          <p:nvPr/>
        </p:nvSpPr>
        <p:spPr bwMode="auto">
          <a:xfrm>
            <a:off x="2133600" y="4876800"/>
            <a:ext cx="491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>
                <a:solidFill>
                  <a:srgbClr val="FF0066"/>
                </a:solidFill>
              </a:rPr>
              <a:t>!</a:t>
            </a:r>
            <a:endParaRPr lang="ru-RU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22532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3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4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8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2550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51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539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41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2548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9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542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2546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7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543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2544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5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457200" y="6096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EE0060"/>
                </a:solidFill>
                <a:latin typeface="Times New Roman" pitchFamily="18" charset="0"/>
                <a:cs typeface="Times New Roman" pitchFamily="18" charset="0"/>
              </a:rPr>
              <a:t>Литература.</a:t>
            </a:r>
            <a:endParaRPr lang="ru-RU" sz="2000">
              <a:solidFill>
                <a:srgbClr val="EE0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0000B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Атанасян  Л.С., Бутузов В.Ф. Геометрия 7-9.- М.: Просвещение, 2000.</a:t>
            </a:r>
            <a:endParaRPr lang="ru-RU">
              <a:solidFill>
                <a:srgbClr val="0000B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0000B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2. Готман Э.Г., Скопец З.А. Задача одна - решения разные. – М.: Просвещение, 1983.</a:t>
            </a:r>
            <a:endParaRPr lang="ru-RU">
              <a:solidFill>
                <a:srgbClr val="0000B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0000B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3. Егоров А. Теоремы Менелая и Чевы // Квант. - №3. – 2004.</a:t>
            </a:r>
            <a:endParaRPr lang="ru-RU">
              <a:solidFill>
                <a:srgbClr val="0000B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0000B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4. Заславский  А. А. Олимпиады имени И. Ф. Шарыгина. – М. : бюро «Квантум», 2009.</a:t>
            </a:r>
            <a:endParaRPr lang="ru-RU">
              <a:solidFill>
                <a:srgbClr val="0000B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0000B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5. Мякишев  А.Г. Элементы геометрии треугольника. – М. : МЦНМО, 2002.</a:t>
            </a:r>
            <a:endParaRPr lang="ru-RU">
              <a:solidFill>
                <a:srgbClr val="0000B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0000B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6. Шарыгин  И.Ф. Задачи по геометрии. Планиметрия. – М. : Наука, 1986.</a:t>
            </a:r>
            <a:endParaRPr lang="ru-RU">
              <a:solidFill>
                <a:srgbClr val="0000B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0000B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7. Шарыгин  И.Ф.  Факультативный курс математики. 10, 11. – М. :     Просвещение, 1991.</a:t>
            </a:r>
            <a:endParaRPr lang="ru-RU">
              <a:solidFill>
                <a:srgbClr val="0000B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4107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13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125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6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14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16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123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4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17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121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2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18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119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0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" name="Группа 22"/>
          <p:cNvGrpSpPr/>
          <p:nvPr/>
        </p:nvGrpSpPr>
        <p:grpSpPr>
          <a:xfrm>
            <a:off x="533400" y="1066800"/>
            <a:ext cx="1828800" cy="609600"/>
            <a:chOff x="3" y="1331200"/>
            <a:chExt cx="2203434" cy="814045"/>
          </a:xfrm>
          <a:solidFill>
            <a:srgbClr val="99CCFF">
              <a:alpha val="75000"/>
            </a:srgbClr>
          </a:soli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" y="1331200"/>
              <a:ext cx="2203434" cy="81404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 useBgFill="1">
          <p:nvSpPr>
            <p:cNvPr id="25" name="Скругленный прямоугольник 4"/>
            <p:cNvSpPr/>
            <p:nvPr/>
          </p:nvSpPr>
          <p:spPr>
            <a:xfrm>
              <a:off x="39741" y="1370938"/>
              <a:ext cx="2123959" cy="7345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EE0060"/>
                  </a:solidFill>
                  <a:latin typeface="+mj-lt"/>
                  <a:cs typeface="Times New Roman" pitchFamily="18" charset="0"/>
                </a:rPr>
                <a:t>Цель </a:t>
              </a:r>
            </a:p>
          </p:txBody>
        </p:sp>
      </p:grpSp>
      <p:grpSp>
        <p:nvGrpSpPr>
          <p:cNvPr id="8" name="Группа 25"/>
          <p:cNvGrpSpPr/>
          <p:nvPr/>
        </p:nvGrpSpPr>
        <p:grpSpPr>
          <a:xfrm>
            <a:off x="533400" y="4038600"/>
            <a:ext cx="1905000" cy="685800"/>
            <a:chOff x="3" y="1331200"/>
            <a:chExt cx="2203434" cy="814045"/>
          </a:xfrm>
          <a:solidFill>
            <a:srgbClr val="99CCFF">
              <a:alpha val="74902"/>
            </a:srgbClr>
          </a:solidFill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" y="1331200"/>
              <a:ext cx="2203434" cy="81404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39741" y="1370938"/>
              <a:ext cx="2123958" cy="7345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EE0060"/>
                  </a:solidFill>
                  <a:latin typeface="+mj-lt"/>
                  <a:cs typeface="Times New Roman" pitchFamily="18" charset="0"/>
                </a:rPr>
                <a:t>Задачи </a:t>
              </a:r>
            </a:p>
          </p:txBody>
        </p:sp>
      </p:grpSp>
      <p:grpSp>
        <p:nvGrpSpPr>
          <p:cNvPr id="4101" name="Группа 28"/>
          <p:cNvGrpSpPr>
            <a:grpSpLocks/>
          </p:cNvGrpSpPr>
          <p:nvPr/>
        </p:nvGrpSpPr>
        <p:grpSpPr bwMode="auto">
          <a:xfrm>
            <a:off x="2590800" y="457200"/>
            <a:ext cx="5954713" cy="1905000"/>
            <a:chOff x="2214582" y="138459"/>
            <a:chExt cx="3888376" cy="590250"/>
          </a:xfrm>
        </p:grpSpPr>
        <p:sp>
          <p:nvSpPr>
            <p:cNvPr id="30" name="Прямоугольник с двумя скругленными соседними углами 29"/>
            <p:cNvSpPr/>
            <p:nvPr/>
          </p:nvSpPr>
          <p:spPr>
            <a:xfrm rot="5400000">
              <a:off x="3863645" y="-1510604"/>
              <a:ext cx="590250" cy="3888376"/>
            </a:xfrm>
            <a:prstGeom prst="round2SameRect">
              <a:avLst/>
            </a:prstGeom>
            <a:solidFill>
              <a:srgbClr val="81B4FF">
                <a:alpha val="25000"/>
              </a:srgbClr>
            </a:solidFill>
            <a:ln>
              <a:solidFill>
                <a:srgbClr val="61A1FF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2286109" y="167480"/>
              <a:ext cx="3710076" cy="514009"/>
            </a:xfrm>
            <a:prstGeom prst="rect">
              <a:avLst/>
            </a:prstGeom>
            <a:ln>
              <a:solidFill>
                <a:srgbClr val="61A1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algn="ctr">
                <a:defRPr/>
              </a:pPr>
              <a:r>
                <a:rPr lang="ru-RU" sz="2200" b="1" dirty="0">
                  <a:solidFill>
                    <a:srgbClr val="0000B4"/>
                  </a:solidFill>
                  <a:latin typeface="Times New Roman" pitchFamily="18" charset="0"/>
                  <a:cs typeface="Times New Roman" pitchFamily="18" charset="0"/>
                </a:rPr>
                <a:t>Показать практические рекомендации, которые могут быть использованы при решении геометрических задач</a:t>
              </a:r>
              <a:r>
                <a:rPr lang="ru-RU" sz="2200" dirty="0"/>
                <a:t>.</a:t>
              </a:r>
              <a:endPara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02" name="Группа 31"/>
          <p:cNvGrpSpPr>
            <a:grpSpLocks/>
          </p:cNvGrpSpPr>
          <p:nvPr/>
        </p:nvGrpSpPr>
        <p:grpSpPr bwMode="auto">
          <a:xfrm>
            <a:off x="2590800" y="2819400"/>
            <a:ext cx="6029325" cy="3505200"/>
            <a:chOff x="2214582" y="138459"/>
            <a:chExt cx="3888376" cy="590250"/>
          </a:xfrm>
        </p:grpSpPr>
        <p:sp>
          <p:nvSpPr>
            <p:cNvPr id="33" name="Прямоугольник с двумя скругленными соседними углами 32"/>
            <p:cNvSpPr/>
            <p:nvPr/>
          </p:nvSpPr>
          <p:spPr>
            <a:xfrm rot="5400000">
              <a:off x="3863645" y="-1510604"/>
              <a:ext cx="590250" cy="3888376"/>
            </a:xfrm>
            <a:prstGeom prst="round2SameRect">
              <a:avLst/>
            </a:prstGeom>
            <a:solidFill>
              <a:srgbClr val="81B4FF">
                <a:alpha val="25000"/>
              </a:srgbClr>
            </a:solidFill>
            <a:ln>
              <a:solidFill>
                <a:srgbClr val="61A1FF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2286248" y="167330"/>
              <a:ext cx="3712283" cy="532508"/>
            </a:xfrm>
            <a:prstGeom prst="rect">
              <a:avLst/>
            </a:prstGeom>
            <a:ln>
              <a:solidFill>
                <a:srgbClr val="61A1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algn="just">
                <a:defRPr/>
              </a:pPr>
              <a:r>
                <a:rPr lang="ru-RU" sz="2000" b="1" dirty="0">
                  <a:solidFill>
                    <a:srgbClr val="0000B4"/>
                  </a:solidFill>
                  <a:latin typeface="Times New Roman" pitchFamily="18" charset="0"/>
                  <a:cs typeface="Times New Roman" pitchFamily="18" charset="0"/>
                </a:rPr>
                <a:t>Изучить формулировку  теоремы Птолемея, принципы доказательства этой теоремы.</a:t>
              </a:r>
            </a:p>
            <a:p>
              <a:pPr algn="just">
                <a:defRPr/>
              </a:pPr>
              <a:endParaRPr lang="ru-RU" sz="2000" b="1" dirty="0">
                <a:solidFill>
                  <a:srgbClr val="0000B4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ru-RU" sz="2000" b="1" dirty="0">
                  <a:solidFill>
                    <a:srgbClr val="0000B4"/>
                  </a:solidFill>
                  <a:latin typeface="Times New Roman" pitchFamily="18" charset="0"/>
                  <a:cs typeface="Times New Roman" pitchFamily="18" charset="0"/>
                </a:rPr>
                <a:t>Уметь узнавать геометрические ситуации, позволяющие применять изученную теорему.</a:t>
              </a:r>
            </a:p>
            <a:p>
              <a:pPr algn="just">
                <a:defRPr/>
              </a:pPr>
              <a:endParaRPr lang="ru-RU" sz="2000" b="1" dirty="0">
                <a:solidFill>
                  <a:srgbClr val="0000B4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ru-RU" sz="2000" b="1" dirty="0">
                  <a:solidFill>
                    <a:srgbClr val="0000B4"/>
                  </a:solidFill>
                  <a:latin typeface="Times New Roman" pitchFamily="18" charset="0"/>
                  <a:cs typeface="Times New Roman" pitchFamily="18" charset="0"/>
                </a:rPr>
                <a:t>Научиться применять изученную теорему к решению задач.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5125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1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5143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4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32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4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5141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2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35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5139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0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36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5137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8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23" name="Прямоугольник 22"/>
          <p:cNvSpPr>
            <a:spLocks noChangeArrowheads="1"/>
          </p:cNvSpPr>
          <p:nvPr/>
        </p:nvSpPr>
        <p:spPr bwMode="auto">
          <a:xfrm>
            <a:off x="4419600" y="1981200"/>
            <a:ext cx="4191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</a:t>
            </a:r>
            <a:r>
              <a:rPr lang="ru-RU" sz="2000" b="1">
                <a:solidFill>
                  <a:srgbClr val="EE0060"/>
                </a:solidFill>
                <a:latin typeface="Times New Roman" pitchFamily="18" charset="0"/>
                <a:cs typeface="Times New Roman" pitchFamily="18" charset="0"/>
              </a:rPr>
              <a:t>Клавдий Птолемей 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(около 100 – около 178 год нашей эры) – древнегреческий астроном, астролог, математик, механик, оптик, теоретик музыки и географ занимает одно из самых почетных мест в истории мировой науки. Один из наиболее выдающихся ученых древности.</a:t>
            </a:r>
          </a:p>
        </p:txBody>
      </p:sp>
      <p:pic>
        <p:nvPicPr>
          <p:cNvPr id="5124" name="Picture 2" descr="https://userscontent2.emaze.com/images/e9ab4f8a-beaf-4c98-b211-f882c14c91c5/56e8602c-41ad-43b6-8dd4-65396c016d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3327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6148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4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6166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7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55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7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6164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5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158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6162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3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159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6160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1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6147" name="Picture 2" descr="https://slideplayer.biz.tr/slide/2017343/8/images/30/Almagest+Ptolemy%E2%80%99nin+eseri...+%28Matematiksel+Derleme%29+%28B%C3%BCy%C3%BCk+Derleme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7175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81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7193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4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82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84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7191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2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185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7189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0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186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7187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8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171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    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Птолемею принадлежат три геометрические теоремы, описывающие некоторые свойства диагоналей четырёхугольника, вписанного в окружность, и носящие его имя: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Содержимое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теорема Птолемея.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Выпуклый четырёхугольник тогда и только тогда является вписанным, когда выполняется равенство: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bd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теорема Птолемея.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Выпуклый четырёхугольник тогда и только тогда является вписанным, когда выполняется равенство:</a:t>
            </a: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Третья теорема Птолемея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Для любых точек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В, С,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плоскости выполнено неравенство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BD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≤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∙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∙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причём равенство достигается тогда и только тогда, когда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(выпуклый) вписанный четырехугольник или точки ABCD лежат на одной прямой.  </a:t>
            </a: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352800"/>
            <a:ext cx="12954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257800"/>
            <a:ext cx="1371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8201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07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8219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0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08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10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8217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8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11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8215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6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12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8213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4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195" name="Прямоугольник 22"/>
          <p:cNvSpPr>
            <a:spLocks noChangeArrowheads="1"/>
          </p:cNvSpPr>
          <p:nvPr/>
        </p:nvSpPr>
        <p:spPr bwMode="auto">
          <a:xfrm>
            <a:off x="457200" y="685800"/>
            <a:ext cx="830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Теорема Птолемея, которая в древности звучала так: </a:t>
            </a:r>
            <a:r>
              <a:rPr lang="ru-RU" sz="2000" b="1" dirty="0">
                <a:solidFill>
                  <a:srgbClr val="EE0060"/>
                </a:solidFill>
                <a:latin typeface="Times New Roman" pitchFamily="18" charset="0"/>
                <a:cs typeface="Times New Roman" pitchFamily="18" charset="0"/>
              </a:rPr>
              <a:t>прямоугольник, построенный на диагоналях вписанного в круг четырехугольника, равен сумме прямоугольников, построенных на противоположных </a:t>
            </a:r>
            <a:r>
              <a:rPr lang="ru-RU" sz="2000" b="1" dirty="0" smtClean="0">
                <a:solidFill>
                  <a:srgbClr val="EE0060"/>
                </a:solidFill>
                <a:latin typeface="Times New Roman" pitchFamily="18" charset="0"/>
                <a:cs typeface="Times New Roman" pitchFamily="18" charset="0"/>
              </a:rPr>
              <a:t>сторонах</a:t>
            </a:r>
            <a:endParaRPr lang="ru-RU" sz="2000" dirty="0">
              <a:solidFill>
                <a:srgbClr val="EE0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81000" y="2173288"/>
            <a:ext cx="8382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  <a:ea typeface="TimesNewRomanPS-ItalicMT-Identi" charset="-128"/>
                <a:cs typeface="Times New Roman" pitchFamily="18" charset="0"/>
              </a:rPr>
              <a:t>Современная ее формулировка следующая:</a:t>
            </a:r>
          </a:p>
          <a:p>
            <a:pPr algn="just" eaLnBrk="0" hangingPunct="0"/>
            <a:r>
              <a:rPr lang="ru-RU" sz="2000" b="1">
                <a:solidFill>
                  <a:srgbClr val="EE0060"/>
                </a:solidFill>
                <a:latin typeface="Times New Roman" pitchFamily="18" charset="0"/>
                <a:ea typeface="TimesNewRomanPS-ItalicMT-Identi" charset="-128"/>
                <a:cs typeface="Times New Roman" pitchFamily="18" charset="0"/>
              </a:rPr>
              <a:t>Сумма произведений двух пар противоположных сторон вписанного четырёхугольника равна произведению его диагоналей </a:t>
            </a:r>
            <a:r>
              <a:rPr lang="ru-RU" sz="2000">
                <a:solidFill>
                  <a:srgbClr val="EE0060"/>
                </a:solidFill>
                <a:latin typeface="Times New Roman" pitchFamily="18" charset="0"/>
                <a:ea typeface="TimesNewRomanPS-ItalicMT-Identi" charset="-128"/>
                <a:cs typeface="Times New Roman" pitchFamily="18" charset="0"/>
              </a:rPr>
              <a:t> </a:t>
            </a:r>
          </a:p>
          <a:p>
            <a:pPr eaLnBrk="0" hangingPunct="0"/>
            <a:endParaRPr lang="ru-RU">
              <a:ea typeface="TimesNewRomanPS-ItalicMT-Identi" charset="-128"/>
              <a:cs typeface="Times New Roman" pitchFamily="18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9331" rIns="0" anchor="ctr">
            <a:spAutoFit/>
          </a:bodyPr>
          <a:lstStyle/>
          <a:p>
            <a:endParaRPr lang="ru-RU"/>
          </a:p>
        </p:txBody>
      </p:sp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0"/>
            <a:ext cx="24018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Прямоугольник 33"/>
          <p:cNvSpPr>
            <a:spLocks noChangeArrowheads="1"/>
          </p:cNvSpPr>
          <p:nvPr/>
        </p:nvSpPr>
        <p:spPr bwMode="auto">
          <a:xfrm>
            <a:off x="1600200" y="33528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BD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14" descr="https://dik.academic.ru/pictures/wiki/files/80/Ptolemy_16centu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7600"/>
            <a:ext cx="21955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9228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34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9246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7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35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37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9244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5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238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9242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3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239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9240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1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219" name="Содержимое 26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/>
          <a:lstStyle/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Первое доказательство: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Построим на диагонали АС вписанного четырехугольника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точку К так, что ∟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ADK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=∟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BDC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Тогда треугольники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ADK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BDC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подобны, откуда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Из подобия треугольников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DKC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ABD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(∟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DKC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=∟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DAB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 ∟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DCK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=∟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DBA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) имеем: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KC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Эти пропорции дают равенства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KC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при  сложении  получаем: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KC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Второе доказательство: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Пусть: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Из треугольников АВС и АС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по т. косинусов имеем: </a:t>
            </a:r>
          </a:p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с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∟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                   и</a:t>
            </a:r>
            <a:r>
              <a:rPr lang="ru-RU" sz="2000" smtClean="0"/>
              <a:t>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∟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ADC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Т. к. ∟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+∟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ADC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=180°,   то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cos ∟ABC+ cos ∟ADC=0 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Аналогично                                                </a:t>
            </a:r>
          </a:p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Значит,  (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bd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886200"/>
            <a:ext cx="914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8100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105400"/>
            <a:ext cx="990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Прямоугольник 30"/>
          <p:cNvSpPr>
            <a:spLocks noChangeArrowheads="1"/>
          </p:cNvSpPr>
          <p:nvPr/>
        </p:nvSpPr>
        <p:spPr bwMode="auto">
          <a:xfrm>
            <a:off x="2133600" y="5181600"/>
            <a:ext cx="31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1054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029200"/>
            <a:ext cx="4822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562600"/>
            <a:ext cx="2590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Рисунок 79" descr="C:\Documents and Settings\Учитель\Рабочий стол\Копия ра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2895600"/>
            <a:ext cx="18176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7"/>
          <p:cNvGrpSpPr>
            <a:grpSpLocks/>
          </p:cNvGrpSpPr>
          <p:nvPr/>
        </p:nvGrpSpPr>
        <p:grpSpPr bwMode="auto">
          <a:xfrm>
            <a:off x="50800" y="0"/>
            <a:ext cx="9093200" cy="6835775"/>
            <a:chOff x="14" y="0"/>
            <a:chExt cx="5728" cy="4306"/>
          </a:xfrm>
        </p:grpSpPr>
        <p:sp>
          <p:nvSpPr>
            <p:cNvPr id="18437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8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9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43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8455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6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444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46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8453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4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447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8451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2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448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8449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50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435" name="Содержимое 23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EE0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Задача 1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Доказать, что в равнобедренной трапеции произведение длин оснований равно разности квадратов диагонали и боковой стороны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АС</a:t>
            </a:r>
            <a:r>
              <a:rPr lang="ru-RU" sz="20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АВ</a:t>
            </a:r>
            <a:r>
              <a:rPr lang="ru-RU" sz="20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Решение.       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1. Так как трапеция равнобедренная, то она является вписанной, значит, для нее применима теорема Птолемея,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т.е.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2.  Так как трапеция равнобедренная, то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диагонали равны,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т.е.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Получим: АС</a:t>
            </a:r>
            <a:r>
              <a:rPr lang="ru-RU" sz="20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АВ</a:t>
            </a:r>
            <a:r>
              <a:rPr lang="ru-RU" sz="20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отсюда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∙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АС</a:t>
            </a:r>
            <a:r>
              <a:rPr lang="ru-RU" sz="20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АВ</a:t>
            </a:r>
            <a:r>
              <a:rPr lang="ru-RU" sz="20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и требовалось доказать.</a:t>
            </a:r>
          </a:p>
          <a:p>
            <a:pPr>
              <a:buFontTx/>
              <a:buNone/>
            </a:pPr>
            <a:endParaRPr lang="ru-RU" sz="20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6" name="Рисунок 42" descr="C:\Documents and Settings\Учитель\Рабочий стол\рисунки птолемея\за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962400"/>
            <a:ext cx="28098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4265</TotalTime>
  <Words>3117</Words>
  <Application>Microsoft Office PowerPoint</Application>
  <PresentationFormat>Экран (4:3)</PresentationFormat>
  <Paragraphs>236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         Птолемею принадлежат три геометрические теоремы, описывающие некоторые свойства диагоналей четырёхугольника, вписанного в окружность, и носящие его имя: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Савченко Е.М</dc:creator>
  <cp:lastModifiedBy>USER</cp:lastModifiedBy>
  <cp:revision>496</cp:revision>
  <cp:lastPrinted>1601-01-01T00:00:00Z</cp:lastPrinted>
  <dcterms:created xsi:type="dcterms:W3CDTF">1601-01-01T00:00:00Z</dcterms:created>
  <dcterms:modified xsi:type="dcterms:W3CDTF">2021-12-17T18:20:32Z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