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8" r:id="rId15"/>
    <p:sldId id="280" r:id="rId16"/>
    <p:sldId id="281" r:id="rId17"/>
    <p:sldId id="262" r:id="rId18"/>
    <p:sldId id="271" r:id="rId19"/>
  </p:sldIdLst>
  <p:sldSz cx="9144000" cy="5143500" type="screen16x9"/>
  <p:notesSz cx="9144000" cy="5143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" y="-29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2050" y="1424022"/>
            <a:ext cx="7419899" cy="345439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843B-DE0A-4DE2-A04E-BEAE37806882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2599-B0D7-4D43-841E-E3639DE7D3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54A34-B02E-4AF5-9A99-1D0DC73F05ED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CBF5-7201-488B-8BDD-AE239F1E0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8ACBF-C630-4ACD-A5C9-D7C98442A543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CF8B6-EACD-4BD6-92A6-16CBE55B5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D953F-176A-4DE5-8890-D23AAEEB7458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75D0-2A66-4387-A91B-F4876B7A4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96644-A7DD-4E5D-BC2F-6EB9515DB5F6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AA0D-EF13-494E-8175-580A81B3D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E995E-9705-419E-8E48-3E4513014BBB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42F5-5603-41FD-B071-D1A82A02D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81ED3-1A4D-46B4-8E68-2A67093FB0E2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F074D-A230-4412-ABE9-1A14A4CAB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fld id="{D3D84BB4-62B3-4D4A-954C-82BB04D0E043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fld id="{D6B388F6-E795-4E99-A3E9-454E7A8BF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04CF-0264-4C74-86DF-9BE14C179C73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3E05-B0F4-489E-9758-9730FAF30D9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A8A9-2DD6-4559-9D15-10DE8E0F1B63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B104-0870-4EBB-B9C4-42F031D43A1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7BD5-CB85-4BF7-817F-25D73493F854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8DF0-4162-4882-AFB4-B5ABCFA4384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946C6-1E51-4FAD-8BE5-51567D68EAE7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2ACA-48D6-46FB-89C3-0E88A20A2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7F1FD-F153-4510-972E-61B83D118799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F7A8A-F43D-4729-96D6-636A8DB3F6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B0DDD-8A39-4D12-8DE9-161BD4ACB762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815AD-E515-40A2-AF18-EBF42A3549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DB4D4-3DB4-4BE9-A1A1-6FE8961DF8AC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7CDB7-A260-4BAB-926D-CDF9580E6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B8746-DD1C-41F3-8C3D-A833A347C850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9390-2708-414E-A82D-C58075D214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5143489"/>
                </a:moveTo>
                <a:lnTo>
                  <a:pt x="4571990" y="5143489"/>
                </a:lnTo>
                <a:lnTo>
                  <a:pt x="4571990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FFFBE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effectLst/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effectLst/>
              <a:latin typeface="+mn-lt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029200" y="4495800"/>
            <a:ext cx="687388" cy="0"/>
          </a:xfrm>
          <a:custGeom>
            <a:avLst/>
            <a:gdLst/>
            <a:ahLst/>
            <a:cxnLst/>
            <a:rect l="l" t="t" r="r" b="b"/>
            <a:pathLst>
              <a:path w="686435">
                <a:moveTo>
                  <a:pt x="0" y="0"/>
                </a:moveTo>
                <a:lnTo>
                  <a:pt x="686398" y="0"/>
                </a:lnTo>
              </a:path>
            </a:pathLst>
          </a:custGeom>
          <a:ln w="19049">
            <a:solidFill>
              <a:srgbClr val="26A59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effectLst/>
              <a:latin typeface="+mn-lt"/>
              <a:cs typeface="+mn-cs"/>
            </a:endParaRPr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285750" y="1017588"/>
            <a:ext cx="53403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458788" y="1273175"/>
            <a:ext cx="82264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4345AEA-0E84-49D8-BAC7-7F5338612CB2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7" cy="274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9120B01-C1B8-41BC-A366-AC4165818D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C599C0BF-63B9-41A9-BB2D-5760C556BA87}" type="datetimeFigureOut">
              <a:rPr lang="en-US"/>
              <a:pPr/>
              <a:t>4/23/2021</a:t>
            </a:fld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CB6C3A2-209C-4157-ADDA-19DBD55550A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/>
          </p:cNvSpPr>
          <p:nvPr/>
        </p:nvSpPr>
        <p:spPr bwMode="auto">
          <a:xfrm>
            <a:off x="0" y="1711325"/>
            <a:ext cx="9144000" cy="3432175"/>
          </a:xfrm>
          <a:custGeom>
            <a:avLst/>
            <a:gdLst>
              <a:gd name="T0" fmla="*/ 0 w 9144000"/>
              <a:gd name="T1" fmla="*/ 3431593 h 3432175"/>
              <a:gd name="T2" fmla="*/ 9143981 w 9144000"/>
              <a:gd name="T3" fmla="*/ 3431593 h 3432175"/>
              <a:gd name="T4" fmla="*/ 9143981 w 9144000"/>
              <a:gd name="T5" fmla="*/ 0 h 3432175"/>
              <a:gd name="T6" fmla="*/ 0 w 9144000"/>
              <a:gd name="T7" fmla="*/ 0 h 3432175"/>
              <a:gd name="T8" fmla="*/ 0 w 9144000"/>
              <a:gd name="T9" fmla="*/ 3431593 h 3432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3432175"/>
              <a:gd name="T17" fmla="*/ 9144000 w 9144000"/>
              <a:gd name="T18" fmla="*/ 3432175 h 3432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3432175">
                <a:moveTo>
                  <a:pt x="0" y="3431593"/>
                </a:moveTo>
                <a:lnTo>
                  <a:pt x="9143981" y="3431593"/>
                </a:lnTo>
                <a:lnTo>
                  <a:pt x="9143981" y="0"/>
                </a:lnTo>
                <a:lnTo>
                  <a:pt x="0" y="0"/>
                </a:lnTo>
                <a:lnTo>
                  <a:pt x="0" y="34315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0" name="object 3"/>
          <p:cNvSpPr>
            <a:spLocks/>
          </p:cNvSpPr>
          <p:nvPr/>
        </p:nvSpPr>
        <p:spPr bwMode="auto">
          <a:xfrm>
            <a:off x="0" y="0"/>
            <a:ext cx="9144000" cy="1711325"/>
          </a:xfrm>
          <a:custGeom>
            <a:avLst/>
            <a:gdLst>
              <a:gd name="T0" fmla="*/ 9143981 w 9144000"/>
              <a:gd name="T1" fmla="*/ 1711796 h 1711960"/>
              <a:gd name="T2" fmla="*/ 0 w 9144000"/>
              <a:gd name="T3" fmla="*/ 1711796 h 1711960"/>
              <a:gd name="T4" fmla="*/ 0 w 9144000"/>
              <a:gd name="T5" fmla="*/ 0 h 1711960"/>
              <a:gd name="T6" fmla="*/ 9143981 w 9144000"/>
              <a:gd name="T7" fmla="*/ 0 h 1711960"/>
              <a:gd name="T8" fmla="*/ 9143981 w 9144000"/>
              <a:gd name="T9" fmla="*/ 1711796 h 1711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1711960"/>
              <a:gd name="T17" fmla="*/ 9144000 w 9144000"/>
              <a:gd name="T18" fmla="*/ 1711960 h 1711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1711960">
                <a:moveTo>
                  <a:pt x="9143981" y="1711796"/>
                </a:moveTo>
                <a:lnTo>
                  <a:pt x="0" y="1711796"/>
                </a:lnTo>
                <a:lnTo>
                  <a:pt x="0" y="0"/>
                </a:lnTo>
                <a:lnTo>
                  <a:pt x="9143981" y="0"/>
                </a:lnTo>
                <a:lnTo>
                  <a:pt x="9143981" y="1711796"/>
                </a:lnTo>
                <a:close/>
              </a:path>
            </a:pathLst>
          </a:custGeom>
          <a:solidFill>
            <a:srgbClr val="26A59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1" name="object 4"/>
          <p:cNvSpPr>
            <a:spLocks/>
          </p:cNvSpPr>
          <p:nvPr/>
        </p:nvSpPr>
        <p:spPr bwMode="auto">
          <a:xfrm>
            <a:off x="641350" y="3597275"/>
            <a:ext cx="390525" cy="0"/>
          </a:xfrm>
          <a:custGeom>
            <a:avLst/>
            <a:gdLst>
              <a:gd name="T0" fmla="*/ 0 w 390525"/>
              <a:gd name="T1" fmla="*/ 390299 w 390525"/>
              <a:gd name="T2" fmla="*/ 0 60000 65536"/>
              <a:gd name="T3" fmla="*/ 0 60000 65536"/>
              <a:gd name="T4" fmla="*/ 0 w 390525"/>
              <a:gd name="T5" fmla="*/ 390525 w 3905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90525">
                <a:moveTo>
                  <a:pt x="0" y="0"/>
                </a:moveTo>
                <a:lnTo>
                  <a:pt x="390299" y="0"/>
                </a:lnTo>
              </a:path>
            </a:pathLst>
          </a:custGeom>
          <a:noFill/>
          <a:ln w="28574">
            <a:solidFill>
              <a:srgbClr val="FFFBE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6" name="Google Shape;60;p13"/>
          <p:cNvSpPr txBox="1">
            <a:spLocks noChangeArrowheads="1"/>
          </p:cNvSpPr>
          <p:nvPr/>
        </p:nvSpPr>
        <p:spPr bwMode="auto">
          <a:xfrm>
            <a:off x="3505200" y="3238500"/>
            <a:ext cx="533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Писяева Елизавета и Шагина Алёна</a:t>
            </a:r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студентки ГБПОУ «ПГК» </a:t>
            </a:r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группы ПСО-124  г. Самара</a:t>
            </a:r>
            <a:br>
              <a:rPr lang="ru-RU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Научный руководитель – Анциферова М. Б., преподаватель естествознания и астрономии</a:t>
            </a:r>
          </a:p>
        </p:txBody>
      </p:sp>
      <p:sp>
        <p:nvSpPr>
          <p:cNvPr id="7177" name="Google Shape;59;p13"/>
          <p:cNvSpPr txBox="1">
            <a:spLocks/>
          </p:cNvSpPr>
          <p:nvPr/>
        </p:nvSpPr>
        <p:spPr bwMode="auto">
          <a:xfrm>
            <a:off x="228600" y="971550"/>
            <a:ext cx="81184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chemeClr val="accent1"/>
              </a:buClr>
              <a:buSzPts val="4200"/>
              <a:buFont typeface="Old Standard TT" charset="-52"/>
              <a:buNone/>
            </a:pPr>
            <a:r>
              <a:rPr lang="ru-RU" sz="40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Обзор отечественных астрономических обсерваторий</a:t>
            </a:r>
            <a:r>
              <a:rPr lang="ru-RU" sz="52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 txBox="1">
            <a:spLocks noChangeArrowheads="1"/>
          </p:cNvSpPr>
          <p:nvPr/>
        </p:nvSpPr>
        <p:spPr bwMode="auto">
          <a:xfrm>
            <a:off x="4724400" y="133350"/>
            <a:ext cx="4270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 1901 году была открыта </a:t>
            </a:r>
            <a:r>
              <a:rPr lang="ru-RU" sz="20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астрономическая обсерватория имени В.  П. Энгельгардта Казанского федерального университета</a:t>
            </a: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700" algn="ctr">
              <a:lnSpc>
                <a:spcPct val="50000"/>
              </a:lnSpc>
              <a:spcBef>
                <a:spcPts val="100"/>
              </a:spcBef>
            </a:pPr>
            <a:endParaRPr lang="ru-RU" sz="200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Великой Отечественной войны обсерватория являлась одной из немногих на территории СССР, продолживших свою работу, и получила за военные годы сотни  фотопластинок звёздных полей, комет, малых планет.</a:t>
            </a:r>
            <a:endParaRPr lang="ru-RU" sz="20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2274888" y="152400"/>
            <a:ext cx="2022475" cy="18176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46075" y="2085975"/>
            <a:ext cx="3951288" cy="2881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346075" y="152400"/>
            <a:ext cx="1704975" cy="1817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 txBox="1">
            <a:spLocks noChangeArrowheads="1"/>
          </p:cNvSpPr>
          <p:nvPr/>
        </p:nvSpPr>
        <p:spPr bwMode="auto">
          <a:xfrm>
            <a:off x="4800600" y="133350"/>
            <a:ext cx="4191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Астрономическая обсерватория  Иркутского государственного  университета</a:t>
            </a: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— научно-  исследовательское учреждение в  Иркутске, образованное в 1931 году.</a:t>
            </a:r>
            <a:endParaRPr lang="ru-RU" sz="2000">
              <a:effectLst/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15000"/>
              </a:lnSpc>
              <a:spcBef>
                <a:spcPts val="1200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 1957 году здесь велись наблюдения  за самым первым искусственным  спутником Земли, который запустили  4 октября. В 1950-1960-х иркутская  служба времени была одной из  лучших в СССР.</a:t>
            </a:r>
            <a:endParaRPr lang="ru-RU" sz="20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434975" y="134938"/>
            <a:ext cx="3851275" cy="2851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2560638" y="3246438"/>
            <a:ext cx="1774825" cy="1701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434975" y="3246438"/>
            <a:ext cx="1925638" cy="170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60" name="Group 84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162550"/>
        </p:xfrm>
        <a:graphic>
          <a:graphicData uri="http://schemas.openxmlformats.org/drawingml/2006/table">
            <a:tbl>
              <a:tblPr/>
              <a:tblGrid>
                <a:gridCol w="1447800"/>
                <a:gridCol w="1219200"/>
                <a:gridCol w="990600"/>
                <a:gridCol w="2971800"/>
                <a:gridCol w="2514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Место расположение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Высота над уровнем моря,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Направление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Вклад в астрономию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Пулковская астрономическая обсерватория РАН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Санкт-Петербург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небесная механика;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звёздная 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солнечно-земные связи;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астрофизика;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астрометрия;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планетные исследования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абсолютных каталогов положений звёзд;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поиск и исследование двойных звёзд;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каталога звёзд околополярной области неба;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наблюдение кометы Галлея (1986);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определение скорости вращения больших планет;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экспериментальное подтверждение фрагментарности колец Сатурна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Специальная астрофизическая обсерватория РАН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п. Нижний Архыз,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Карачаево-Черкесия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звёздная 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космология;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изучение Галактики;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внегалактическая 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изучение Солнца;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планетные исследования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спектральные и фотометрические наблюдения звёзд и Галактик;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радионаблюдения Солнца, ближайших планет и межзвёздной среды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76" name="Group 52"/>
          <p:cNvGraphicFramePr>
            <a:graphicFrameLocks noGrp="1"/>
          </p:cNvGraphicFramePr>
          <p:nvPr/>
        </p:nvGraphicFramePr>
        <p:xfrm>
          <a:off x="0" y="0"/>
          <a:ext cx="9144000" cy="5176838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914400"/>
                <a:gridCol w="2971800"/>
                <a:gridCol w="2209800"/>
              </a:tblGrid>
              <a:tr h="149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Пущинская радиоастрономическая обсерватория АКЦ ФИАН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Пущино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астрофизика;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астрометрия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открытие Сверхкороны Солнца;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обнаружение радиальной структуры Сверхкороны Солнца;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обнаружение рекомбинационных линий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Астрономическая обсерватория имени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В. П. Энгельгардта Казанского федерального университета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п. Октябрьский, Казань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астрометрия;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фотографическая астрометрия;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звёздная астрономия;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метеоритика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наблюдения малых планет, комет, покрытий звёзд Луной;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спектральные наблюдения;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работ по теории движения комет (А. Д. Дубяго);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метода изучения тёмных туманностей;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наблюдение кометы Галлея (1986)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Астрономическая обсерватория Иркутского государственного университета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Иркутск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исследования солнечной активности;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солнечно-земные связи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наблюдения за первым искусственным спутником Земли (1957);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координация работ по комплексному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изучению Витимского болида (2002)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Телескоп_3"/>
          <p:cNvPicPr>
            <a:picLocks noChangeAspect="1" noChangeArrowheads="1"/>
          </p:cNvPicPr>
          <p:nvPr/>
        </p:nvPicPr>
        <p:blipFill>
          <a:blip r:embed="rId2"/>
          <a:srcRect l="2094" t="8134" r="824"/>
          <a:stretch>
            <a:fillRect/>
          </a:stretch>
        </p:blipFill>
        <p:spPr bwMode="auto">
          <a:xfrm>
            <a:off x="1905000" y="1123950"/>
            <a:ext cx="5829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object 2"/>
          <p:cNvSpPr txBox="1">
            <a:spLocks noChangeArrowheads="1"/>
          </p:cNvSpPr>
          <p:nvPr/>
        </p:nvSpPr>
        <p:spPr bwMode="auto">
          <a:xfrm>
            <a:off x="1905000" y="3105150"/>
            <a:ext cx="571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effectLst/>
                <a:latin typeface="Times New Roman" pitchFamily="18" charset="0"/>
                <a:cs typeface="Times New Roman" pitchFamily="18" charset="0"/>
              </a:rPr>
              <a:t>Увеличение данного телескопа составляет 1х15. </a:t>
            </a:r>
          </a:p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effectLst/>
                <a:latin typeface="Times New Roman" pitchFamily="18" charset="0"/>
                <a:cs typeface="Times New Roman" pitchFamily="18" charset="0"/>
              </a:rPr>
              <a:t>Телескоп позволяет самостоятельно осуществлять астрономические наблюдения, словно мы находимся в одной из отечественных обсерваторий.</a:t>
            </a:r>
          </a:p>
        </p:txBody>
      </p:sp>
      <p:sp>
        <p:nvSpPr>
          <p:cNvPr id="54278" name="object 2"/>
          <p:cNvSpPr txBox="1">
            <a:spLocks noChangeArrowheads="1"/>
          </p:cNvSpPr>
          <p:nvPr/>
        </p:nvSpPr>
        <p:spPr bwMode="auto">
          <a:xfrm>
            <a:off x="2819400" y="285750"/>
            <a:ext cx="4191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800" b="1">
                <a:effectLst/>
                <a:latin typeface="Times New Roman" pitchFamily="18" charset="0"/>
                <a:cs typeface="Times New Roman" pitchFamily="18" charset="0"/>
              </a:rPr>
              <a:t>Телескоп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09550"/>
            <a:ext cx="5029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9075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9550"/>
            <a:ext cx="4175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 descr="IMG-1abb9b0ec0728b2e4a7068dca19d19f1-V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8400" y="209550"/>
            <a:ext cx="1576388" cy="4397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13314" name="object 3"/>
          <p:cNvSpPr txBox="1">
            <a:spLocks noChangeArrowheads="1"/>
          </p:cNvSpPr>
          <p:nvPr/>
        </p:nvSpPr>
        <p:spPr bwMode="auto">
          <a:xfrm>
            <a:off x="4800600" y="81915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Наземная оптическая астрономия ещё не сказала своё последнее слово. Ведь космические телескопы не только намного дороже, но и гораздо сложнее в обслуживании (некоторые из них и вовсе не обслуживаются, оставаясь на орбите, придя в негодность).</a:t>
            </a: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52400" y="438150"/>
            <a:ext cx="4189413" cy="419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0" y="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048000" y="1047750"/>
            <a:ext cx="4495800" cy="1657350"/>
          </a:xfrm>
        </p:spPr>
        <p:txBody>
          <a:bodyPr lIns="0" tIns="12700" rIns="0" bIns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 txBox="1">
            <a:spLocks noChangeArrowheads="1"/>
          </p:cNvSpPr>
          <p:nvPr/>
        </p:nvSpPr>
        <p:spPr bwMode="auto">
          <a:xfrm>
            <a:off x="4872038" y="1558925"/>
            <a:ext cx="40925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2860" rIns="0" bIns="0">
            <a:spAutoFit/>
          </a:bodyPr>
          <a:lstStyle/>
          <a:p>
            <a:pPr marL="11113" indent="-3175" algn="ctr">
              <a:lnSpc>
                <a:spcPts val="2025"/>
              </a:lnSpc>
              <a:spcBef>
                <a:spcPts val="175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 современном мире всё больше значения приобретает вопрос освоения космического  пространства. Наша страна удерживает лидирующие позиции в этой сфере. </a:t>
            </a:r>
            <a:endParaRPr lang="ru-RU" sz="2000">
              <a:effectLst/>
              <a:latin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1200" y="971550"/>
            <a:ext cx="2374900" cy="4397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8195" name="object 4"/>
          <p:cNvSpPr>
            <a:spLocks noChangeArrowheads="1"/>
          </p:cNvSpPr>
          <p:nvPr/>
        </p:nvSpPr>
        <p:spPr bwMode="auto">
          <a:xfrm>
            <a:off x="152400" y="361950"/>
            <a:ext cx="4227513" cy="4432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0" y="819150"/>
            <a:ext cx="1082675" cy="18415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9218" name="object 3"/>
          <p:cNvSpPr txBox="1">
            <a:spLocks noChangeArrowheads="1"/>
          </p:cNvSpPr>
          <p:nvPr/>
        </p:nvSpPr>
        <p:spPr bwMode="auto">
          <a:xfrm>
            <a:off x="4646613" y="1428750"/>
            <a:ext cx="44973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6000"/>
              </a:lnSpc>
              <a:spcBef>
                <a:spcPts val="100"/>
              </a:spcBef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Узнать, какой вклад в развитие космонавтики вносят отечественные астрономические обсерватории и составить сравнительную характеристику обсерваторий</a:t>
            </a:r>
          </a:p>
        </p:txBody>
      </p:sp>
      <p:sp>
        <p:nvSpPr>
          <p:cNvPr id="9219" name="object 4"/>
          <p:cNvSpPr>
            <a:spLocks noChangeArrowheads="1"/>
          </p:cNvSpPr>
          <p:nvPr/>
        </p:nvSpPr>
        <p:spPr bwMode="auto">
          <a:xfrm>
            <a:off x="152400" y="438150"/>
            <a:ext cx="4286250" cy="428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2200" y="666750"/>
            <a:ext cx="1249363" cy="27559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1266" name="object 3"/>
          <p:cNvSpPr>
            <a:spLocks noGrp="1"/>
          </p:cNvSpPr>
          <p:nvPr>
            <p:ph type="body" idx="1"/>
          </p:nvPr>
        </p:nvSpPr>
        <p:spPr>
          <a:xfrm>
            <a:off x="458788" y="1273175"/>
            <a:ext cx="8226425" cy="3149600"/>
          </a:xfrm>
        </p:spPr>
        <p:txBody>
          <a:bodyPr tIns="12700"/>
          <a:lstStyle/>
          <a:p>
            <a:pPr marL="4565650" algn="ctr" eaLnBrk="1" hangingPunct="1">
              <a:lnSpc>
                <a:spcPct val="116000"/>
              </a:lnSpc>
              <a:spcBef>
                <a:spcPts val="10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Изучить описания отечественных  астрономических обсерваторий</a:t>
            </a:r>
          </a:p>
          <a:p>
            <a:pPr marL="4565650" algn="ctr" eaLnBrk="1" hangingPunct="1">
              <a:lnSpc>
                <a:spcPct val="116000"/>
              </a:lnSpc>
              <a:spcBef>
                <a:spcPts val="120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Сравнить различные  обсерватории и составить таблицу</a:t>
            </a:r>
          </a:p>
          <a:p>
            <a:pPr marL="4565650" algn="ctr" eaLnBrk="1" hangingPunct="1">
              <a:lnSpc>
                <a:spcPct val="116000"/>
              </a:lnSpc>
              <a:spcBef>
                <a:spcPts val="120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Создать макет телескопа своими  руками</a:t>
            </a: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228600" y="361950"/>
            <a:ext cx="4046538" cy="428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 txBox="1">
            <a:spLocks noChangeArrowheads="1"/>
          </p:cNvSpPr>
          <p:nvPr/>
        </p:nvSpPr>
        <p:spPr bwMode="auto">
          <a:xfrm>
            <a:off x="4876800" y="133350"/>
            <a:ext cx="4003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200"/>
              </a:spcBef>
            </a:pPr>
            <a:r>
              <a:rPr 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Пулковская обсерватория – астрономическая столица мира</a:t>
            </a:r>
          </a:p>
        </p:txBody>
      </p:sp>
      <p:sp>
        <p:nvSpPr>
          <p:cNvPr id="15368" name="object 2"/>
          <p:cNvSpPr txBox="1">
            <a:spLocks noChangeArrowheads="1"/>
          </p:cNvSpPr>
          <p:nvPr/>
        </p:nvSpPr>
        <p:spPr bwMode="auto">
          <a:xfrm>
            <a:off x="4953000" y="1123950"/>
            <a:ext cx="4038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200"/>
              </a:spcBef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Пулковский меридиан, проходящий через центр главного здания, был точкой отсчёта для всех географических карт России, пока в 1884 году за пункт отчёта во всём мире не был принят Гринвичский меридиан.</a:t>
            </a: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152400" y="133350"/>
            <a:ext cx="4267200" cy="228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pic>
        <p:nvPicPr>
          <p:cNvPr id="15374" name="Picture 14" descr="0_13ba7b_df48cef0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95550"/>
            <a:ext cx="1906588" cy="2533650"/>
          </a:xfrm>
          <a:prstGeom prst="rect">
            <a:avLst/>
          </a:prstGeom>
          <a:noFill/>
        </p:spPr>
      </p:pic>
      <p:pic>
        <p:nvPicPr>
          <p:cNvPr id="15382" name="Picture 2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495550"/>
            <a:ext cx="201136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 txBox="1">
            <a:spLocks noChangeArrowheads="1"/>
          </p:cNvSpPr>
          <p:nvPr/>
        </p:nvSpPr>
        <p:spPr bwMode="auto">
          <a:xfrm>
            <a:off x="4953000" y="666750"/>
            <a:ext cx="4013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На данный момент Пулковская  обсерватория – одна из немногих  обсерваторий в мире, которая имеет  ряды наблюдений в 30-60 лет.</a:t>
            </a:r>
            <a:r>
              <a:rPr lang="ru-RU" sz="19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152400" y="209550"/>
            <a:ext cx="3473450" cy="2620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1676400" y="2952750"/>
            <a:ext cx="2747963" cy="2000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152400" y="152400"/>
            <a:ext cx="4333875" cy="2341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152400" y="2808288"/>
            <a:ext cx="2079625" cy="188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2406650" y="2808288"/>
            <a:ext cx="2079625" cy="18891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7414" name="object 2"/>
          <p:cNvSpPr txBox="1">
            <a:spLocks noChangeArrowheads="1"/>
          </p:cNvSpPr>
          <p:nvPr/>
        </p:nvSpPr>
        <p:spPr bwMode="auto">
          <a:xfrm>
            <a:off x="4876800" y="209550"/>
            <a:ext cx="4013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Специальная астрофизическая обсерватория РАН</a:t>
            </a: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крупнейший в России центр наблюдения за Вселенной, построенный в 1966 году. Находится в Нижнем Архызе на Кавказе. Обсерваторию создавали для обеспечения работы самых больших в то время телескопов БТА и РАТАН-600.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Grp="1"/>
          </p:cNvSpPr>
          <p:nvPr>
            <p:ph type="title"/>
          </p:nvPr>
        </p:nvSpPr>
        <p:spPr>
          <a:xfrm>
            <a:off x="4648200" y="209550"/>
            <a:ext cx="4376738" cy="8482013"/>
          </a:xfrm>
        </p:spPr>
        <p:txBody>
          <a:bodyPr tIns="12700"/>
          <a:lstStyle/>
          <a:p>
            <a:pPr marL="12700" eaLnBrk="1" hangingPunct="1">
              <a:lnSpc>
                <a:spcPct val="115000"/>
              </a:lnSpc>
              <a:spcBef>
                <a:spcPts val="100"/>
              </a:spcBef>
            </a:pPr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БТА – Большой Телескоп Азимутальный – это первый в мире большой телескоп на азимутальной монтировке. На БТА ведутся наблюдения звезд и галактик.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228600" y="133350"/>
            <a:ext cx="3375025" cy="2320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838200" y="2571750"/>
            <a:ext cx="3678238" cy="2474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  <p:sp>
        <p:nvSpPr>
          <p:cNvPr id="18436" name="object 5"/>
          <p:cNvSpPr txBox="1">
            <a:spLocks noChangeArrowheads="1"/>
          </p:cNvSpPr>
          <p:nvPr/>
        </p:nvSpPr>
        <p:spPr bwMode="auto">
          <a:xfrm>
            <a:off x="4724400" y="2190750"/>
            <a:ext cx="4343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795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РАТАН-600 – единственный в мире радиотелескоп с кольцевым главным зеркалом. На РАТАНЕ-600 ведутся радионаблюдения Солнца, ближайших планет, межзвездной среды, активных  объектов Вселенной.</a:t>
            </a:r>
            <a:endParaRPr lang="ru-RU" sz="20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0" y="133350"/>
            <a:ext cx="503238" cy="2571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76600" y="2571750"/>
            <a:ext cx="1219200" cy="2571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РАТАН - 600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 txBox="1">
            <a:spLocks noChangeArrowheads="1"/>
          </p:cNvSpPr>
          <p:nvPr/>
        </p:nvSpPr>
        <p:spPr bwMode="auto">
          <a:xfrm>
            <a:off x="4648200" y="438150"/>
            <a:ext cx="43624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ct val="115000"/>
              </a:lnSpc>
              <a:spcBef>
                <a:spcPts val="100"/>
              </a:spcBef>
            </a:pPr>
            <a:r>
              <a:rPr 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Пущинская радиоастрономическая  обсерватория АКЦ ФИАН</a:t>
            </a: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была основана 11 апреля 1956 года.</a:t>
            </a:r>
          </a:p>
          <a:p>
            <a:pPr marL="12700" algn="ctr">
              <a:lnSpc>
                <a:spcPct val="115000"/>
              </a:lnSpc>
              <a:spcBef>
                <a:spcPts val="1200"/>
              </a:spcBef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настоящее время в обсерватории  функционирует радиотелескоп RT-22 – один из старейших телескопов в России.</a:t>
            </a:r>
          </a:p>
        </p:txBody>
      </p:sp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561975" y="152400"/>
            <a:ext cx="3346450" cy="4838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566</Words>
  <Application>Microsoft Office PowerPoint</Application>
  <PresentationFormat>Экран (16:9)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Old Standard TT</vt:lpstr>
      <vt:lpstr>Office Theme</vt:lpstr>
      <vt:lpstr>Оформление по умолчанию</vt:lpstr>
      <vt:lpstr>Слайд 1</vt:lpstr>
      <vt:lpstr>Актуальность</vt:lpstr>
      <vt:lpstr>Цель</vt:lpstr>
      <vt:lpstr>Задачи</vt:lpstr>
      <vt:lpstr>Слайд 5</vt:lpstr>
      <vt:lpstr>Слайд 6</vt:lpstr>
      <vt:lpstr>Слайд 7</vt:lpstr>
      <vt:lpstr>БТА – Большой Телескоп Азимутальный – это первый в мире большой телескоп на азимутальной монтировке. На БТА ведутся наблюдения звезд и галактик.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отечественных</dc:title>
  <cp:lastModifiedBy>ledproservice</cp:lastModifiedBy>
  <cp:revision>7</cp:revision>
  <dcterms:created xsi:type="dcterms:W3CDTF">2021-04-23T15:40:57Z</dcterms:created>
  <dcterms:modified xsi:type="dcterms:W3CDTF">2021-04-23T18:46:18Z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2021-04-23T00:00:00Z</vt:filetime>
  </property>
</Properties>
</file>