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8" r:id="rId2"/>
    <p:sldId id="285" r:id="rId3"/>
    <p:sldId id="286" r:id="rId4"/>
    <p:sldId id="262" r:id="rId5"/>
    <p:sldId id="256" r:id="rId6"/>
    <p:sldId id="259" r:id="rId7"/>
    <p:sldId id="261" r:id="rId8"/>
    <p:sldId id="260" r:id="rId9"/>
    <p:sldId id="263" r:id="rId10"/>
    <p:sldId id="266" r:id="rId11"/>
    <p:sldId id="283" r:id="rId12"/>
    <p:sldId id="287" r:id="rId13"/>
    <p:sldId id="272" r:id="rId14"/>
    <p:sldId id="288" r:id="rId15"/>
    <p:sldId id="279" r:id="rId16"/>
    <p:sldId id="289" r:id="rId17"/>
    <p:sldId id="273" r:id="rId18"/>
    <p:sldId id="276" r:id="rId19"/>
    <p:sldId id="290" r:id="rId20"/>
    <p:sldId id="271" r:id="rId21"/>
    <p:sldId id="27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800"/>
    <a:srgbClr val="336600"/>
    <a:srgbClr val="FFFF00"/>
    <a:srgbClr val="F3E29B"/>
    <a:srgbClr val="F4E5A6"/>
    <a:srgbClr val="EFD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0AA44-A8F4-411B-B137-CB3F81759841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6CDB-856A-4DE6-B19C-D4750788E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2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8F99-B3C1-48FA-9EDC-5B685218710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4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2180-E7B8-4710-881F-EFCB9E137DD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4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17184-0134-4B00-A03E-75E15EE96B5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1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531A-383C-4D11-A37B-E038EB5034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30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BE4D-4E92-4EA4-BBC3-E8224C5B90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90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2801-0E8A-4A98-B284-BFA01984FEB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6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66D8-B596-45B3-B636-A97010285B3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662F-746E-4978-84B6-002C131D722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08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03D5-6E82-4EA8-9C0F-0A81A48ACB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CBF3-29D1-40DA-AB28-2C6D00D61E3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55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3A0E-3589-47B0-B4C0-A35EFBAC961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70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D5C4-B517-4BAE-B876-A30EF578E2D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7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оформление презент\0d058f90e38215023d0aefea59b5e14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6667" y1="70402" x2="58542" y2="95402"/>
                        <a14:foregroundMark x1="73333" y1="65517" x2="65417" y2="77874"/>
                        <a14:foregroundMark x1="57292" y1="66667" x2="67083" y2="83046"/>
                        <a14:foregroundMark x1="72083" y1="74138" x2="74375" y2="77874"/>
                        <a14:foregroundMark x1="98333" y1="72989" x2="98333" y2="97414"/>
                        <a14:foregroundMark x1="97292" y1="75575" x2="72917" y2="97126"/>
                        <a14:foregroundMark x1="98750" y1="99138" x2="70833" y2="98851"/>
                        <a14:foregroundMark x1="59375" y1="99138" x2="12500" y2="96264"/>
                        <a14:foregroundMark x1="1875" y1="61494" x2="2917" y2="96552"/>
                        <a14:foregroundMark x1="625" y1="85920" x2="625" y2="98276"/>
                        <a14:foregroundMark x1="5000" y1="99138" x2="17083" y2="99425"/>
                        <a14:foregroundMark x1="6458" y1="79885" x2="31250" y2="79598"/>
                        <a14:foregroundMark x1="31667" y1="84195" x2="6042" y2="95690"/>
                        <a14:foregroundMark x1="48333" y1="69828" x2="37917" y2="53161"/>
                        <a14:foregroundMark x1="37708" y1="53161" x2="33542" y2="70402"/>
                        <a14:foregroundMark x1="35833" y1="73276" x2="43958" y2="71839"/>
                        <a14:foregroundMark x1="17500" y1="53736" x2="6667" y2="67816"/>
                        <a14:foregroundMark x1="17500" y1="63218" x2="4583" y2="71839"/>
                        <a14:foregroundMark x1="12500" y1="72414" x2="25833" y2="72126"/>
                        <a14:foregroundMark x1="31042" y1="93678" x2="31042" y2="75287"/>
                        <a14:foregroundMark x1="29167" y1="72989" x2="20208" y2="74425"/>
                        <a14:foregroundMark x1="8750" y1="73276" x2="12083" y2="72414"/>
                        <a14:backgroundMark x1="8125" y1="74425" x2="29375" y2="74138"/>
                        <a14:backgroundMark x1="29375" y1="77586" x2="27500" y2="77586"/>
                        <a14:backgroundMark x1="15000" y1="78161" x2="15625" y2="7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7992888" cy="2376264"/>
          </a:xfrm>
          <a:prstGeom prst="rect">
            <a:avLst/>
          </a:prstGeom>
          <a:solidFill>
            <a:srgbClr val="F4E5A6"/>
          </a:solidFill>
          <a:ln>
            <a:solidFill>
              <a:srgbClr val="F4E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5616" y="513284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+mj-lt"/>
              </a:rPr>
              <a:t>Приёмы формирования </a:t>
            </a: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универсальных </a:t>
            </a:r>
            <a:r>
              <a:rPr lang="ru-RU" sz="3600" b="1" i="1" dirty="0">
                <a:solidFill>
                  <a:srgbClr val="FF0000"/>
                </a:solidFill>
                <a:latin typeface="+mj-lt"/>
              </a:rPr>
              <a:t>учебных действий: работа с текстом </a:t>
            </a:r>
            <a:endParaRPr lang="ru-RU" sz="3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253634"/>
            <a:ext cx="280831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36600"/>
                </a:solidFill>
              </a:rPr>
              <a:t>Учитель</a:t>
            </a:r>
            <a:r>
              <a:rPr lang="ru-RU" dirty="0" smtClean="0">
                <a:solidFill>
                  <a:srgbClr val="336600"/>
                </a:solidFill>
              </a:rPr>
              <a:t>: </a:t>
            </a:r>
            <a:r>
              <a:rPr lang="ru-RU" dirty="0" smtClean="0">
                <a:solidFill>
                  <a:srgbClr val="336600"/>
                </a:solidFill>
              </a:rPr>
              <a:t>Макарова Г.И.</a:t>
            </a:r>
          </a:p>
          <a:p>
            <a:pPr algn="ctr"/>
            <a:r>
              <a:rPr lang="ru-RU" dirty="0" smtClean="0">
                <a:solidFill>
                  <a:srgbClr val="336600"/>
                </a:solidFill>
              </a:rPr>
              <a:t>МБОУ</a:t>
            </a:r>
          </a:p>
          <a:p>
            <a:pPr algn="ctr"/>
            <a:r>
              <a:rPr lang="ru-RU" dirty="0" smtClean="0">
                <a:solidFill>
                  <a:srgbClr val="336600"/>
                </a:solidFill>
              </a:rPr>
              <a:t> </a:t>
            </a:r>
            <a:r>
              <a:rPr lang="ru-RU" dirty="0" smtClean="0">
                <a:solidFill>
                  <a:srgbClr val="336600"/>
                </a:solidFill>
              </a:rPr>
              <a:t>« Средняя школа № 32». </a:t>
            </a:r>
          </a:p>
          <a:p>
            <a:pPr algn="ctr"/>
            <a:r>
              <a:rPr lang="ru-RU" dirty="0" smtClean="0">
                <a:solidFill>
                  <a:srgbClr val="336600"/>
                </a:solidFill>
              </a:rPr>
              <a:t>2019 г.</a:t>
            </a:r>
            <a:endParaRPr lang="ru-RU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988840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244800"/>
                </a:solidFill>
              </a:rPr>
              <a:t>	Каждый приём многофункционален, работает на развитие интеллектуальных и личностных умений, способствуют развитию рефлексивных способностей, помогают научиться учиться самостоятельно.</a:t>
            </a:r>
            <a:endParaRPr lang="ru-RU" sz="2800" b="1" dirty="0">
              <a:solidFill>
                <a:srgbClr val="2448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2068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Обратите внимание: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492896"/>
            <a:ext cx="83679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Виды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заданий: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59093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b="1" i="1" dirty="0">
                <a:solidFill>
                  <a:srgbClr val="244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«найди отличия» (можно задать их количество);</a:t>
            </a:r>
            <a:endParaRPr lang="ru-RU" sz="2800" b="1" i="1" dirty="0">
              <a:solidFill>
                <a:srgbClr val="2448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b="1" i="1" dirty="0" smtClean="0">
                <a:solidFill>
                  <a:srgbClr val="244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800" b="1" i="1" dirty="0">
                <a:solidFill>
                  <a:srgbClr val="244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лишнего;</a:t>
            </a:r>
            <a:endParaRPr lang="ru-RU" sz="2800" b="1" i="1" dirty="0">
              <a:solidFill>
                <a:srgbClr val="2448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b="1" i="1" dirty="0" smtClean="0">
                <a:solidFill>
                  <a:srgbClr val="244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упорядочивание</a:t>
            </a:r>
            <a:r>
              <a:rPr lang="ru-RU" sz="2800" b="1" i="1" dirty="0">
                <a:solidFill>
                  <a:srgbClr val="244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i="1" dirty="0">
              <a:solidFill>
                <a:srgbClr val="2448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b="1" i="1" dirty="0">
                <a:solidFill>
                  <a:srgbClr val="244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solidFill>
                  <a:srgbClr val="244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цепочки слов »;</a:t>
            </a:r>
            <a:endParaRPr lang="ru-RU" sz="2800" b="1" i="1" dirty="0">
              <a:solidFill>
                <a:srgbClr val="2448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b="1" i="1" dirty="0" smtClean="0">
                <a:solidFill>
                  <a:srgbClr val="244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800" b="1" i="1" dirty="0">
                <a:solidFill>
                  <a:srgbClr val="244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схем-опор;</a:t>
            </a:r>
            <a:endParaRPr lang="ru-RU" sz="2800" b="1" i="1" dirty="0">
              <a:solidFill>
                <a:srgbClr val="2448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b="1" i="1" dirty="0">
                <a:solidFill>
                  <a:srgbClr val="244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разного вида таблицами;</a:t>
            </a:r>
            <a:endParaRPr lang="ru-RU" sz="2800" b="1" i="1" dirty="0">
              <a:solidFill>
                <a:srgbClr val="2448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b="1" i="1" dirty="0">
                <a:solidFill>
                  <a:srgbClr val="244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и распознавание диаграмм</a:t>
            </a:r>
            <a:r>
              <a:rPr lang="ru-RU" sz="2800" b="1" i="1" dirty="0" smtClean="0">
                <a:solidFill>
                  <a:srgbClr val="244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b="1" i="1" dirty="0">
                <a:solidFill>
                  <a:srgbClr val="2448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со </a:t>
            </a:r>
            <a:r>
              <a:rPr lang="ru-RU" sz="2800" b="1" i="1" dirty="0" smtClean="0">
                <a:solidFill>
                  <a:srgbClr val="2448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словарями</a:t>
            </a:r>
          </a:p>
          <a:p>
            <a:pPr marL="457200" indent="-457200"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b="1" i="1" dirty="0">
                <a:solidFill>
                  <a:srgbClr val="244800"/>
                </a:solidFill>
              </a:rPr>
              <a:t>придумай название к тексту по изучаемой </a:t>
            </a:r>
            <a:r>
              <a:rPr lang="ru-RU" sz="2800" b="1" i="1" dirty="0" smtClean="0">
                <a:solidFill>
                  <a:srgbClr val="244800"/>
                </a:solidFill>
              </a:rPr>
              <a:t>теме</a:t>
            </a:r>
          </a:p>
          <a:p>
            <a:pPr marL="457200" indent="-457200"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800" b="1" i="1" dirty="0">
                <a:solidFill>
                  <a:srgbClr val="244800"/>
                </a:solidFill>
              </a:rPr>
              <a:t>заполни «слепой текст» терминами из изучаемой темы</a:t>
            </a:r>
          </a:p>
          <a:p>
            <a:pPr marL="457200" lvl="0" indent="-457200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028384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028250"/>
              </p:ext>
            </p:extLst>
          </p:nvPr>
        </p:nvGraphicFramePr>
        <p:xfrm>
          <a:off x="776264" y="1340768"/>
          <a:ext cx="7920880" cy="3528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/>
                <a:gridCol w="4968552"/>
              </a:tblGrid>
              <a:tr h="3528392">
                <a:tc>
                  <a:txBody>
                    <a:bodyPr/>
                    <a:lstStyle/>
                    <a:p>
                      <a:pPr marL="571500" indent="-571500">
                        <a:buFont typeface="Wingdings" pitchFamily="2" charset="2"/>
                        <a:buChar char="§"/>
                      </a:pPr>
                      <a:r>
                        <a:rPr lang="ru-RU" sz="2800" b="1" dirty="0" smtClean="0">
                          <a:solidFill>
                            <a:srgbClr val="244800"/>
                          </a:solidFill>
                        </a:rPr>
                        <a:t>Кто…</a:t>
                      </a:r>
                    </a:p>
                    <a:p>
                      <a:pPr marL="571500" indent="-571500">
                        <a:buFont typeface="Wingdings" pitchFamily="2" charset="2"/>
                        <a:buChar char="§"/>
                      </a:pPr>
                      <a:r>
                        <a:rPr lang="ru-RU" sz="2800" b="1" dirty="0" smtClean="0">
                          <a:solidFill>
                            <a:srgbClr val="244800"/>
                          </a:solidFill>
                        </a:rPr>
                        <a:t>Что…</a:t>
                      </a:r>
                    </a:p>
                    <a:p>
                      <a:pPr marL="571500" indent="-571500">
                        <a:buFont typeface="Wingdings" pitchFamily="2" charset="2"/>
                        <a:buChar char="§"/>
                      </a:pPr>
                      <a:r>
                        <a:rPr lang="ru-RU" sz="2800" b="1" dirty="0" smtClean="0">
                          <a:solidFill>
                            <a:srgbClr val="244800"/>
                          </a:solidFill>
                        </a:rPr>
                        <a:t>Где…</a:t>
                      </a:r>
                    </a:p>
                    <a:p>
                      <a:pPr marL="571500" indent="-571500">
                        <a:buFont typeface="Wingdings" pitchFamily="2" charset="2"/>
                        <a:buChar char="§"/>
                      </a:pPr>
                      <a:r>
                        <a:rPr lang="ru-RU" sz="2800" b="1" dirty="0" smtClean="0">
                          <a:solidFill>
                            <a:srgbClr val="244800"/>
                          </a:solidFill>
                        </a:rPr>
                        <a:t>Когда…</a:t>
                      </a:r>
                    </a:p>
                    <a:p>
                      <a:pPr marL="571500" indent="-571500">
                        <a:buFont typeface="Wingdings" pitchFamily="2" charset="2"/>
                        <a:buChar char="§"/>
                      </a:pPr>
                      <a:r>
                        <a:rPr lang="ru-RU" sz="2800" b="1" dirty="0" smtClean="0">
                          <a:solidFill>
                            <a:srgbClr val="244800"/>
                          </a:solidFill>
                        </a:rPr>
                        <a:t>Как звали…</a:t>
                      </a:r>
                    </a:p>
                    <a:p>
                      <a:pPr marL="571500" indent="-571500">
                        <a:buFont typeface="Wingdings" pitchFamily="2" charset="2"/>
                        <a:buChar char="§"/>
                      </a:pPr>
                      <a:r>
                        <a:rPr lang="ru-RU" sz="2800" b="1" dirty="0" smtClean="0">
                          <a:solidFill>
                            <a:srgbClr val="244800"/>
                          </a:solidFill>
                        </a:rPr>
                        <a:t>Согласны ли вы…</a:t>
                      </a:r>
                      <a:endParaRPr lang="ru-RU" sz="2800" b="1" dirty="0">
                        <a:solidFill>
                          <a:srgbClr val="244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800" b="1" dirty="0" smtClean="0">
                          <a:solidFill>
                            <a:srgbClr val="244800"/>
                          </a:solidFill>
                        </a:rPr>
                        <a:t>Дайте объяснение, почему…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800" b="1" dirty="0" smtClean="0">
                          <a:solidFill>
                            <a:srgbClr val="244800"/>
                          </a:solidFill>
                        </a:rPr>
                        <a:t>Что вы сделали бы на месте…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800" b="1" dirty="0" smtClean="0">
                          <a:solidFill>
                            <a:srgbClr val="244800"/>
                          </a:solidFill>
                        </a:rPr>
                        <a:t>Предположите, что будет, если…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800" b="1" dirty="0" smtClean="0">
                          <a:solidFill>
                            <a:srgbClr val="244800"/>
                          </a:solidFill>
                        </a:rPr>
                        <a:t>Что можно сказать в защиту…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0"/>
            <a:ext cx="82296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Приём «Тонкие и толстые вопросы»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028384" y="6309320"/>
            <a:ext cx="66876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15356" y="5286248"/>
            <a:ext cx="82051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Создана </a:t>
            </a:r>
            <a:r>
              <a:rPr lang="ru-RU" alt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известным американским психологом и педагогом Бенджамином </a:t>
            </a:r>
            <a:r>
              <a:rPr lang="ru-RU" altLang="ru-RU" sz="20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Блумом</a:t>
            </a:r>
            <a:r>
              <a:rPr lang="ru-RU" alt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alt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Эти вопросы связаны с его классификацией уровней познавательной деятельности: знание, понимание, применение, анализ, синтез и оценка. </a:t>
            </a:r>
          </a:p>
        </p:txBody>
      </p:sp>
      <p:pic>
        <p:nvPicPr>
          <p:cNvPr id="1026" name="Picture 2" descr="https://fs00.infourok.ru/images/doc/251/256018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t="9837" r="11206" b="6801"/>
          <a:stretch/>
        </p:blipFill>
        <p:spPr bwMode="auto">
          <a:xfrm>
            <a:off x="1573364" y="167308"/>
            <a:ext cx="6425902" cy="511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635896" y="340892"/>
            <a:ext cx="4889986" cy="6312245"/>
            <a:chOff x="3635896" y="340892"/>
            <a:chExt cx="4889986" cy="631224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635896" y="340892"/>
              <a:ext cx="4889986" cy="5325331"/>
              <a:chOff x="1205679" y="254703"/>
              <a:chExt cx="5106465" cy="5841297"/>
            </a:xfrm>
          </p:grpSpPr>
          <p:sp>
            <p:nvSpPr>
              <p:cNvPr id="6" name="Овал 5"/>
              <p:cNvSpPr/>
              <p:nvPr/>
            </p:nvSpPr>
            <p:spPr>
              <a:xfrm rot="4245769">
                <a:off x="2149475" y="715962"/>
                <a:ext cx="2047875" cy="13081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 rot="13426191">
                <a:off x="3975100" y="474663"/>
                <a:ext cx="1284288" cy="206057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1205679" y="254703"/>
                <a:ext cx="5106465" cy="5841297"/>
                <a:chOff x="1205679" y="254703"/>
                <a:chExt cx="5106465" cy="5841297"/>
              </a:xfrm>
            </p:grpSpPr>
            <p:sp>
              <p:nvSpPr>
                <p:cNvPr id="9" name="Дуга 8"/>
                <p:cNvSpPr/>
                <p:nvPr/>
              </p:nvSpPr>
              <p:spPr>
                <a:xfrm>
                  <a:off x="3505200" y="2895600"/>
                  <a:ext cx="1643063" cy="3200400"/>
                </a:xfrm>
                <a:prstGeom prst="arc">
                  <a:avLst>
                    <a:gd name="adj1" fmla="val 15238229"/>
                    <a:gd name="adj2" fmla="val 6117040"/>
                  </a:avLst>
                </a:prstGeom>
                <a:ln w="57150">
                  <a:solidFill>
                    <a:srgbClr val="33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0" name="Овал 9"/>
                <p:cNvSpPr/>
                <p:nvPr/>
              </p:nvSpPr>
              <p:spPr>
                <a:xfrm rot="18655687">
                  <a:off x="1800226" y="2987675"/>
                  <a:ext cx="2138362" cy="139223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 rot="260994">
                  <a:off x="1219200" y="1751013"/>
                  <a:ext cx="2049463" cy="13557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" name="Овал 11"/>
                <p:cNvSpPr/>
                <p:nvPr/>
              </p:nvSpPr>
              <p:spPr>
                <a:xfrm rot="462579">
                  <a:off x="4106863" y="2055813"/>
                  <a:ext cx="2082800" cy="133826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3" name="Овал 12"/>
                <p:cNvSpPr/>
                <p:nvPr/>
              </p:nvSpPr>
              <p:spPr>
                <a:xfrm rot="4207941">
                  <a:off x="3205956" y="3077370"/>
                  <a:ext cx="2060575" cy="134461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4" name="Овал 13"/>
                <p:cNvSpPr/>
                <p:nvPr/>
              </p:nvSpPr>
              <p:spPr>
                <a:xfrm>
                  <a:off x="3162300" y="2089150"/>
                  <a:ext cx="1073150" cy="950913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5" name="Капля 14"/>
                <p:cNvSpPr/>
                <p:nvPr/>
              </p:nvSpPr>
              <p:spPr>
                <a:xfrm rot="766351">
                  <a:off x="5191125" y="4129088"/>
                  <a:ext cx="847725" cy="874712"/>
                </a:xfrm>
                <a:prstGeom prst="teardrop">
                  <a:avLst>
                    <a:gd name="adj" fmla="val 135032"/>
                  </a:avLst>
                </a:prstGeom>
                <a:solidFill>
                  <a:srgbClr val="006600"/>
                </a:solidFill>
                <a:ln>
                  <a:solidFill>
                    <a:srgbClr val="33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6" name="TextBox 12"/>
                <p:cNvSpPr txBox="1">
                  <a:spLocks noChangeArrowheads="1"/>
                </p:cNvSpPr>
                <p:nvPr/>
              </p:nvSpPr>
              <p:spPr bwMode="auto">
                <a:xfrm rot="18864184">
                  <a:off x="3728177" y="1025813"/>
                  <a:ext cx="1778150" cy="8677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200" b="1" dirty="0" smtClean="0"/>
                    <a:t>Почему некоторые</a:t>
                  </a:r>
                  <a:br>
                    <a:rPr lang="ru-RU" altLang="ru-RU" sz="1200" b="1" dirty="0" smtClean="0"/>
                  </a:br>
                  <a:r>
                    <a:rPr lang="ru-RU" altLang="ru-RU" sz="1200" b="1" dirty="0" smtClean="0"/>
                    <a:t>группы растений</a:t>
                  </a:r>
                  <a:br>
                    <a:rPr lang="ru-RU" altLang="ru-RU" sz="1200" b="1" dirty="0" smtClean="0"/>
                  </a:br>
                  <a:r>
                    <a:rPr lang="ru-RU" altLang="ru-RU" sz="1200" b="1" dirty="0" smtClean="0"/>
                    <a:t>любят расти во</a:t>
                  </a:r>
                </a:p>
                <a:p>
                  <a:pPr algn="ctr" eaLnBrk="1" hangingPunct="1"/>
                  <a:r>
                    <a:rPr lang="ru-RU" altLang="ru-RU" sz="1200" b="1" dirty="0" smtClean="0"/>
                    <a:t>влажных местах?</a:t>
                  </a:r>
                  <a:endParaRPr lang="ru-RU" altLang="ru-RU" sz="1200" b="1" dirty="0"/>
                </a:p>
              </p:txBody>
            </p:sp>
            <p:sp>
              <p:nvSpPr>
                <p:cNvPr id="17" name="TextBox 13"/>
                <p:cNvSpPr txBox="1">
                  <a:spLocks noChangeArrowheads="1"/>
                </p:cNvSpPr>
                <p:nvPr/>
              </p:nvSpPr>
              <p:spPr bwMode="auto">
                <a:xfrm rot="781560">
                  <a:off x="4125674" y="2471746"/>
                  <a:ext cx="2186470" cy="506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200" b="1" dirty="0" smtClean="0"/>
                    <a:t>Что будет, если исчезнут</a:t>
                  </a:r>
                  <a:br>
                    <a:rPr lang="ru-RU" altLang="ru-RU" sz="1200" b="1" dirty="0" smtClean="0"/>
                  </a:br>
                  <a:r>
                    <a:rPr lang="ru-RU" altLang="ru-RU" sz="1200" b="1" dirty="0" smtClean="0"/>
                    <a:t>все растения на Земле?</a:t>
                  </a:r>
                  <a:endParaRPr lang="ru-RU" altLang="ru-RU" sz="1200" b="1" dirty="0"/>
                </a:p>
              </p:txBody>
            </p:sp>
            <p:sp>
              <p:nvSpPr>
                <p:cNvPr id="18" name="TextBox 14"/>
                <p:cNvSpPr txBox="1">
                  <a:spLocks noChangeArrowheads="1"/>
                </p:cNvSpPr>
                <p:nvPr/>
              </p:nvSpPr>
              <p:spPr bwMode="auto">
                <a:xfrm rot="4110674">
                  <a:off x="2150181" y="1036886"/>
                  <a:ext cx="2046470" cy="4821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200" b="1" dirty="0" smtClean="0"/>
                    <a:t>Как люди используют</a:t>
                  </a:r>
                  <a:br>
                    <a:rPr lang="ru-RU" altLang="ru-RU" sz="1200" b="1" dirty="0" smtClean="0"/>
                  </a:br>
                  <a:r>
                    <a:rPr lang="ru-RU" altLang="ru-RU" sz="1200" b="1" dirty="0" smtClean="0"/>
                    <a:t>в жизни водоросли?</a:t>
                  </a:r>
                  <a:endParaRPr lang="ru-RU" altLang="ru-RU" sz="1200" b="1" dirty="0"/>
                </a:p>
              </p:txBody>
            </p:sp>
            <p:sp>
              <p:nvSpPr>
                <p:cNvPr id="19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1205679" y="2081213"/>
                  <a:ext cx="2054292" cy="7089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200" b="1" dirty="0" smtClean="0"/>
                    <a:t>Правильно ли я понял,</a:t>
                  </a:r>
                </a:p>
                <a:p>
                  <a:pPr algn="ctr" eaLnBrk="1" hangingPunct="1"/>
                  <a:r>
                    <a:rPr lang="ru-RU" altLang="ru-RU" sz="1200" b="1" dirty="0" smtClean="0"/>
                    <a:t>что растения делятся</a:t>
                  </a:r>
                  <a:br>
                    <a:rPr lang="ru-RU" altLang="ru-RU" sz="1200" b="1" dirty="0" smtClean="0"/>
                  </a:br>
                  <a:r>
                    <a:rPr lang="ru-RU" altLang="ru-RU" sz="1200" b="1" dirty="0" smtClean="0"/>
                    <a:t>на 5 групп?</a:t>
                  </a:r>
                  <a:endParaRPr lang="ru-RU" altLang="ru-RU" sz="1200" b="1" dirty="0"/>
                </a:p>
              </p:txBody>
            </p:sp>
            <p:sp>
              <p:nvSpPr>
                <p:cNvPr id="20" name="TextBox 16"/>
                <p:cNvSpPr txBox="1">
                  <a:spLocks noChangeArrowheads="1"/>
                </p:cNvSpPr>
                <p:nvPr/>
              </p:nvSpPr>
              <p:spPr bwMode="auto">
                <a:xfrm rot="18271505">
                  <a:off x="1814227" y="3466555"/>
                  <a:ext cx="1881750" cy="4821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200" b="1" dirty="0"/>
                    <a:t>Как называется</a:t>
                  </a:r>
                </a:p>
                <a:p>
                  <a:pPr algn="ctr" eaLnBrk="1" hangingPunct="1"/>
                  <a:r>
                    <a:rPr lang="ru-RU" altLang="ru-RU" sz="1200" b="1" dirty="0"/>
                    <a:t> наука о растениях</a:t>
                  </a:r>
                  <a:r>
                    <a:rPr lang="ru-RU" altLang="ru-RU" sz="1200" b="1" dirty="0" smtClean="0"/>
                    <a:t>?</a:t>
                  </a:r>
                  <a:endParaRPr lang="ru-RU" altLang="ru-RU" sz="1200" b="1" dirty="0"/>
                </a:p>
              </p:txBody>
            </p:sp>
            <p:sp>
              <p:nvSpPr>
                <p:cNvPr id="21" name="TextBox 17"/>
                <p:cNvSpPr txBox="1">
                  <a:spLocks noChangeArrowheads="1"/>
                </p:cNvSpPr>
                <p:nvPr/>
              </p:nvSpPr>
              <p:spPr bwMode="auto">
                <a:xfrm rot="4063233">
                  <a:off x="3230439" y="3257438"/>
                  <a:ext cx="2066031" cy="10606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200" b="1" dirty="0" smtClean="0"/>
                    <a:t>Как вы относитесь</a:t>
                  </a:r>
                  <a:br>
                    <a:rPr lang="ru-RU" altLang="ru-RU" sz="1200" b="1" dirty="0" smtClean="0"/>
                  </a:br>
                  <a:r>
                    <a:rPr lang="ru-RU" altLang="ru-RU" sz="1200" b="1" dirty="0" smtClean="0"/>
                    <a:t>к тому, что в Красную</a:t>
                  </a:r>
                  <a:br>
                    <a:rPr lang="ru-RU" altLang="ru-RU" sz="1200" b="1" dirty="0" smtClean="0"/>
                  </a:br>
                  <a:r>
                    <a:rPr lang="ru-RU" altLang="ru-RU" sz="1200" b="1" dirty="0" smtClean="0"/>
                    <a:t> книгу попадает всё</a:t>
                  </a:r>
                  <a:br>
                    <a:rPr lang="ru-RU" altLang="ru-RU" sz="1200" b="1" dirty="0" smtClean="0"/>
                  </a:br>
                  <a:r>
                    <a:rPr lang="ru-RU" altLang="ru-RU" sz="1200" b="1" dirty="0" smtClean="0"/>
                    <a:t>большее количество</a:t>
                  </a:r>
                  <a:br>
                    <a:rPr lang="ru-RU" altLang="ru-RU" sz="1200" b="1" dirty="0" smtClean="0"/>
                  </a:br>
                  <a:r>
                    <a:rPr lang="ru-RU" altLang="ru-RU" sz="1200" b="1" dirty="0" smtClean="0"/>
                    <a:t> растений?</a:t>
                  </a:r>
                  <a:endParaRPr lang="ru-RU" altLang="ru-RU" sz="1200" b="1" dirty="0"/>
                </a:p>
              </p:txBody>
            </p:sp>
          </p:grpSp>
        </p:grpSp>
        <p:pic>
          <p:nvPicPr>
            <p:cNvPr id="22" name="Рисунок 3" descr="2c47817503d3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884"/>
            <a:stretch/>
          </p:blipFill>
          <p:spPr bwMode="auto">
            <a:xfrm>
              <a:off x="5027590" y="4809180"/>
              <a:ext cx="3302493" cy="184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Заголовок 4"/>
          <p:cNvSpPr txBox="1">
            <a:spLocks/>
          </p:cNvSpPr>
          <p:nvPr/>
        </p:nvSpPr>
        <p:spPr>
          <a:xfrm>
            <a:off x="-831188" y="266721"/>
            <a:ext cx="5987008" cy="347172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dirty="0" smtClean="0">
                <a:solidFill>
                  <a:srgbClr val="244800"/>
                </a:solidFill>
              </a:rPr>
              <a:t>Урок окружающего мира</a:t>
            </a:r>
          </a:p>
          <a:p>
            <a:r>
              <a:rPr lang="ru-RU" sz="2900" b="1" dirty="0" smtClean="0">
                <a:solidFill>
                  <a:srgbClr val="244800"/>
                </a:solidFill>
              </a:rPr>
              <a:t> в 3 классе</a:t>
            </a:r>
          </a:p>
          <a:p>
            <a:endParaRPr lang="ru-RU" sz="2900" b="1" dirty="0">
              <a:solidFill>
                <a:srgbClr val="244800"/>
              </a:solidFill>
            </a:endParaRPr>
          </a:p>
          <a:p>
            <a:r>
              <a:rPr lang="ru-RU" sz="3300" b="1" i="1" dirty="0" smtClean="0">
                <a:solidFill>
                  <a:srgbClr val="244800"/>
                </a:solidFill>
              </a:rPr>
              <a:t>Разнообразие</a:t>
            </a:r>
          </a:p>
          <a:p>
            <a:r>
              <a:rPr lang="ru-RU" sz="3300" b="1" i="1" dirty="0" smtClean="0">
                <a:solidFill>
                  <a:srgbClr val="244800"/>
                </a:solidFill>
              </a:rPr>
              <a:t> растений</a:t>
            </a:r>
            <a:endParaRPr lang="ru-RU" sz="3300" b="1" i="1" dirty="0">
              <a:solidFill>
                <a:srgbClr val="2448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83" y="3488797"/>
            <a:ext cx="36405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Приём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 «Ромашка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Блума</a:t>
            </a:r>
            <a:r>
              <a:rPr lang="ru-RU" sz="3200" b="1" i="1" dirty="0" smtClean="0">
                <a:solidFill>
                  <a:srgbClr val="C00000"/>
                </a:solidFill>
              </a:rPr>
              <a:t>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683568" y="5877272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01" y="404664"/>
            <a:ext cx="6686550" cy="1143000"/>
          </a:xfrm>
        </p:spPr>
        <p:txBody>
          <a:bodyPr/>
          <a:lstStyle/>
          <a:p>
            <a:r>
              <a:rPr lang="ru-RU" altLang="ru-RU" sz="2800" b="1" i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Кластер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altLang="ru-RU" sz="2400" dirty="0" smtClean="0"/>
              <a:t>–</a:t>
            </a:r>
            <a:r>
              <a:rPr lang="ru-RU" altLang="ru-RU" sz="2800" dirty="0" smtClean="0">
                <a:solidFill>
                  <a:srgbClr val="244800"/>
                </a:solidFill>
              </a:rPr>
              <a:t>графическая организация/систематизация  материала</a:t>
            </a:r>
            <a:endParaRPr lang="ru-RU" altLang="ru-RU" sz="2800" b="1" dirty="0" smtClean="0">
              <a:solidFill>
                <a:srgbClr val="244800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0825" y="3142575"/>
            <a:ext cx="4789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altLang="ru-RU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altLang="ru-RU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340" name="Рисунок 7" descr="Spitzencluster_500x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7664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3568" y="4908110"/>
            <a:ext cx="7572647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800" dirty="0">
                <a:solidFill>
                  <a:srgbClr val="333399"/>
                </a:solidFill>
                <a:cs typeface="Times New Roman" pitchFamily="18" charset="0"/>
              </a:rPr>
              <a:t>Наши мысли уже не громоздятся, а  «гроздятся» - располагаются в определенном порядке.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1646712"/>
            <a:ext cx="4128890" cy="2991726"/>
          </a:xfrm>
          <a:prstGeom prst="rect">
            <a:avLst/>
          </a:prstGeom>
          <a:ln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467544" y="6093296"/>
            <a:ext cx="648072" cy="43832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90908" y="2927438"/>
            <a:ext cx="5756704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sz="2800" b="1" dirty="0">
                <a:solidFill>
                  <a:srgbClr val="FF5050"/>
                </a:solidFill>
              </a:rPr>
              <a:t>Согласный звук в конце слова 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sz="2800" b="1" dirty="0">
                <a:solidFill>
                  <a:srgbClr val="FF5050"/>
                </a:solidFill>
              </a:rPr>
              <a:t>проверяем гласным звуком.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03112" y="4941168"/>
            <a:ext cx="6419850" cy="1249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 b="1" dirty="0"/>
          </a:p>
          <a:p>
            <a:pPr eaLnBrk="1" hangingPunct="1"/>
            <a:r>
              <a:rPr lang="ru-RU" sz="2400" b="1" dirty="0"/>
              <a:t>  </a:t>
            </a:r>
            <a:r>
              <a:rPr lang="ru-RU" sz="2800" b="1" dirty="0"/>
              <a:t>Согласный проверяем гласным.</a:t>
            </a:r>
          </a:p>
          <a:p>
            <a:pPr eaLnBrk="1" hangingPunct="1"/>
            <a:endParaRPr lang="ru-RU" sz="2400" b="1" dirty="0"/>
          </a:p>
        </p:txBody>
      </p:sp>
      <p:pic>
        <p:nvPicPr>
          <p:cNvPr id="5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3031">
            <a:off x="313416" y="4771715"/>
            <a:ext cx="1232860" cy="1873647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6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9652" y="1086895"/>
            <a:ext cx="6408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44800"/>
                </a:solidFill>
              </a:rPr>
              <a:t>Урок русского языка во 2 классе </a:t>
            </a:r>
            <a:r>
              <a:rPr lang="ru-RU" sz="3200" b="1" i="1" dirty="0" smtClean="0">
                <a:solidFill>
                  <a:srgbClr val="244800"/>
                </a:solidFill>
              </a:rPr>
              <a:t>Правописание </a:t>
            </a:r>
            <a:r>
              <a:rPr lang="ru-RU" sz="3200" b="1" i="1" dirty="0">
                <a:solidFill>
                  <a:srgbClr val="244800"/>
                </a:solidFill>
              </a:rPr>
              <a:t>парных звонких и глухих согласных на конце </a:t>
            </a:r>
            <a:r>
              <a:rPr lang="ru-RU" sz="3200" b="1" i="1" dirty="0" smtClean="0">
                <a:solidFill>
                  <a:srgbClr val="244800"/>
                </a:solidFill>
              </a:rPr>
              <a:t>слова </a:t>
            </a:r>
            <a:endParaRPr lang="ru-RU" sz="3200" b="1" i="1" dirty="0">
              <a:solidFill>
                <a:srgbClr val="2448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7040" y="332407"/>
            <a:ext cx="4073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Приём «Телеграмма»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122293"/>
            <a:ext cx="648072" cy="45462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323528" y="332656"/>
            <a:ext cx="8280920" cy="7200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Фишбоун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2400" b="1" i="1" dirty="0" smtClean="0">
                <a:solidFill>
                  <a:srgbClr val="244800"/>
                </a:solidFill>
              </a:rPr>
              <a:t>(рыбья кость). </a:t>
            </a:r>
            <a:r>
              <a:rPr lang="en-US" sz="2400" b="1" i="1" dirty="0" smtClean="0">
                <a:solidFill>
                  <a:srgbClr val="244800"/>
                </a:solidFill>
              </a:rPr>
              <a:t> </a:t>
            </a:r>
            <a:endParaRPr lang="ru-RU" sz="2000" b="1" i="1" dirty="0">
              <a:solidFill>
                <a:srgbClr val="244800"/>
              </a:solidFill>
            </a:endParaRP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 cstate="print"/>
          <a:srcRect l="13673" t="33334" r="12607" b="21254"/>
          <a:stretch>
            <a:fillRect/>
          </a:stretch>
        </p:blipFill>
        <p:spPr bwMode="auto">
          <a:xfrm>
            <a:off x="323528" y="1340768"/>
            <a:ext cx="4775439" cy="184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Рисунок 4" descr="фишбоун_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32" y="2261745"/>
            <a:ext cx="3899568" cy="237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3528" y="4077072"/>
            <a:ext cx="76593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в качестве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i="1" dirty="0">
                <a:solidFill>
                  <a:srgbClr val="244800"/>
                </a:solidFill>
              </a:rPr>
              <a:t>домашнего задания по теме;</a:t>
            </a:r>
          </a:p>
          <a:p>
            <a:pPr>
              <a:spcAft>
                <a:spcPts val="800"/>
              </a:spcAft>
            </a:pPr>
            <a:r>
              <a:rPr lang="ru-RU" sz="2400" b="1" i="1" dirty="0">
                <a:solidFill>
                  <a:srgbClr val="244800"/>
                </a:solidFill>
              </a:rPr>
              <a:t>- опорного конспекта на уроке;</a:t>
            </a:r>
          </a:p>
          <a:p>
            <a:pPr>
              <a:spcAft>
                <a:spcPts val="800"/>
              </a:spcAft>
            </a:pPr>
            <a:r>
              <a:rPr lang="ru-RU" sz="2400" b="1" i="1" dirty="0">
                <a:solidFill>
                  <a:srgbClr val="244800"/>
                </a:solidFill>
              </a:rPr>
              <a:t>- самостоятельной работы по проверке качества усвоения материала;</a:t>
            </a:r>
          </a:p>
        </p:txBody>
      </p:sp>
    </p:spTree>
    <p:extLst>
      <p:ext uri="{BB962C8B-B14F-4D97-AF65-F5344CB8AC3E}">
        <p14:creationId xmlns:p14="http://schemas.microsoft.com/office/powerpoint/2010/main" val="14597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ello_html_494530af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26214" r="4260" b="5989"/>
          <a:stretch/>
        </p:blipFill>
        <p:spPr bwMode="auto">
          <a:xfrm>
            <a:off x="3707904" y="3789039"/>
            <a:ext cx="5040560" cy="259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08" y="1737977"/>
            <a:ext cx="4377013" cy="2483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4392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44800"/>
                </a:solidFill>
              </a:rPr>
              <a:t> </a:t>
            </a:r>
            <a:r>
              <a:rPr lang="ru-RU" sz="2400" b="1" dirty="0" smtClean="0">
                <a:solidFill>
                  <a:srgbClr val="244800"/>
                </a:solidFill>
              </a:rPr>
              <a:t>О</a:t>
            </a:r>
            <a:r>
              <a:rPr lang="ru-RU" sz="2400" b="1" dirty="0" smtClean="0">
                <a:solidFill>
                  <a:srgbClr val="244800"/>
                </a:solidFill>
              </a:rPr>
              <a:t>кружающий мир</a:t>
            </a:r>
            <a:endParaRPr lang="ru-RU" sz="2400" b="1" dirty="0" smtClean="0">
              <a:solidFill>
                <a:srgbClr val="2448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244800"/>
                </a:solidFill>
              </a:rPr>
              <a:t>« В зоне арктических пустынь»</a:t>
            </a:r>
          </a:p>
          <a:p>
            <a:endParaRPr lang="ru-RU" dirty="0"/>
          </a:p>
        </p:txBody>
      </p: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399931" y="6169177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27811" y="2929539"/>
            <a:ext cx="319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44800"/>
                </a:solidFill>
              </a:rPr>
              <a:t>Литературное чтение. </a:t>
            </a:r>
          </a:p>
          <a:p>
            <a:r>
              <a:rPr lang="ru-RU" sz="2400" b="1" dirty="0" smtClean="0">
                <a:solidFill>
                  <a:srgbClr val="244800"/>
                </a:solidFill>
              </a:rPr>
              <a:t>Характеристика героя</a:t>
            </a:r>
            <a:endParaRPr lang="ru-RU" sz="2400" b="1" dirty="0">
              <a:solidFill>
                <a:srgbClr val="24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b="1" i="1" kern="0" dirty="0">
                <a:solidFill>
                  <a:srgbClr val="FF0000"/>
                </a:solidFill>
                <a:ea typeface="+mj-ea"/>
                <a:cs typeface="+mj-cs"/>
              </a:rPr>
              <a:t>Причины низкого уровня УУД, связанных с работой с текстом: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786" y="1700808"/>
            <a:ext cx="8000888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/>
              <a:t>образовательный процесс ориентирован, главным образом, на формирование репродуктивных характеристик </a:t>
            </a:r>
            <a:r>
              <a:rPr lang="ru-RU" sz="2800" dirty="0" smtClean="0"/>
              <a:t>мышления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3480" y="3328957"/>
            <a:ext cx="8000888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/>
              <a:t>учебный материал преподносится как сумма фактов, не подвергающаяся впоследствии критической </a:t>
            </a:r>
            <a:r>
              <a:rPr lang="ru-RU" sz="2800" dirty="0"/>
              <a:t>оценке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1786" y="4957106"/>
            <a:ext cx="806489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/>
              <a:t>не </a:t>
            </a:r>
            <a:r>
              <a:rPr lang="ru-RU" sz="2800" dirty="0"/>
              <a:t>учитывается проявление детской </a:t>
            </a:r>
            <a:r>
              <a:rPr lang="ru-RU" sz="2800" dirty="0" smtClean="0"/>
              <a:t>любознательности и самостоятельности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05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9139" y="449569"/>
            <a:ext cx="3663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Приём «Синквейн»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57600" y="1896966"/>
            <a:ext cx="502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244800"/>
                </a:solidFill>
                <a:latin typeface="+mj-lt"/>
              </a:rPr>
              <a:t>Гласные, согласные.</a:t>
            </a:r>
            <a:endParaRPr lang="ru-RU" altLang="ru-RU" sz="2000" b="1" dirty="0">
              <a:solidFill>
                <a:srgbClr val="24480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244800"/>
                </a:solidFill>
                <a:latin typeface="+mj-lt"/>
              </a:rPr>
              <a:t>Поют, шумят, звучат.</a:t>
            </a:r>
            <a:endParaRPr lang="ru-RU" altLang="ru-RU" sz="2000" b="1" dirty="0">
              <a:solidFill>
                <a:srgbClr val="24480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244800"/>
                </a:solidFill>
                <a:latin typeface="+mj-lt"/>
              </a:rPr>
              <a:t>Без них нет </a:t>
            </a:r>
            <a:r>
              <a:rPr lang="ru-RU" altLang="ru-RU" sz="2000" b="1" i="1" dirty="0" smtClean="0">
                <a:solidFill>
                  <a:srgbClr val="244800"/>
                </a:solidFill>
                <a:latin typeface="+mj-lt"/>
              </a:rPr>
              <a:t>слов.</a:t>
            </a:r>
            <a:endParaRPr lang="ru-RU" altLang="ru-RU" sz="2000" b="1" i="1" dirty="0">
              <a:solidFill>
                <a:srgbClr val="24480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244800"/>
                </a:solidFill>
                <a:latin typeface="+mj-lt"/>
              </a:rPr>
              <a:t>Красиво</a:t>
            </a:r>
            <a:r>
              <a:rPr lang="en-US" altLang="ru-RU" sz="2000" b="1" i="1" dirty="0">
                <a:solidFill>
                  <a:srgbClr val="244800"/>
                </a:solidFill>
                <a:latin typeface="+mj-lt"/>
              </a:rPr>
              <a:t>!</a:t>
            </a:r>
            <a:r>
              <a:rPr lang="ru-RU" altLang="ru-RU" sz="2000" b="1" dirty="0">
                <a:solidFill>
                  <a:srgbClr val="244800"/>
                </a:solidFill>
                <a:latin typeface="+mj-lt"/>
              </a:rPr>
              <a:t>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74610" y="1265600"/>
            <a:ext cx="15951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FF5050"/>
                </a:solidFill>
              </a:rPr>
              <a:t>Звуки речи</a:t>
            </a:r>
            <a:endParaRPr lang="ru-RU" altLang="ru-RU" sz="2000" b="1" i="1" dirty="0">
              <a:solidFill>
                <a:srgbClr val="FF505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306" y="1696063"/>
            <a:ext cx="39483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 dirty="0">
                <a:solidFill>
                  <a:srgbClr val="244800"/>
                </a:solidFill>
                <a:latin typeface="+mj-lt"/>
              </a:rPr>
              <a:t>Зелёные цветущие.</a:t>
            </a:r>
          </a:p>
          <a:p>
            <a:pPr algn="ctr" eaLnBrk="1" hangingPunct="1"/>
            <a:r>
              <a:rPr lang="ru-RU" altLang="ru-RU" sz="2000" b="1" i="1" dirty="0">
                <a:solidFill>
                  <a:srgbClr val="244800"/>
                </a:solidFill>
                <a:latin typeface="+mj-lt"/>
              </a:rPr>
              <a:t>Растут, дышат, умирают.</a:t>
            </a:r>
          </a:p>
          <a:p>
            <a:pPr algn="ctr" eaLnBrk="1" hangingPunct="1"/>
            <a:r>
              <a:rPr lang="ru-RU" altLang="ru-RU" sz="2000" b="1" i="1" dirty="0">
                <a:solidFill>
                  <a:srgbClr val="244800"/>
                </a:solidFill>
                <a:latin typeface="+mj-lt"/>
              </a:rPr>
              <a:t>Без них нет жизни.</a:t>
            </a:r>
          </a:p>
          <a:p>
            <a:pPr algn="ctr" eaLnBrk="1" hangingPunct="1"/>
            <a:r>
              <a:rPr lang="ru-RU" altLang="ru-RU" sz="2000" b="1" i="1" dirty="0">
                <a:solidFill>
                  <a:srgbClr val="244800"/>
                </a:solidFill>
                <a:latin typeface="+mj-lt"/>
              </a:rPr>
              <a:t>Зелёная одежда Земли</a:t>
            </a:r>
            <a:r>
              <a:rPr lang="en-US" altLang="ru-RU" sz="2000" b="1" i="1" dirty="0">
                <a:solidFill>
                  <a:srgbClr val="244800"/>
                </a:solidFill>
                <a:latin typeface="+mj-lt"/>
              </a:rPr>
              <a:t>!</a:t>
            </a:r>
            <a:r>
              <a:rPr lang="ru-RU" altLang="ru-RU" sz="2000" b="1" i="1" dirty="0">
                <a:solidFill>
                  <a:srgbClr val="244800"/>
                </a:solidFill>
                <a:latin typeface="+mj-lt"/>
              </a:rPr>
              <a:t>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59632" y="1265600"/>
            <a:ext cx="14716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i="1" dirty="0" smtClean="0">
                <a:solidFill>
                  <a:srgbClr val="FF5050"/>
                </a:solidFill>
                <a:latin typeface="Arial" pitchFamily="34" charset="0"/>
              </a:rPr>
              <a:t>Растения</a:t>
            </a:r>
            <a:endParaRPr lang="ru-RU" altLang="ru-RU" sz="2000" b="1" i="1" dirty="0">
              <a:solidFill>
                <a:srgbClr val="FF5050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3658" y="3451661"/>
            <a:ext cx="25409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pPr algn="ctr"/>
            <a:r>
              <a:rPr lang="ru-RU" altLang="ru-RU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Многоликая, огромная</a:t>
            </a:r>
          </a:p>
          <a:p>
            <a:pPr algn="ctr"/>
            <a:r>
              <a:rPr lang="ru-RU" altLang="ru-RU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Живи, расти, процветай</a:t>
            </a:r>
          </a:p>
          <a:p>
            <a:pPr algn="ctr"/>
            <a:r>
              <a:rPr lang="ru-RU" altLang="ru-RU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тебя всегда</a:t>
            </a:r>
          </a:p>
          <a:p>
            <a:pPr algn="ctr"/>
            <a:r>
              <a:rPr lang="ru-RU" altLang="ru-RU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endParaRPr lang="ru-RU" altLang="ru-RU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712862" y="6093296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637823"/>
              </p:ext>
            </p:extLst>
          </p:nvPr>
        </p:nvGraphicFramePr>
        <p:xfrm>
          <a:off x="395536" y="2204864"/>
          <a:ext cx="3528392" cy="2860944"/>
        </p:xfrm>
        <a:graphic>
          <a:graphicData uri="http://schemas.openxmlformats.org/drawingml/2006/table">
            <a:tbl>
              <a:tblPr/>
              <a:tblGrid>
                <a:gridCol w="793889"/>
                <a:gridCol w="1323147"/>
                <a:gridCol w="1411356"/>
              </a:tblGrid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согласен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не согласен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97259"/>
              </p:ext>
            </p:extLst>
          </p:nvPr>
        </p:nvGraphicFramePr>
        <p:xfrm>
          <a:off x="4355976" y="3429000"/>
          <a:ext cx="3781400" cy="2743409"/>
        </p:xfrm>
        <a:graphic>
          <a:graphicData uri="http://schemas.openxmlformats.org/drawingml/2006/table">
            <a:tbl>
              <a:tblPr/>
              <a:tblGrid>
                <a:gridCol w="850815"/>
                <a:gridCol w="1418025"/>
                <a:gridCol w="1512560"/>
              </a:tblGrid>
              <a:tr h="408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согласен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не согласен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9712" y="476672"/>
            <a:ext cx="47436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Приём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«Согласен – не согласен»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395536" y="6237312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368450"/>
              </p:ext>
            </p:extLst>
          </p:nvPr>
        </p:nvGraphicFramePr>
        <p:xfrm>
          <a:off x="899592" y="1412776"/>
          <a:ext cx="7344816" cy="446449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83879"/>
                <a:gridCol w="4354877"/>
                <a:gridCol w="1045170"/>
                <a:gridCol w="1160890"/>
              </a:tblGrid>
              <a:tr h="4416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Высказывание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</a:t>
                      </a:r>
                      <a:r>
                        <a:rPr lang="ru-RU" sz="2000" baseline="0" dirty="0" smtClean="0"/>
                        <a:t> или 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 или</a:t>
                      </a:r>
                      <a:r>
                        <a:rPr lang="ru-RU" sz="2000" baseline="0" dirty="0" smtClean="0"/>
                        <a:t> -</a:t>
                      </a:r>
                      <a:endParaRPr lang="ru-RU" sz="2000" dirty="0"/>
                    </a:p>
                  </a:txBody>
                  <a:tcPr/>
                </a:tc>
              </a:tr>
              <a:tr h="8045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Верите ли вы, что вороны умеют считать?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8045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Верите ли вы, что вороны любят дразнить  других животных?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045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Верите ли вы, что вороны знают правила дорожного движения?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045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Верите ли вы, что вороны любят одиночество?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045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Верите ли вы, что вороны любят  кататься с горок?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3768" y="188640"/>
            <a:ext cx="4325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Приём «Верите ли вы?»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395536" y="6237312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309" y="111353"/>
            <a:ext cx="8667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Какие умения </a:t>
            </a:r>
            <a:r>
              <a:rPr lang="ru-RU" sz="3200" b="1" i="1" dirty="0">
                <a:solidFill>
                  <a:srgbClr val="FF0000"/>
                </a:solidFill>
              </a:rPr>
              <a:t>помогут формировать приемы работы с текстом?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88571"/>
            <a:ext cx="7848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244800"/>
                </a:solidFill>
              </a:rPr>
              <a:t>осознанного</a:t>
            </a:r>
            <a:r>
              <a:rPr lang="ru-RU" sz="2800" b="1" i="1" dirty="0" smtClean="0">
                <a:solidFill>
                  <a:srgbClr val="244800"/>
                </a:solidFill>
              </a:rPr>
              <a:t>, «вдумчивого» чтения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систематизировать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и анализировать информацию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244800"/>
                </a:solidFill>
              </a:rPr>
              <a:t>формулировать </a:t>
            </a:r>
            <a:r>
              <a:rPr lang="ru-RU" sz="2800" b="1" i="1" dirty="0">
                <a:solidFill>
                  <a:srgbClr val="244800"/>
                </a:solidFill>
              </a:rPr>
              <a:t>и решать </a:t>
            </a:r>
            <a:r>
              <a:rPr lang="ru-RU" sz="2800" b="1" i="1" dirty="0" smtClean="0">
                <a:solidFill>
                  <a:srgbClr val="244800"/>
                </a:solidFill>
              </a:rPr>
              <a:t>проблемы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планировать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собственную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учебную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деятельность</a:t>
            </a:r>
          </a:p>
          <a:p>
            <a:pPr lvl="0"/>
            <a:r>
              <a:rPr lang="ru-RU" sz="2800" b="1" i="1" dirty="0" smtClean="0">
                <a:solidFill>
                  <a:srgbClr val="244800"/>
                </a:solidFill>
              </a:rPr>
              <a:t>5.работать </a:t>
            </a:r>
            <a:r>
              <a:rPr lang="ru-RU" sz="2800" b="1" i="1" dirty="0">
                <a:solidFill>
                  <a:srgbClr val="244800"/>
                </a:solidFill>
              </a:rPr>
              <a:t>с </a:t>
            </a:r>
            <a:r>
              <a:rPr lang="ru-RU" sz="2800" b="1" i="1" dirty="0" smtClean="0">
                <a:solidFill>
                  <a:srgbClr val="244800"/>
                </a:solidFill>
              </a:rPr>
              <a:t>понятиями</a:t>
            </a:r>
          </a:p>
          <a:p>
            <a:pPr lvl="0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интерпретировать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новую информацию</a:t>
            </a:r>
          </a:p>
          <a:p>
            <a:pPr lvl="0"/>
            <a:r>
              <a:rPr lang="ru-RU" sz="2800" b="1" i="1" dirty="0">
                <a:solidFill>
                  <a:srgbClr val="244800"/>
                </a:solidFill>
              </a:rPr>
              <a:t>7</a:t>
            </a:r>
            <a:r>
              <a:rPr lang="ru-RU" sz="2800" b="1" i="1" dirty="0" smtClean="0">
                <a:solidFill>
                  <a:srgbClr val="244800"/>
                </a:solidFill>
              </a:rPr>
              <a:t>. умения </a:t>
            </a:r>
            <a:r>
              <a:rPr lang="ru-RU" sz="2800" b="1" i="1" dirty="0">
                <a:solidFill>
                  <a:srgbClr val="244800"/>
                </a:solidFill>
              </a:rPr>
              <a:t>в области само- и </a:t>
            </a:r>
            <a:r>
              <a:rPr lang="ru-RU" sz="2800" b="1" i="1" dirty="0" err="1" smtClean="0">
                <a:solidFill>
                  <a:srgbClr val="244800"/>
                </a:solidFill>
              </a:rPr>
              <a:t>взаимооценки</a:t>
            </a:r>
            <a:endParaRPr lang="ru-RU" sz="2800" b="1" i="1" dirty="0" smtClean="0">
              <a:solidFill>
                <a:srgbClr val="244800"/>
              </a:solidFill>
            </a:endParaRPr>
          </a:p>
          <a:p>
            <a:pPr lvl="0"/>
            <a:r>
              <a:rPr lang="ru-RU" sz="3200" b="1" i="1" dirty="0">
                <a:solidFill>
                  <a:srgbClr val="244800"/>
                </a:solidFill>
              </a:rPr>
              <a:t>8</a:t>
            </a:r>
            <a:r>
              <a:rPr lang="ru-RU" sz="3200" b="1" i="1" dirty="0" smtClean="0">
                <a:solidFill>
                  <a:srgbClr val="244800"/>
                </a:solidFill>
              </a:rPr>
              <a:t>. формулировать </a:t>
            </a:r>
            <a:r>
              <a:rPr lang="ru-RU" sz="3200" b="1" i="1" dirty="0">
                <a:solidFill>
                  <a:srgbClr val="244800"/>
                </a:solidFill>
              </a:rPr>
              <a:t>свои мысли, понимать собеседника;</a:t>
            </a:r>
            <a:endParaRPr lang="ru-RU" sz="3200" b="1" i="1" dirty="0">
              <a:solidFill>
                <a:srgbClr val="244800"/>
              </a:solidFill>
            </a:endParaRPr>
          </a:p>
          <a:p>
            <a:endParaRPr lang="ru-RU" sz="3200" b="1" i="1" dirty="0" smtClean="0">
              <a:solidFill>
                <a:srgbClr val="336600"/>
              </a:solidFill>
            </a:endParaRPr>
          </a:p>
          <a:p>
            <a:endParaRPr lang="ru-RU" sz="3200" b="1" i="1" dirty="0" smtClean="0">
              <a:solidFill>
                <a:srgbClr val="336600"/>
              </a:solidFill>
            </a:endParaRPr>
          </a:p>
          <a:p>
            <a:endParaRPr lang="ru-RU" sz="28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0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582" y="188640"/>
            <a:ext cx="8240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Умение осознанного, «вдумчивого» чтения: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Чтение с остановками.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Стратегия работы с вопросами: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«Ромашка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Блума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»,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таблица «толстых» и «тонких» вопросов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«Лови ошибку».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Ситуационная задача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(изобретательская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исследовательская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Дотошный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ученик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905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776" y="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 Умение систематизировать и анализировать информацию на всех стадиях её усвоения: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776" y="1700808"/>
            <a:ext cx="43139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Кластеры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Стратегия «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Фишбоун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Телеграмма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Шпаргалка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Игра «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Восстанови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400" b="1" dirty="0" smtClean="0">
              <a:solidFill>
                <a:srgbClr val="2448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400" b="1" dirty="0" smtClean="0">
              <a:solidFill>
                <a:srgbClr val="2448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400" b="1" dirty="0" smtClean="0">
              <a:solidFill>
                <a:srgbClr val="244800"/>
              </a:solidFill>
            </a:endParaRPr>
          </a:p>
          <a:p>
            <a:endParaRPr lang="ru-RU" sz="2800" b="1" dirty="0">
              <a:solidFill>
                <a:srgbClr val="24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379" y="260648"/>
            <a:ext cx="7720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244800"/>
                </a:solidFill>
              </a:rPr>
              <a:t>  </a:t>
            </a:r>
            <a:r>
              <a:rPr lang="ru-RU" sz="3200" b="1" i="1" dirty="0" smtClean="0">
                <a:solidFill>
                  <a:srgbClr val="C00000"/>
                </a:solidFill>
              </a:rPr>
              <a:t>Умение формулировать и решать проблемы: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58" y="1628800"/>
            <a:ext cx="77341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Стратегия «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Фишбоун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».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«Корзина идей»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"Мозговая атака"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rgbClr val="2448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379" y="3086706"/>
            <a:ext cx="8024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C00000"/>
                </a:solidFill>
              </a:rPr>
              <a:t> Умение планировать собственную </a:t>
            </a:r>
          </a:p>
          <a:p>
            <a:pPr lvl="0"/>
            <a:r>
              <a:rPr lang="ru-RU" sz="3200" b="1" i="1" dirty="0">
                <a:solidFill>
                  <a:srgbClr val="C00000"/>
                </a:solidFill>
              </a:rPr>
              <a:t>учебную деятельность: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740" y="4343104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Таблица «Верные – неверные утверждения».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Вопросы «Верите ли Вы?».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Кластеры.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Портфолио.</a:t>
            </a:r>
          </a:p>
        </p:txBody>
      </p:sp>
    </p:spTree>
    <p:extLst>
      <p:ext uri="{BB962C8B-B14F-4D97-AF65-F5344CB8AC3E}">
        <p14:creationId xmlns:p14="http://schemas.microsoft.com/office/powerpoint/2010/main" val="33979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6" y="404664"/>
            <a:ext cx="615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Умение работать с понятиями: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962" y="989439"/>
            <a:ext cx="333950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  <a:hlinkClick r:id="rId2" action="ppaction://hlinksldjump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Синквейн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Телеграмма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Ключевые слова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«Да-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нетка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Кроссвордисты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sz="2400" b="1" dirty="0" smtClean="0">
              <a:solidFill>
                <a:srgbClr val="24480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34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1134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 Умение интерпретировать, творчески перерабатывать новую информацию, давать рефлексивную оценку пройденного: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492896"/>
            <a:ext cx="41044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Синквейн.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Сводная таблица.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Приём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инсценирования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Художники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1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582" y="476672"/>
            <a:ext cx="7732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Умения в области само- и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взаимооценки</a:t>
            </a:r>
            <a:r>
              <a:rPr lang="ru-RU" sz="3200" b="1" i="1" dirty="0" smtClean="0">
                <a:solidFill>
                  <a:srgbClr val="C00000"/>
                </a:solidFill>
              </a:rPr>
              <a:t>: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940" y="1628800"/>
            <a:ext cx="466236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Лист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взаимооценки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«Согласен – не согласен».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Повторяем с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контролем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Вопрос-ответ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Литературная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дуэль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Коллективный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рассказ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6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56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765</Words>
  <Application>Microsoft Office PowerPoint</Application>
  <PresentationFormat>Экран (4:3)</PresentationFormat>
  <Paragraphs>176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456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Кластер –графическая организация/систематизация 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Тркмчп</dc:title>
  <cp:lastModifiedBy>галя</cp:lastModifiedBy>
  <cp:revision>70</cp:revision>
  <dcterms:modified xsi:type="dcterms:W3CDTF">2019-01-08T20:34:07Z</dcterms:modified>
</cp:coreProperties>
</file>