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7810021">
            <a:off x="4902609" y="-3197428"/>
            <a:ext cx="4455642" cy="83320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Многопризнаковая</a:t>
            </a:r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 классификация стран Европы</a:t>
            </a:r>
            <a:endParaRPr lang="ru-RU" b="1" dirty="0">
              <a:solidFill>
                <a:schemeClr val="bg1"/>
              </a:solidFill>
              <a:latin typeface="CentSchbkCyrill BT" pitchFamily="18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280" y="692696"/>
            <a:ext cx="6080720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Леонтьева Александра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Плотникова Кристина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Новокрещенова Кристина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Кошкина Татьяна</a:t>
            </a:r>
            <a:endParaRPr lang="ru-RU" sz="1600" dirty="0">
              <a:solidFill>
                <a:schemeClr val="bg1"/>
              </a:solidFill>
              <a:latin typeface="CentSchbkCyrill BT" pitchFamily="18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69852">
            <a:off x="7659482" y="2652352"/>
            <a:ext cx="3149174" cy="6293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>
            <a:off x="-252536" y="141277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1116632" y="4365104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-603448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5688632" cy="767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ЧЕХИЯ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268760"/>
            <a:ext cx="3898776" cy="49685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1800" dirty="0" smtClean="0">
                <a:latin typeface="CentSchbkCyrill BT" pitchFamily="18" charset="-52"/>
              </a:rPr>
              <a:t>	</a:t>
            </a:r>
            <a:r>
              <a:rPr lang="en-US" sz="2000" dirty="0" smtClean="0">
                <a:latin typeface="CentSchbkCyrill BT" pitchFamily="18" charset="-52"/>
              </a:rPr>
              <a:t>	</a:t>
            </a:r>
            <a:r>
              <a:rPr lang="ru-RU" sz="2000" dirty="0" smtClean="0">
                <a:latin typeface="CentSchbkCyrill BT" pitchFamily="18" charset="-52"/>
              </a:rPr>
              <a:t>Уровень образования, продолжительность жизни и объём ВВП на душу населения в Чешской Республике очень высок, что обуславливает тот факт, что она занимает 28 место в мире по уровню ИРЧП</a:t>
            </a:r>
          </a:p>
          <a:p>
            <a:pPr algn="just">
              <a:buNone/>
            </a:pPr>
            <a:r>
              <a:rPr lang="en-US" sz="2000" dirty="0" smtClean="0">
                <a:latin typeface="CentSchbkCyrill BT" pitchFamily="18" charset="-52"/>
              </a:rPr>
              <a:t>		</a:t>
            </a:r>
            <a:r>
              <a:rPr lang="ru-RU" sz="2000" dirty="0" smtClean="0">
                <a:latin typeface="CentSchbkCyrill BT" pitchFamily="18" charset="-52"/>
              </a:rPr>
              <a:t>Чешская Республика с площадью около 79 тыс. км2, занимая центральное место в Европе с населением 10,3 </a:t>
            </a:r>
            <a:r>
              <a:rPr lang="ru-RU" sz="2000" dirty="0" err="1" smtClean="0">
                <a:latin typeface="CentSchbkCyrill BT" pitchFamily="18" charset="-52"/>
              </a:rPr>
              <a:t>млн</a:t>
            </a:r>
            <a:r>
              <a:rPr lang="ru-RU" sz="2000" dirty="0" smtClean="0">
                <a:latin typeface="CentSchbkCyrill BT" pitchFamily="18" charset="-52"/>
              </a:rPr>
              <a:t> человек и имея торговые прочные связи со странами-соседями, особенно с Федеративной республикой Германией является страной индустриального типа и имеет достаточно высокий уровень жизни. </a:t>
            </a:r>
            <a:endParaRPr lang="en-US" sz="2000" dirty="0" smtClean="0">
              <a:latin typeface="CentSchbkCyrill BT" pitchFamily="18" charset="-52"/>
            </a:endParaRPr>
          </a:p>
          <a:p>
            <a:pPr algn="just">
              <a:buNone/>
            </a:pPr>
            <a:r>
              <a:rPr lang="en-US" sz="2000" dirty="0" smtClean="0">
                <a:latin typeface="CentSchbkCyrill BT" pitchFamily="18" charset="-52"/>
              </a:rPr>
              <a:t>		</a:t>
            </a:r>
            <a:r>
              <a:rPr lang="ru-RU" sz="2000" dirty="0" smtClean="0">
                <a:latin typeface="CentSchbkCyrill BT" pitchFamily="18" charset="-52"/>
              </a:rPr>
              <a:t>Чехия выделяется развитым машиностроением. Эта отрасль дает около половины всего экспорта, в машиностроении занята треть всех промышленных рабочих страны. В международной торговле машинами и оборудованием Чехии принадлежит одно из первых мест.</a:t>
            </a:r>
          </a:p>
          <a:p>
            <a:pPr algn="just">
              <a:buNone/>
            </a:pP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1026" name="Picture 2" descr="https://ru.maps-czech-republic.com/download.php?id=5&amp;name=%D1%87%D0%B5%D1%88%D1%81%D0%BA%D0%B0%D1%8F-%D0%BA%D0%B0%D1%80%D1%82%D0%B0-%D0%BC%D0%B8%D1%80%D0%B0.jpg"/>
          <p:cNvPicPr>
            <a:picLocks noChangeAspect="1" noChangeArrowheads="1"/>
          </p:cNvPicPr>
          <p:nvPr/>
        </p:nvPicPr>
        <p:blipFill>
          <a:blip r:embed="rId2" cstate="print"/>
          <a:srcRect l="28983"/>
          <a:stretch>
            <a:fillRect/>
          </a:stretch>
        </p:blipFill>
        <p:spPr bwMode="auto">
          <a:xfrm>
            <a:off x="251520" y="1484784"/>
            <a:ext cx="4084959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rot="16200000">
            <a:off x="3973116" y="168711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76256" y="4869160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-315416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5976" cy="710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76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ИТАЛИЯ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84784"/>
            <a:ext cx="403244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entSchbkCyrill BT" pitchFamily="18" charset="-52"/>
              </a:rPr>
              <a:t>		</a:t>
            </a:r>
            <a:r>
              <a:rPr lang="ru-RU" sz="1600" dirty="0" smtClean="0">
                <a:latin typeface="CentSchbkCyrill BT" pitchFamily="18" charset="-52"/>
              </a:rPr>
              <a:t> Италия — страна с высокоразвитой промышленностью, составляющей основу ее экономики, и разнообразной сферы, некоторые отрасли которой имеют мировое значение. По ВВП на душу населения Италия несколько опережает Великобританию, но уступает Германии, Франции и богатым малым европейским странам. В значительной мере Италию тянет назад до сих пор не решенная проблема Юга, но есть и другие проблемы крайне неравномерного экономического развития разных частей страны. </a:t>
            </a:r>
          </a:p>
          <a:p>
            <a:pPr>
              <a:buNone/>
            </a:pPr>
            <a:r>
              <a:rPr lang="ru-RU" sz="1600" dirty="0" smtClean="0">
                <a:latin typeface="CentSchbkCyrill BT" pitchFamily="18" charset="-52"/>
              </a:rPr>
              <a:t>		Хотя более 60% экономически активного населения занято в сфере услуг, все же ведущее положение в ее хозяйстве занимает промышленность.</a:t>
            </a:r>
          </a:p>
          <a:p>
            <a:pPr lvl="0">
              <a:buNone/>
            </a:pPr>
            <a:endParaRPr lang="ru-RU" sz="1800" dirty="0" smtClean="0">
              <a:latin typeface="CentSchbkCyrill BT" pitchFamily="18" charset="-52"/>
            </a:endParaRPr>
          </a:p>
          <a:p>
            <a:pPr algn="just">
              <a:buNone/>
            </a:pP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23554" name="Picture 2" descr="https://thumbs.dreamstime.com/b/%D0%BA%D0%B0%D1%80%D1%82%D0%B0-%D0%B5%D0%B2%D1%80%D0%BE%D0%BF%D1%8B-%D0%B8%D1%82%D0%B0%D0%BB%D0%B8%D0%B8-12958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857572" cy="27003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>
            <a:off x="-252536" y="141277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1116632" y="4365104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-603448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5688632" cy="767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НОРВЕГИЯ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268760"/>
            <a:ext cx="3898776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dirty="0" smtClean="0">
                <a:latin typeface="CentSchbkCyrill BT" pitchFamily="18" charset="-52"/>
              </a:rPr>
              <a:t>		</a:t>
            </a:r>
            <a:r>
              <a:rPr lang="ru-RU" sz="2000" dirty="0" smtClean="0">
                <a:latin typeface="CentSchbkCyrill BT" pitchFamily="18" charset="-52"/>
              </a:rPr>
              <a:t>Норвегия представляет собой высокоразвитую, индустриальную страну, характеризующуюся открытой экономикой, ориентированной на экспорт. Являясь одной из наиболее богатых стран мира, страна также занимает первые места по уровню и продолжительности жизни, здоровью нации и жилищным условиям. Высокий уровень материального благосостояния частично объясняется богатством природными ресурсами, а также включением Норвегии в процесс индустриализации в Западной Европе. Широкомасштабная торговля и контакты с другими странами обеспечили норвежской промышленности основу для развития экономики. Огромные инвестиции в производственное оборудование, высокий уровень образования, а также богатый технический и организационный опыт в промышленности и управлении также способствовали росту. </a:t>
            </a: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25602" name="Picture 2" descr="https://ds02.infourok.ru/uploads/ex/0080/000075af-3b0189c4/hello_html_m257b6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197152" cy="31478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rot="16200000">
            <a:off x="3973116" y="168711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76256" y="4869160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-315416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5976" cy="710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76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ШВЕЙЦАРИЯ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84784"/>
            <a:ext cx="4032448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CentSchbkCyrill BT" pitchFamily="18" charset="-52"/>
              </a:rPr>
              <a:t>		</a:t>
            </a:r>
            <a:r>
              <a:rPr lang="ru-RU" sz="1600" dirty="0" smtClean="0">
                <a:latin typeface="CentSchbkCyrill BT" pitchFamily="18" charset="-52"/>
              </a:rPr>
              <a:t>Экономическая система Швейцарии — одна из самых стабильных среди всех национальных экономик мира. Средний уровень доходов населения этой страны значительно превышает среднемировой показатель. Благодаря долгосрочному монетарному обеспечению и тщательному соблюдению банковской тайны именно в этой стране инвесторы со всего мира в наибольшей мере уверены насчёт безопасности своих финансов, потому экономика Швейцарии сильно зависит от инвестиций из-за рубежа. По причине малой площади территории страны, а также развитой специализации труда основные отрасли экономики Швейцарии — торговля и производство. Эта страна — мировой лидер в сфере очистки золота.</a:t>
            </a:r>
          </a:p>
          <a:p>
            <a:pPr lvl="0">
              <a:buNone/>
            </a:pPr>
            <a:endParaRPr lang="ru-RU" sz="1800" dirty="0" smtClean="0">
              <a:latin typeface="CentSchbkCyrill BT" pitchFamily="18" charset="-52"/>
            </a:endParaRPr>
          </a:p>
          <a:p>
            <a:pPr algn="just">
              <a:buNone/>
            </a:pP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26626" name="Picture 2" descr="https://ds05.infourok.ru/uploads/ex/0b45/00114954-587f2535/hello_html_610656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2408" cy="29729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144000" y="1628800"/>
            <a:ext cx="17898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МНОГОПРИЗНАКОВАЯ КЛАССИФИКАЦИЯ СТРАН ЕВРОПЫ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6444208" y="2132856"/>
            <a:ext cx="2699792" cy="194421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4913784"/>
            <a:ext cx="2699792" cy="194421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70080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Среднеразвитые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Менее развитые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70080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Более развитые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0" name="Picture 2" descr="http://stour.by/wp-content/uploads/pa061290-1-1024x768.jpg"/>
          <p:cNvPicPr>
            <a:picLocks noChangeAspect="1" noChangeArrowheads="1"/>
          </p:cNvPicPr>
          <p:nvPr/>
        </p:nvPicPr>
        <p:blipFill>
          <a:blip r:embed="rId2" cstate="print"/>
          <a:srcRect l="8036" r="8929"/>
          <a:stretch>
            <a:fillRect/>
          </a:stretch>
        </p:blipFill>
        <p:spPr bwMode="auto">
          <a:xfrm>
            <a:off x="395536" y="2276872"/>
            <a:ext cx="2232248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ЛАТВИЯ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2" name="Picture 4" descr="https://h-i.su/wp-content/uploads/2019/10/poland-warsaw_1.jpg"/>
          <p:cNvPicPr>
            <a:picLocks noChangeAspect="1" noChangeArrowheads="1"/>
          </p:cNvPicPr>
          <p:nvPr/>
        </p:nvPicPr>
        <p:blipFill>
          <a:blip r:embed="rId3" cstate="print"/>
          <a:srcRect l="17630" t="5883" r="21645" b="11765"/>
          <a:stretch>
            <a:fillRect/>
          </a:stretch>
        </p:blipFill>
        <p:spPr bwMode="auto">
          <a:xfrm>
            <a:off x="395536" y="4509120"/>
            <a:ext cx="2232248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3568" y="450912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ПОЛЬША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4" name="Picture 6" descr="https://www.kurortbest.ru/assets/images/0/pragu.jpg"/>
          <p:cNvPicPr>
            <a:picLocks noChangeAspect="1" noChangeArrowheads="1"/>
          </p:cNvPicPr>
          <p:nvPr/>
        </p:nvPicPr>
        <p:blipFill>
          <a:blip r:embed="rId4" cstate="print"/>
          <a:srcRect l="37049" t="13889" r="5526" b="8333"/>
          <a:stretch>
            <a:fillRect/>
          </a:stretch>
        </p:blipFill>
        <p:spPr bwMode="auto">
          <a:xfrm>
            <a:off x="3419872" y="2276872"/>
            <a:ext cx="2232248" cy="201622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07904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ЧЕХИЯ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6" name="Picture 8" descr="https://s1.1zoom.ru/big0/322/Italy_Rome_Houses_Dome_550587_1280x853.jpg"/>
          <p:cNvPicPr>
            <a:picLocks noChangeAspect="1" noChangeArrowheads="1"/>
          </p:cNvPicPr>
          <p:nvPr/>
        </p:nvPicPr>
        <p:blipFill>
          <a:blip r:embed="rId5" cstate="print"/>
          <a:srcRect l="12117" r="25281" b="15152"/>
          <a:stretch>
            <a:fillRect/>
          </a:stretch>
        </p:blipFill>
        <p:spPr bwMode="auto">
          <a:xfrm>
            <a:off x="3419872" y="4509120"/>
            <a:ext cx="2232248" cy="20162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707904" y="450912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ИТАЛИЯ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9" name="Picture 10" descr="https://bestwanderlust.com/wp-content/uploads/2017/04/BestWanderlust_com_2917-4540.jpg"/>
          <p:cNvPicPr>
            <a:picLocks noChangeAspect="1" noChangeArrowheads="1"/>
          </p:cNvPicPr>
          <p:nvPr/>
        </p:nvPicPr>
        <p:blipFill>
          <a:blip r:embed="rId6" cstate="print"/>
          <a:srcRect t="20000" r="38971"/>
          <a:stretch>
            <a:fillRect/>
          </a:stretch>
        </p:blipFill>
        <p:spPr bwMode="auto">
          <a:xfrm>
            <a:off x="6444208" y="2276872"/>
            <a:ext cx="2304256" cy="201622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804248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НОРВЕГИЯ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21" name="Picture 12" descr="https://globustur.spb.ru/resources/images/bern_main.jpg"/>
          <p:cNvPicPr>
            <a:picLocks noChangeAspect="1" noChangeArrowheads="1"/>
          </p:cNvPicPr>
          <p:nvPr/>
        </p:nvPicPr>
        <p:blipFill>
          <a:blip r:embed="rId7" cstate="print"/>
          <a:srcRect t="6452" r="33437" b="3226"/>
          <a:stretch>
            <a:fillRect/>
          </a:stretch>
        </p:blipFill>
        <p:spPr bwMode="auto">
          <a:xfrm>
            <a:off x="6444208" y="4509120"/>
            <a:ext cx="2232248" cy="201622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588224" y="4509120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ШВЕЙЦАРИЯ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1472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7810021">
            <a:off x="4902609" y="-3197428"/>
            <a:ext cx="4455642" cy="83320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Многопризнаковая</a:t>
            </a:r>
            <a:r>
              <a:rPr lang="ru-RU" b="1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 классификация стран Европы</a:t>
            </a:r>
            <a:endParaRPr lang="ru-RU" b="1" dirty="0">
              <a:solidFill>
                <a:schemeClr val="bg1"/>
              </a:solidFill>
              <a:latin typeface="CentSchbkCyrill BT" pitchFamily="18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280" y="692696"/>
            <a:ext cx="6080720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Леонтьева Александра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Плотникова Кристина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Новокрещенова Кристина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CentSchbkCyrill BT" pitchFamily="18" charset="-52"/>
                <a:ea typeface="Verdana" pitchFamily="34" charset="0"/>
                <a:cs typeface="Verdana" pitchFamily="34" charset="0"/>
              </a:rPr>
              <a:t>Кошкина Татьяна</a:t>
            </a:r>
            <a:endParaRPr lang="ru-RU" sz="1600" dirty="0">
              <a:solidFill>
                <a:schemeClr val="bg1"/>
              </a:solidFill>
              <a:latin typeface="CentSchbkCyrill BT" pitchFamily="18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69852">
            <a:off x="7659482" y="2652352"/>
            <a:ext cx="3149174" cy="6293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624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31840" y="4797152"/>
            <a:ext cx="3384376" cy="3240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0"/>
            <a:ext cx="4644008" cy="31409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353873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ВВП на душу населения; межд. долл.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Структура ВВП: доля сельского хозяйства;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Структура ВВП: доля промышленности;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Структура ВВП: доля сферы услуг;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Доля городского населения,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Средняя ожидаемая продолжительность предстоящей жизни; 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Коэффициент рождаемости; 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Коэффициент смертности; 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Темпы роста населения,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CentSchbkCyrill BT" pitchFamily="18" charset="-52"/>
              </a:rPr>
              <a:t>Коэффициент младенческой смертности; ‰</a:t>
            </a:r>
          </a:p>
          <a:p>
            <a:pPr marL="514350" indent="-514350">
              <a:buFont typeface="+mj-lt"/>
              <a:buAutoNum type="arabicPeriod"/>
            </a:pPr>
            <a:endParaRPr lang="ru-RU" sz="12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451812" y="-1467544"/>
            <a:ext cx="3384376" cy="3240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89877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Перечень показателей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779912" y="1484784"/>
            <a:ext cx="648072" cy="1872208"/>
          </a:xfrm>
          <a:prstGeom prst="rightBrac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779912" y="3501008"/>
            <a:ext cx="648072" cy="2304256"/>
          </a:xfrm>
          <a:prstGeom prst="rightBrac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3752167" y="216060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ЭКОНОМИЧЕСКИЕ ПОКАЗАТЕЛИ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781303" y="4291705"/>
            <a:ext cx="222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ДЕМОГРАФИЧЕСКИЕ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ПОКАЗАТЕЛИ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opempire.com/wp-content/uploads/2018/06/world-bankj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2592288" cy="11451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ый треугольник 26"/>
          <p:cNvSpPr/>
          <p:nvPr/>
        </p:nvSpPr>
        <p:spPr>
          <a:xfrm rot="10800000">
            <a:off x="6588224" y="0"/>
            <a:ext cx="2555776" cy="172819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0" y="3068960"/>
            <a:ext cx="2555776" cy="172819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2440" y="5517232"/>
            <a:ext cx="154360" cy="608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ВЫБРАННЫЕ СТРАНЫ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6064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42088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6064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6064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42088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2420888"/>
            <a:ext cx="2232248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tour.by/wp-content/uploads/pa061290-1-1024x768.jpg"/>
          <p:cNvPicPr>
            <a:picLocks noChangeAspect="1" noChangeArrowheads="1"/>
          </p:cNvPicPr>
          <p:nvPr/>
        </p:nvPicPr>
        <p:blipFill>
          <a:blip r:embed="rId2" cstate="print"/>
          <a:srcRect l="8036" r="8929"/>
          <a:stretch>
            <a:fillRect/>
          </a:stretch>
        </p:blipFill>
        <p:spPr bwMode="auto">
          <a:xfrm>
            <a:off x="683568" y="260648"/>
            <a:ext cx="2232248" cy="201622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71600" y="198884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ЛАТВИЯ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028" name="Picture 4" descr="https://h-i.su/wp-content/uploads/2019/10/poland-warsaw_1.jpg"/>
          <p:cNvPicPr>
            <a:picLocks noChangeAspect="1" noChangeArrowheads="1"/>
          </p:cNvPicPr>
          <p:nvPr/>
        </p:nvPicPr>
        <p:blipFill>
          <a:blip r:embed="rId3" cstate="print"/>
          <a:srcRect l="17630" t="5883" r="21645" b="11765"/>
          <a:stretch>
            <a:fillRect/>
          </a:stretch>
        </p:blipFill>
        <p:spPr bwMode="auto">
          <a:xfrm>
            <a:off x="3419872" y="260648"/>
            <a:ext cx="2232248" cy="201622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07904" y="198884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ПОЛЬША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030" name="Picture 6" descr="https://www.kurortbest.ru/assets/images/0/pragu.jpg"/>
          <p:cNvPicPr>
            <a:picLocks noChangeAspect="1" noChangeArrowheads="1"/>
          </p:cNvPicPr>
          <p:nvPr/>
        </p:nvPicPr>
        <p:blipFill>
          <a:blip r:embed="rId4" cstate="print"/>
          <a:srcRect l="37049" t="13889" r="5526" b="8333"/>
          <a:stretch>
            <a:fillRect/>
          </a:stretch>
        </p:blipFill>
        <p:spPr bwMode="auto">
          <a:xfrm>
            <a:off x="6084168" y="260648"/>
            <a:ext cx="2232248" cy="20162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72200" y="198884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ЧЕХИЯ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032" name="Picture 8" descr="https://s1.1zoom.ru/big0/322/Italy_Rome_Houses_Dome_550587_1280x853.jpg"/>
          <p:cNvPicPr>
            <a:picLocks noChangeAspect="1" noChangeArrowheads="1"/>
          </p:cNvPicPr>
          <p:nvPr/>
        </p:nvPicPr>
        <p:blipFill>
          <a:blip r:embed="rId5" cstate="print"/>
          <a:srcRect l="12117" r="25281" b="15152"/>
          <a:stretch>
            <a:fillRect/>
          </a:stretch>
        </p:blipFill>
        <p:spPr bwMode="auto">
          <a:xfrm>
            <a:off x="683568" y="2420888"/>
            <a:ext cx="2232248" cy="2016224"/>
          </a:xfrm>
          <a:prstGeom prst="rect">
            <a:avLst/>
          </a:prstGeom>
          <a:noFill/>
        </p:spPr>
      </p:pic>
      <p:pic>
        <p:nvPicPr>
          <p:cNvPr id="1034" name="Picture 10" descr="https://bestwanderlust.com/wp-content/uploads/2017/04/BestWanderlust_com_2917-4540.jpg"/>
          <p:cNvPicPr>
            <a:picLocks noChangeAspect="1" noChangeArrowheads="1"/>
          </p:cNvPicPr>
          <p:nvPr/>
        </p:nvPicPr>
        <p:blipFill>
          <a:blip r:embed="rId6" cstate="print"/>
          <a:srcRect t="20000" r="38971"/>
          <a:stretch>
            <a:fillRect/>
          </a:stretch>
        </p:blipFill>
        <p:spPr bwMode="auto">
          <a:xfrm>
            <a:off x="3419872" y="2420888"/>
            <a:ext cx="2304256" cy="2016224"/>
          </a:xfrm>
          <a:prstGeom prst="rect">
            <a:avLst/>
          </a:prstGeom>
          <a:noFill/>
        </p:spPr>
      </p:pic>
      <p:pic>
        <p:nvPicPr>
          <p:cNvPr id="1036" name="Picture 12" descr="https://globustur.spb.ru/resources/images/bern_main.jpg"/>
          <p:cNvPicPr>
            <a:picLocks noChangeAspect="1" noChangeArrowheads="1"/>
          </p:cNvPicPr>
          <p:nvPr/>
        </p:nvPicPr>
        <p:blipFill>
          <a:blip r:embed="rId7" cstate="print"/>
          <a:srcRect t="6452" r="33437" b="3226"/>
          <a:stretch>
            <a:fillRect/>
          </a:stretch>
        </p:blipFill>
        <p:spPr bwMode="auto">
          <a:xfrm>
            <a:off x="6084168" y="2420888"/>
            <a:ext cx="2232248" cy="201622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300192" y="4149080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ШВЕЙЦАРИЯ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14908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НОРВЕГИЯ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414908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ИТАЛИЯ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700"/>
          <a:ext cx="8229599" cy="5682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975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ЛАТВИЯ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ПОЛЬША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ЧЕХИЯ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ИТАЛИЯ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НОРВЕГИЯ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ШВЕЙЦАРИЯ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</a:rPr>
                        <a:t>1. ВВП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 на душу населения, межд. долл.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2. Доля сельского хозяйства, % 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</a:t>
                      </a:r>
                      <a:r>
                        <a:rPr lang="ru-RU" baseline="0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0,65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3. Доля промышленности,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25,01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4. Доля сферы услуг,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73.53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5. Доля городского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6. Ожидаемая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7. Коэффициент рождаемости,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8.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смертности,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9. Темпы роста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-0,772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1,19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10.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младенческой смертности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91680" y="2708920"/>
            <a:ext cx="6408712" cy="57606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484784" y="548680"/>
            <a:ext cx="1501824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116632"/>
          <a:ext cx="4032448" cy="6364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4975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</a:rPr>
                        <a:t>1. ВВП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 на душу населения, межд. долл.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65-76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39-40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31-33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2. Доля сельского хозяйства, % 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0,65-1,62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1,63-2,59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2,6-3,56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3. Доля промышленности,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19,5-23,73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23,74-27,96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27,97-32,19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4. Доля сферы услуг,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69,84-74,73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64,87-69,83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59,87-64,86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5. Доля городского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74-81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67-73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60-66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6. Ожидаемая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80-83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77-79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74-76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7. Коэффициент рождаемости,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1,3-1,43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1,44-1,56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1,57-1,7</a:t>
                      </a:r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8.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смертности,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8,1-10,17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10,18-12,24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12,25-14,3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9. Темпы роста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4,69-7,41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1,96-4,68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-0,772-1,95</a:t>
                      </a:r>
                      <a:endParaRPr lang="ru-RU" sz="1400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10.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младенческой смертности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2,1-2,73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2,74-3,36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3,37-4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44008" y="1916832"/>
            <a:ext cx="3888432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060847"/>
            <a:ext cx="3647256" cy="27824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«хороший»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«хороший»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«хороший»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«хороший»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entSchbkCyrill BT" pitchFamily="18" charset="-52"/>
              </a:rPr>
              <a:t>Максимальный – «плохой»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020272" y="-1395536"/>
            <a:ext cx="3168352" cy="30159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536" y="332656"/>
          <a:ext cx="8229599" cy="61800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975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ЛАТВИЯ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ПОЛЬША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ЧЕХИЯ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ИТАЛИЯ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НОРВЕГИЯ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ШВЕЙЦАРИЯ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</a:rPr>
                        <a:t>1. ВВП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 на душу населения, межд. долл.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2. Доля сельского хозяйства, % 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3. Доля промышленности,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4. Доля сферы услуг,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5. Доля городского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6. Ожидаемая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7. Коэффициент рождаемости,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8.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смертности,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SchbkCyrill BT" pitchFamily="18" charset="-52"/>
                        </a:rPr>
                        <a:t>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9. Темпы роста населения, 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10. Коэффициент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младенческой смертности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975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11.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Сумма рангов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144000" y="1628800"/>
            <a:ext cx="17898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МНОГОПРИЗНАКОВАЯ КЛАССИФИКАЦИЯ СТРАН ЕВРОПЫ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6444208" y="2132856"/>
            <a:ext cx="2699792" cy="194421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4913784"/>
            <a:ext cx="2699792" cy="194421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70080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Среднеразвитые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Менее развитые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70080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Более развитые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0" name="Picture 2" descr="http://stour.by/wp-content/uploads/pa061290-1-1024x768.jpg"/>
          <p:cNvPicPr>
            <a:picLocks noChangeAspect="1" noChangeArrowheads="1"/>
          </p:cNvPicPr>
          <p:nvPr/>
        </p:nvPicPr>
        <p:blipFill>
          <a:blip r:embed="rId2" cstate="print"/>
          <a:srcRect l="8036" r="8929"/>
          <a:stretch>
            <a:fillRect/>
          </a:stretch>
        </p:blipFill>
        <p:spPr bwMode="auto">
          <a:xfrm>
            <a:off x="395536" y="2276872"/>
            <a:ext cx="2232248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ЛАТВИЯ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2" name="Picture 4" descr="https://h-i.su/wp-content/uploads/2019/10/poland-warsaw_1.jpg"/>
          <p:cNvPicPr>
            <a:picLocks noChangeAspect="1" noChangeArrowheads="1"/>
          </p:cNvPicPr>
          <p:nvPr/>
        </p:nvPicPr>
        <p:blipFill>
          <a:blip r:embed="rId3" cstate="print"/>
          <a:srcRect l="17630" t="5883" r="21645" b="11765"/>
          <a:stretch>
            <a:fillRect/>
          </a:stretch>
        </p:blipFill>
        <p:spPr bwMode="auto">
          <a:xfrm>
            <a:off x="395536" y="4509120"/>
            <a:ext cx="2232248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3568" y="450912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ПОЛЬША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4" name="Picture 6" descr="https://www.kurortbest.ru/assets/images/0/pragu.jpg"/>
          <p:cNvPicPr>
            <a:picLocks noChangeAspect="1" noChangeArrowheads="1"/>
          </p:cNvPicPr>
          <p:nvPr/>
        </p:nvPicPr>
        <p:blipFill>
          <a:blip r:embed="rId4" cstate="print"/>
          <a:srcRect l="37049" t="13889" r="5526" b="8333"/>
          <a:stretch>
            <a:fillRect/>
          </a:stretch>
        </p:blipFill>
        <p:spPr bwMode="auto">
          <a:xfrm>
            <a:off x="3419872" y="2276872"/>
            <a:ext cx="2232248" cy="201622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07904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ЧЕХИЯ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6" name="Picture 8" descr="https://s1.1zoom.ru/big0/322/Italy_Rome_Houses_Dome_550587_1280x853.jpg"/>
          <p:cNvPicPr>
            <a:picLocks noChangeAspect="1" noChangeArrowheads="1"/>
          </p:cNvPicPr>
          <p:nvPr/>
        </p:nvPicPr>
        <p:blipFill>
          <a:blip r:embed="rId5" cstate="print"/>
          <a:srcRect l="12117" r="25281" b="15152"/>
          <a:stretch>
            <a:fillRect/>
          </a:stretch>
        </p:blipFill>
        <p:spPr bwMode="auto">
          <a:xfrm>
            <a:off x="3419872" y="4509120"/>
            <a:ext cx="2232248" cy="20162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707904" y="450912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ИТАЛИЯ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19" name="Picture 10" descr="https://bestwanderlust.com/wp-content/uploads/2017/04/BestWanderlust_com_2917-4540.jpg"/>
          <p:cNvPicPr>
            <a:picLocks noChangeAspect="1" noChangeArrowheads="1"/>
          </p:cNvPicPr>
          <p:nvPr/>
        </p:nvPicPr>
        <p:blipFill>
          <a:blip r:embed="rId6" cstate="print"/>
          <a:srcRect t="20000" r="38971"/>
          <a:stretch>
            <a:fillRect/>
          </a:stretch>
        </p:blipFill>
        <p:spPr bwMode="auto">
          <a:xfrm>
            <a:off x="6444208" y="2276872"/>
            <a:ext cx="2304256" cy="201622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804248" y="22768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НОРВЕГИЯ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  <p:pic>
        <p:nvPicPr>
          <p:cNvPr id="21" name="Picture 12" descr="https://globustur.spb.ru/resources/images/bern_main.jpg"/>
          <p:cNvPicPr>
            <a:picLocks noChangeAspect="1" noChangeArrowheads="1"/>
          </p:cNvPicPr>
          <p:nvPr/>
        </p:nvPicPr>
        <p:blipFill>
          <a:blip r:embed="rId7" cstate="print"/>
          <a:srcRect t="6452" r="33437" b="3226"/>
          <a:stretch>
            <a:fillRect/>
          </a:stretch>
        </p:blipFill>
        <p:spPr bwMode="auto">
          <a:xfrm>
            <a:off x="6444208" y="4509120"/>
            <a:ext cx="2232248" cy="201622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588224" y="4509120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SchbkCyrill BT" pitchFamily="18" charset="-52"/>
              </a:rPr>
              <a:t>ШВЕЙЦАРИЯ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SchbkCyrill BT" pitchFamily="18" charset="-5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>
            <a:off x="-252536" y="141277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1116632" y="4365104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-603448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5688632" cy="767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ЛАТВИЯ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268760"/>
            <a:ext cx="3960440" cy="525658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1800" dirty="0" smtClean="0">
                <a:latin typeface="CentSchbkCyrill BT" pitchFamily="18" charset="-52"/>
              </a:rPr>
              <a:t>		</a:t>
            </a:r>
            <a:r>
              <a:rPr lang="ru-RU" sz="2600" dirty="0" smtClean="0">
                <a:latin typeface="CentSchbkCyrill BT" pitchFamily="18" charset="-52"/>
              </a:rPr>
              <a:t>Латвия — индустриально-аграрная страна. Ведущие отрасли промышленности: машиностроение и металлообработка (энергетическое машиностроение, электротехническая, радиоэлектронная промышленность, производство средств связи и приборостроение, транспортное, и сельскохозяйственное машиностроение). </a:t>
            </a:r>
          </a:p>
          <a:p>
            <a:pPr algn="just">
              <a:buNone/>
            </a:pPr>
            <a:r>
              <a:rPr lang="ru-RU" sz="2600" dirty="0" smtClean="0">
                <a:latin typeface="CentSchbkCyrill BT" pitchFamily="18" charset="-52"/>
              </a:rPr>
              <a:t>		Главная отрасль сельского хозяйства — животноводство. Экономика Латвии – один из примеров успешного развития. </a:t>
            </a:r>
          </a:p>
          <a:p>
            <a:pPr algn="just">
              <a:buNone/>
            </a:pPr>
            <a:r>
              <a:rPr lang="ru-RU" sz="2600" dirty="0" smtClean="0">
                <a:latin typeface="CentSchbkCyrill BT" pitchFamily="18" charset="-52"/>
              </a:rPr>
              <a:t>		Экономика Латвии занимает 103-е место среди стран мира по объёму </a:t>
            </a:r>
            <a:r>
              <a:rPr lang="ru-RU" sz="2600" dirty="0" err="1" smtClean="0">
                <a:latin typeface="CentSchbkCyrill BT" pitchFamily="18" charset="-52"/>
              </a:rPr>
              <a:t>объёму</a:t>
            </a:r>
            <a:r>
              <a:rPr lang="ru-RU" sz="2600" dirty="0" smtClean="0">
                <a:latin typeface="CentSchbkCyrill BT" pitchFamily="18" charset="-52"/>
              </a:rPr>
              <a:t> ВВП по (ППС), по состоянию на 2018 год. По классификации МВФ экономика Латвии является развитой, а по классификации Всемирного банка входит в группу стран с высоким уровнем доходов. Среди постсоветских стран Латвия является одной из самых развитых (3-е место после Эстонии и Литвы). </a:t>
            </a:r>
          </a:p>
          <a:p>
            <a:pPr algn="just">
              <a:buNone/>
            </a:pP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18438" name="Picture 6" descr="http://ostranah.ru/media/maps/latvi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922096" cy="31859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rot="16200000">
            <a:off x="3973116" y="1687116"/>
            <a:ext cx="4896544" cy="544522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76256" y="4869160"/>
            <a:ext cx="2952328" cy="2808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-315416"/>
            <a:ext cx="3024336" cy="2808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5976" cy="710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76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SchbkCyrill BT" pitchFamily="18" charset="-52"/>
              </a:rPr>
              <a:t>ПОЛЬША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4032448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dirty="0" smtClean="0">
                <a:latin typeface="CentSchbkCyrill BT" pitchFamily="18" charset="-52"/>
              </a:rPr>
              <a:t>		</a:t>
            </a:r>
            <a:r>
              <a:rPr lang="ru-RU" sz="1800" dirty="0" smtClean="0">
                <a:latin typeface="CentSchbkCyrill BT" pitchFamily="18" charset="-52"/>
              </a:rPr>
              <a:t>Экономика выбранной страны имеет целый ряд интересных особенностей, которые как раз и провоцируют в ней повышенный рост</a:t>
            </a:r>
            <a:r>
              <a:rPr lang="en-US" sz="1800" dirty="0" smtClean="0">
                <a:latin typeface="CentSchbkCyrill BT" pitchFamily="18" charset="-52"/>
              </a:rPr>
              <a:t> </a:t>
            </a:r>
            <a:r>
              <a:rPr lang="ru-RU" sz="1800" dirty="0" smtClean="0">
                <a:latin typeface="CentSchbkCyrill BT" pitchFamily="18" charset="-52"/>
              </a:rPr>
              <a:t>ВВП. К таковым необходимо отнести: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Сниженную долю в общей массе сектора услуг.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Большой процент сектора реального, что обеспечивает стабильный рост и уровень ВВП именно для данного региона.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Упор на промышленность и ремонт механизмов. Данные отрасли составляют в среднем 24,7%, 18,8% соответственно.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Низкий уровень долга частных хозяйств перед государством.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Банковская система страны достаточно консервативна, имеет достаточно малый процент в общем ВВП.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CentSchbkCyrill BT" pitchFamily="18" charset="-52"/>
              </a:rPr>
              <a:t>Сердцевиной же экономической системы по праву можно посчитать средний, а также малый бизнес, который даже в кризисные периоды в достаточно консервативном польском обществе остаётся на плаву.</a:t>
            </a:r>
          </a:p>
          <a:p>
            <a:pPr algn="just">
              <a:buNone/>
            </a:pPr>
            <a:endParaRPr lang="ru-RU" sz="1800" dirty="0">
              <a:latin typeface="CentSchbkCyrill BT" pitchFamily="18" charset="-52"/>
            </a:endParaRPr>
          </a:p>
        </p:txBody>
      </p:sp>
      <p:pic>
        <p:nvPicPr>
          <p:cNvPr id="22530" name="Picture 2" descr="https://avatars.mds.yandex.net/get-zen_doc/1586459/pub_5def989432335400ad2a63ee_5defce9ae6e8ef00b0201ee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93382" cy="34988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570</Words>
  <Application>Microsoft Office PowerPoint</Application>
  <PresentationFormat>Экран (4:3)</PresentationFormat>
  <Paragraphs>289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Многопризнаковая классификация стран Европы</vt:lpstr>
      <vt:lpstr>Перечень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ЛАТВИЯ</vt:lpstr>
      <vt:lpstr> ПОЛЬША</vt:lpstr>
      <vt:lpstr>ЧЕХИЯ</vt:lpstr>
      <vt:lpstr> ИТАЛИЯ</vt:lpstr>
      <vt:lpstr>НОРВЕГИЯ</vt:lpstr>
      <vt:lpstr> ШВЕЙЦАРИЯ</vt:lpstr>
      <vt:lpstr>Презентация PowerPoint</vt:lpstr>
      <vt:lpstr>Многопризнаковая классификация стран Европы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Многопризнаковая классификация стран Европы</dc:title>
  <dc:creator>Саша</dc:creator>
  <cp:lastModifiedBy>317</cp:lastModifiedBy>
  <cp:revision>18</cp:revision>
  <dcterms:created xsi:type="dcterms:W3CDTF">2021-02-23T15:41:36Z</dcterms:created>
  <dcterms:modified xsi:type="dcterms:W3CDTF">2021-02-27T04:33:32Z</dcterms:modified>
</cp:coreProperties>
</file>