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41"/>
  </p:notesMasterIdLst>
  <p:sldIdLst>
    <p:sldId id="308" r:id="rId2"/>
    <p:sldId id="309" r:id="rId3"/>
    <p:sldId id="310" r:id="rId4"/>
    <p:sldId id="256" r:id="rId5"/>
    <p:sldId id="311" r:id="rId6"/>
    <p:sldId id="312" r:id="rId7"/>
    <p:sldId id="257" r:id="rId8"/>
    <p:sldId id="258" r:id="rId9"/>
    <p:sldId id="266" r:id="rId10"/>
    <p:sldId id="267" r:id="rId11"/>
    <p:sldId id="268" r:id="rId12"/>
    <p:sldId id="269" r:id="rId13"/>
    <p:sldId id="270" r:id="rId14"/>
    <p:sldId id="313" r:id="rId15"/>
    <p:sldId id="316" r:id="rId16"/>
    <p:sldId id="314" r:id="rId17"/>
    <p:sldId id="315" r:id="rId18"/>
    <p:sldId id="271" r:id="rId19"/>
    <p:sldId id="286" r:id="rId20"/>
    <p:sldId id="287" r:id="rId21"/>
    <p:sldId id="288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07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2F4C3-3F56-4EBA-962D-4B51DDF70B6C}" type="datetimeFigureOut">
              <a:rPr lang="ru-RU" smtClean="0"/>
              <a:t>01.08.2021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9541C-F13D-465A-98E3-CCBBBE26E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984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C3C3EFE-D742-484E-813D-4752C4EA5049}" type="slidenum">
              <a:rPr lang="ru-RU" altLang="ru-RU" smtClean="0"/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/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>
                <a:latin typeface="Arial" pitchFamily="34" charset="0"/>
              </a:rPr>
              <a:t>О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F7FD-030E-441A-BD2B-3C787E7E3E23}" type="datetime1">
              <a:rPr lang="ru-RU" smtClean="0"/>
              <a:t>01.08.2021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4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0B33-26F5-42D2-A097-D41B82B90693}" type="datetime1">
              <a:rPr lang="ru-RU" smtClean="0"/>
              <a:t>01.08.2021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754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77D3-C664-454F-BACE-5D84FE23EE85}" type="datetime1">
              <a:rPr lang="ru-RU" smtClean="0"/>
              <a:t>01.08.2021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1950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B8F1-595E-4E17-B259-127A15E132B7}" type="datetime1">
              <a:rPr lang="ru-RU" smtClean="0"/>
              <a:t>01.08.2021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259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0FDB-632B-4875-AAAF-4B31145DCD89}" type="datetime1">
              <a:rPr lang="ru-RU" smtClean="0"/>
              <a:t>01.08.2021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2916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E0C6-2902-4816-8A7F-A91603E37E37}" type="datetime1">
              <a:rPr lang="ru-RU" smtClean="0"/>
              <a:t>01.08.2021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052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EDB3-FA91-4D83-B353-B5C6541FB49B}" type="datetime1">
              <a:rPr lang="ru-RU" smtClean="0"/>
              <a:t>01.08.2021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003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DB28-6F9F-4B21-B6B8-E62AAF12355B}" type="datetime1">
              <a:rPr lang="ru-RU" smtClean="0"/>
              <a:t>01.08.2021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5516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D7662-6411-4D7F-9D37-C9FFA2D0E303}" type="datetime1">
              <a:rPr lang="ru-RU" smtClean="0"/>
              <a:t>01.08.2021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578E6-D222-4133-9CCF-C93998A80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3410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49662-68D7-4EE7-86F4-721AADEBE659}" type="datetime1">
              <a:rPr lang="ru-RU" smtClean="0"/>
              <a:t>01.08.2021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4B318-28C4-4F13-8CA6-FA872A71BB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81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B9CD-E93E-42E7-992F-F84225CC0331}" type="datetime1">
              <a:rPr lang="ru-RU" smtClean="0"/>
              <a:t>01.08.2021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0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1C5A-954D-454D-877B-C851A0AB20F6}" type="datetime1">
              <a:rPr lang="ru-RU" smtClean="0"/>
              <a:t>01.08.2021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67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C41B-E8B6-4818-AFEE-12721086AE57}" type="datetime1">
              <a:rPr lang="ru-RU" smtClean="0"/>
              <a:t>01.08.2021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221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3634-BDE8-488D-A211-90F09F3AF2BB}" type="datetime1">
              <a:rPr lang="ru-RU" smtClean="0"/>
              <a:t>01.08.2021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40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C8665-8E22-4A93-BA8D-81D020799B68}" type="datetime1">
              <a:rPr lang="ru-RU" smtClean="0"/>
              <a:t>01.08.2021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83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770F-EEE1-4AB6-835B-59AA71486DF9}" type="datetime1">
              <a:rPr lang="ru-RU" smtClean="0"/>
              <a:t>01.08.2021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52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C7D7-D5E9-42FC-ADBE-CBACE3441AB9}" type="datetime1">
              <a:rPr lang="ru-RU" smtClean="0"/>
              <a:t>01.08.2021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026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6D15-4A22-4061-9574-9BBA633590DC}" type="datetime1">
              <a:rPr lang="ru-RU" smtClean="0"/>
              <a:t>01.08.2021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72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8FC9A-E8B1-4E3B-B983-0FB770DDB226}" type="datetime1">
              <a:rPr lang="ru-RU" smtClean="0"/>
              <a:t>01.08.2021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66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4322" y="1844824"/>
            <a:ext cx="7920037" cy="4321175"/>
          </a:xfrm>
        </p:spPr>
        <p:txBody>
          <a:bodyPr rtlCol="0">
            <a:normAutofit fontScale="70000" lnSpcReduction="20000"/>
          </a:bodyPr>
          <a:lstStyle/>
          <a:p>
            <a:pPr algn="ctr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endParaRPr lang="en-US" altLang="ru-RU" sz="2700" b="1" dirty="0" smtClean="0">
              <a:solidFill>
                <a:schemeClr val="accent3">
                  <a:lumMod val="10000"/>
                </a:schemeClr>
              </a:solidFill>
            </a:endParaRPr>
          </a:p>
          <a:p>
            <a:pPr algn="ctr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3600" b="1" dirty="0">
                <a:solidFill>
                  <a:srgbClr val="0070C0"/>
                </a:solidFill>
              </a:rPr>
              <a:t>Актуальные вопросы развития 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 algn="ctr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3600" b="1" dirty="0" smtClean="0">
                <a:solidFill>
                  <a:srgbClr val="0070C0"/>
                </a:solidFill>
              </a:rPr>
              <a:t>контрольно-аналитической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 algn="ctr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3600" b="1" dirty="0" smtClean="0">
                <a:solidFill>
                  <a:srgbClr val="0070C0"/>
                </a:solidFill>
              </a:rPr>
              <a:t>профессиональной деятельности</a:t>
            </a:r>
          </a:p>
          <a:p>
            <a:pPr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endParaRPr lang="ru-RU" altLang="ru-RU" sz="3600" b="1" dirty="0" smtClean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400" b="1" dirty="0" smtClean="0">
                <a:solidFill>
                  <a:srgbClr val="7030A0"/>
                </a:solidFill>
              </a:rPr>
              <a:t>ПРОФОРИЕНТАЦИОННОЕ ЗАНЯТИЕ</a:t>
            </a:r>
          </a:p>
          <a:p>
            <a:pPr algn="ctr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400" b="1" dirty="0" smtClean="0">
                <a:solidFill>
                  <a:srgbClr val="7030A0"/>
                </a:solidFill>
              </a:rPr>
              <a:t>ДЛЯ СТУДЕНТОВ БАКАЛАВРИАТА</a:t>
            </a:r>
          </a:p>
          <a:p>
            <a:pPr algn="ctr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400" b="1" dirty="0" smtClean="0">
                <a:solidFill>
                  <a:srgbClr val="7030A0"/>
                </a:solidFill>
              </a:rPr>
              <a:t>профиль - «Финансовый контроль, анализ и аудит»</a:t>
            </a:r>
          </a:p>
          <a:p>
            <a:pPr algn="r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endParaRPr lang="ru-RU" altLang="ru-RU" sz="2700" b="1" dirty="0" smtClean="0">
              <a:solidFill>
                <a:schemeClr val="accent3">
                  <a:lumMod val="10000"/>
                </a:schemeClr>
              </a:solidFill>
            </a:endParaRPr>
          </a:p>
          <a:p>
            <a:pPr algn="r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endParaRPr lang="ru-RU" altLang="ru-RU" sz="2700" b="1" dirty="0">
              <a:solidFill>
                <a:schemeClr val="accent3">
                  <a:lumMod val="10000"/>
                </a:schemeClr>
              </a:solidFill>
            </a:endParaRPr>
          </a:p>
          <a:p>
            <a:pPr algn="r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000" b="1" dirty="0" smtClean="0">
                <a:solidFill>
                  <a:schemeClr val="accent3">
                    <a:lumMod val="10000"/>
                  </a:schemeClr>
                </a:solidFill>
              </a:rPr>
              <a:t>ПРЕПОДАВАТЕЛЬ -</a:t>
            </a:r>
          </a:p>
          <a:p>
            <a:pPr algn="r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000" b="1" dirty="0" smtClean="0">
                <a:solidFill>
                  <a:schemeClr val="accent3">
                    <a:lumMod val="10000"/>
                  </a:schemeClr>
                </a:solidFill>
              </a:rPr>
              <a:t>доктор экономических наук, профессор</a:t>
            </a:r>
          </a:p>
          <a:p>
            <a:pPr algn="r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000" b="1" dirty="0" smtClean="0">
                <a:solidFill>
                  <a:schemeClr val="accent3">
                    <a:lumMod val="10000"/>
                  </a:schemeClr>
                </a:solidFill>
              </a:rPr>
              <a:t>ПЛАСКОВА НАТАЛИЯ СТЕПАНОВНА</a:t>
            </a:r>
          </a:p>
          <a:p>
            <a:pPr algn="r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en-US" altLang="ru-RU" sz="2000" b="1" i="1" dirty="0" smtClean="0">
                <a:solidFill>
                  <a:schemeClr val="accent3">
                    <a:lumMod val="10000"/>
                  </a:schemeClr>
                </a:solidFill>
              </a:rPr>
              <a:t>plaskova@rambler.ru</a:t>
            </a:r>
            <a:endParaRPr lang="ru-RU" altLang="ru-RU" sz="2000" b="1" i="1" dirty="0" smtClean="0">
              <a:solidFill>
                <a:schemeClr val="accent3">
                  <a:lumMod val="10000"/>
                </a:schemeClr>
              </a:solidFill>
            </a:endParaRPr>
          </a:p>
          <a:p>
            <a:pPr algn="ctr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endParaRPr lang="ru-RU" altLang="ru-RU" sz="2000" b="1" i="1" dirty="0" smtClean="0">
              <a:solidFill>
                <a:schemeClr val="accent3">
                  <a:lumMod val="10000"/>
                </a:schemeClr>
              </a:solidFill>
            </a:endParaRPr>
          </a:p>
          <a:p>
            <a:pPr algn="ctr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endParaRPr lang="ru-RU" altLang="ru-RU" sz="2000" b="1" i="1" dirty="0">
              <a:solidFill>
                <a:schemeClr val="accent3">
                  <a:lumMod val="10000"/>
                </a:schemeClr>
              </a:solidFill>
            </a:endParaRPr>
          </a:p>
          <a:p>
            <a:pPr algn="r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endParaRPr lang="en-US" altLang="ru-RU" sz="2400" b="1" dirty="0" smtClean="0"/>
          </a:p>
        </p:txBody>
      </p:sp>
      <p:pic>
        <p:nvPicPr>
          <p:cNvPr id="6147" name="Рисунок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3051"/>
            <a:ext cx="1584176" cy="151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Прямоугольник 1"/>
          <p:cNvSpPr>
            <a:spLocks noChangeArrowheads="1"/>
          </p:cNvSpPr>
          <p:nvPr/>
        </p:nvSpPr>
        <p:spPr bwMode="auto">
          <a:xfrm>
            <a:off x="1907704" y="332656"/>
            <a:ext cx="6840760" cy="129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lnSpc>
                <a:spcPct val="80000"/>
              </a:lnSpc>
            </a:pPr>
            <a:r>
              <a:rPr lang="ru-RU" altLang="ru-RU" sz="2400" b="1" dirty="0">
                <a:solidFill>
                  <a:srgbClr val="0033CC"/>
                </a:solidFill>
              </a:rPr>
              <a:t>Российский экономический университет</a:t>
            </a:r>
          </a:p>
          <a:p>
            <a:pPr algn="r" eaLnBrk="1" hangingPunct="1">
              <a:lnSpc>
                <a:spcPct val="80000"/>
              </a:lnSpc>
            </a:pPr>
            <a:r>
              <a:rPr lang="ru-RU" altLang="ru-RU" sz="2400" b="1" dirty="0">
                <a:solidFill>
                  <a:srgbClr val="0033CC"/>
                </a:solidFill>
              </a:rPr>
              <a:t>имени Г.В. Плеханова</a:t>
            </a:r>
          </a:p>
          <a:p>
            <a:pPr algn="r" eaLnBrk="1" hangingPunct="1">
              <a:lnSpc>
                <a:spcPct val="80000"/>
              </a:lnSpc>
            </a:pPr>
            <a:endParaRPr lang="ru-RU" altLang="ru-RU" b="1" dirty="0"/>
          </a:p>
          <a:p>
            <a:pPr algn="r" eaLnBrk="1" hangingPunct="1">
              <a:lnSpc>
                <a:spcPct val="80000"/>
              </a:lnSpc>
            </a:pPr>
            <a:r>
              <a:rPr lang="ru-RU" altLang="ru-RU" sz="1600" b="1" i="1" dirty="0" smtClean="0">
                <a:solidFill>
                  <a:srgbClr val="000099"/>
                </a:solidFill>
              </a:rPr>
              <a:t>Базовая кафедра  </a:t>
            </a:r>
            <a:r>
              <a:rPr lang="ru-RU" altLang="ru-RU" sz="1600" b="1" i="1" dirty="0">
                <a:solidFill>
                  <a:srgbClr val="000099"/>
                </a:solidFill>
              </a:rPr>
              <a:t>финансового контроля, анализа и </a:t>
            </a:r>
            <a:r>
              <a:rPr lang="ru-RU" altLang="ru-RU" sz="1600" b="1" i="1" dirty="0" smtClean="0">
                <a:solidFill>
                  <a:srgbClr val="000099"/>
                </a:solidFill>
              </a:rPr>
              <a:t>аудита Главного контрольного управления города Москвы</a:t>
            </a:r>
            <a:endParaRPr lang="ru-RU" altLang="ru-RU" sz="1600" b="1" i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699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7F2E39D-E34D-4A34-81C2-F18A411BD6D2}" type="slidenum">
              <a:rPr lang="ru-RU" altLang="ru-RU" sz="1200" smtClean="0">
                <a:solidFill>
                  <a:schemeClr val="bg1"/>
                </a:solidFill>
                <a:latin typeface="+mn-lt"/>
              </a:rPr>
              <a:pPr eaLnBrk="1" hangingPunct="1"/>
              <a:t>10</a:t>
            </a:fld>
            <a:endParaRPr lang="ru-RU" altLang="ru-RU" sz="12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9747" name="Прямоугольник 2"/>
          <p:cNvSpPr>
            <a:spLocks noChangeArrowheads="1"/>
          </p:cNvSpPr>
          <p:nvPr/>
        </p:nvSpPr>
        <p:spPr bwMode="auto">
          <a:xfrm>
            <a:off x="172128" y="836712"/>
            <a:ext cx="8640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2000" b="1" dirty="0"/>
              <a:t>Системы и формы финансового </a:t>
            </a:r>
            <a:r>
              <a:rPr lang="ru-RU" altLang="ru-RU" sz="2000" b="1" dirty="0" smtClean="0"/>
              <a:t>планирования</a:t>
            </a:r>
            <a:endParaRPr lang="ru-RU" altLang="ru-RU" sz="2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764676"/>
              </p:ext>
            </p:extLst>
          </p:nvPr>
        </p:nvGraphicFramePr>
        <p:xfrm>
          <a:off x="755650" y="1628775"/>
          <a:ext cx="8064500" cy="4537075"/>
        </p:xfrm>
        <a:graphic>
          <a:graphicData uri="http://schemas.openxmlformats.org/drawingml/2006/table">
            <a:tbl>
              <a:tblPr firstRow="1" firstCol="1" bandRow="1" bandCol="1">
                <a:tableStyleId>{16D9F66E-5EB9-4882-86FB-DCBF35E3C3E4}</a:tableStyleId>
              </a:tblPr>
              <a:tblGrid>
                <a:gridCol w="2394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2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600" dirty="0">
                          <a:effectLst/>
                        </a:rPr>
                        <a:t>Системы финансового планирования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600" dirty="0">
                          <a:effectLst/>
                        </a:rPr>
                        <a:t>Формы планирования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600">
                          <a:effectLst/>
                        </a:rPr>
                        <a:t>Период 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42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600">
                          <a:effectLst/>
                        </a:rPr>
                        <a:t>Прогнозирование важнейших целевых параметров развития бизнеса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600" dirty="0">
                          <a:effectLst/>
                        </a:rPr>
                        <a:t>Разработка политики формирования стратегии бизнеса и системы целевых параметров его развития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От</a:t>
                      </a:r>
                      <a:r>
                        <a:rPr lang="ru-RU" sz="1600" baseline="0" dirty="0" smtClean="0">
                          <a:effectLst/>
                        </a:rPr>
                        <a:t> 2-х до</a:t>
                      </a:r>
                      <a:r>
                        <a:rPr lang="ru-RU" sz="1600" dirty="0" smtClean="0">
                          <a:effectLst/>
                        </a:rPr>
                        <a:t> 5-и </a:t>
                      </a:r>
                      <a:r>
                        <a:rPr lang="ru-RU" sz="1600" dirty="0">
                          <a:effectLst/>
                        </a:rPr>
                        <a:t>лет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07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600">
                          <a:effectLst/>
                        </a:rPr>
                        <a:t>Текущее планирование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600" dirty="0">
                          <a:effectLst/>
                        </a:rPr>
                        <a:t>Разработка текущих финансовых планов </a:t>
                      </a:r>
                      <a:r>
                        <a:rPr lang="ru-RU" sz="1600" dirty="0" smtClean="0">
                          <a:effectLst/>
                        </a:rPr>
                        <a:t>по предприятию в целом и по </a:t>
                      </a:r>
                      <a:r>
                        <a:rPr lang="ru-RU" sz="1600" dirty="0">
                          <a:effectLst/>
                        </a:rPr>
                        <a:t>отдельным аспектам </a:t>
                      </a:r>
                      <a:r>
                        <a:rPr lang="ru-RU" sz="1600" dirty="0" smtClean="0">
                          <a:effectLst/>
                        </a:rPr>
                        <a:t>бизнеса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1-2 года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1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600">
                          <a:effectLst/>
                        </a:rPr>
                        <a:t>Оперативное планирование 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600" dirty="0">
                          <a:effectLst/>
                        </a:rPr>
                        <a:t>Разработка и доведение до исполнителей бюджетов, платежных календарей и других форм оперативных плановых заданий по всем основным вопросам финансово-хозяйственной деятельности организации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месяц</a:t>
                      </a:r>
                      <a:r>
                        <a:rPr lang="ru-RU" sz="1600" dirty="0">
                          <a:effectLst/>
                        </a:rPr>
                        <a:t>, квартал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20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321263A-BA89-4C1E-8190-765CF95CC66A}" type="slidenum">
              <a:rPr lang="ru-RU" altLang="ru-RU" sz="1200" smtClean="0">
                <a:solidFill>
                  <a:schemeClr val="bg1"/>
                </a:solidFill>
                <a:latin typeface="+mn-lt"/>
              </a:rPr>
              <a:pPr eaLnBrk="1" hangingPunct="1"/>
              <a:t>11</a:t>
            </a:fld>
            <a:endParaRPr lang="ru-RU" altLang="ru-RU" sz="12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0771" name="Прямоугольник 2"/>
          <p:cNvSpPr>
            <a:spLocks noChangeArrowheads="1"/>
          </p:cNvSpPr>
          <p:nvPr/>
        </p:nvSpPr>
        <p:spPr bwMode="auto">
          <a:xfrm>
            <a:off x="652463" y="1772816"/>
            <a:ext cx="76327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2400" b="1" i="1" dirty="0" smtClean="0"/>
              <a:t>Бюджетирование </a:t>
            </a:r>
            <a:r>
              <a:rPr lang="ru-RU" altLang="ru-RU" sz="2400" b="1" dirty="0"/>
              <a:t>- это система краткосрочного планирования, учета и контроля ресурсов и результатов деятельности </a:t>
            </a:r>
            <a:r>
              <a:rPr lang="ru-RU" altLang="ru-RU" sz="2400" b="1" dirty="0" smtClean="0"/>
              <a:t>компании</a:t>
            </a:r>
            <a:r>
              <a:rPr lang="ru-RU" altLang="ru-RU" sz="2400" b="1" dirty="0"/>
              <a:t>, а также один из основных инструментов оперативного </a:t>
            </a:r>
            <a:r>
              <a:rPr lang="ru-RU" altLang="ru-RU" sz="2400" b="1" dirty="0" err="1"/>
              <a:t>контроллинга</a:t>
            </a:r>
            <a:r>
              <a:rPr lang="ru-RU" altLang="ru-RU" sz="2400" b="1" dirty="0"/>
              <a:t>. </a:t>
            </a:r>
          </a:p>
          <a:p>
            <a:pPr eaLnBrk="1" hangingPunct="1"/>
            <a:endParaRPr lang="ru-RU" altLang="ru-RU" sz="2400" b="1" dirty="0" smtClean="0"/>
          </a:p>
          <a:p>
            <a:pPr eaLnBrk="1" hangingPunct="1"/>
            <a:r>
              <a:rPr lang="ru-RU" altLang="ru-RU" sz="2400" b="1" dirty="0" smtClean="0"/>
              <a:t>Целью бюджетирования является </a:t>
            </a:r>
            <a:r>
              <a:rPr lang="ru-RU" altLang="ru-RU" sz="2400" b="1" dirty="0"/>
              <a:t>формирование </a:t>
            </a:r>
            <a:r>
              <a:rPr lang="ru-RU" altLang="ru-RU" sz="2400" b="1" dirty="0" smtClean="0"/>
              <a:t>сбалансированного </a:t>
            </a:r>
            <a:r>
              <a:rPr lang="ru-RU" altLang="ru-RU" sz="2400" b="1" u="sng" dirty="0" smtClean="0"/>
              <a:t>генерального </a:t>
            </a:r>
            <a:r>
              <a:rPr lang="ru-RU" altLang="ru-RU" sz="2400" b="1" u="sng" dirty="0"/>
              <a:t>бюджета </a:t>
            </a:r>
            <a:r>
              <a:rPr lang="ru-RU" altLang="ru-RU" sz="2400" b="1" dirty="0" smtClean="0"/>
              <a:t>предприятия на основе отдельных </a:t>
            </a:r>
            <a:r>
              <a:rPr lang="ru-RU" altLang="ru-RU" sz="2400" b="1" u="sng" dirty="0" smtClean="0"/>
              <a:t>операционных</a:t>
            </a:r>
            <a:r>
              <a:rPr lang="ru-RU" altLang="ru-RU" sz="2400" b="1" dirty="0" smtClean="0"/>
              <a:t> и </a:t>
            </a:r>
            <a:r>
              <a:rPr lang="ru-RU" altLang="ru-RU" sz="2400" b="1" u="sng" dirty="0" smtClean="0"/>
              <a:t>финансовых </a:t>
            </a:r>
            <a:r>
              <a:rPr lang="ru-RU" altLang="ru-RU" sz="2400" b="1" dirty="0" smtClean="0"/>
              <a:t>бюджетов.</a:t>
            </a:r>
          </a:p>
        </p:txBody>
      </p:sp>
    </p:spTree>
    <p:extLst>
      <p:ext uri="{BB962C8B-B14F-4D97-AF65-F5344CB8AC3E}">
        <p14:creationId xmlns:p14="http://schemas.microsoft.com/office/powerpoint/2010/main" val="129925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2A8A66F-E800-4F43-9FD9-B1361B7DBB48}" type="slidenum">
              <a:rPr lang="ru-RU" altLang="ru-RU" sz="1200" smtClean="0">
                <a:solidFill>
                  <a:schemeClr val="bg1"/>
                </a:solidFill>
                <a:latin typeface="+mn-lt"/>
              </a:rPr>
              <a:pPr eaLnBrk="1" hangingPunct="1"/>
              <a:t>12</a:t>
            </a:fld>
            <a:endParaRPr lang="ru-RU" altLang="ru-RU" sz="12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188" y="1340768"/>
            <a:ext cx="7705725" cy="38472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u="sng" dirty="0"/>
              <a:t>Бюджетирование</a:t>
            </a:r>
            <a:r>
              <a:rPr lang="ru-RU" sz="2400" b="1" dirty="0"/>
              <a:t> - это комплексный процесс, включающий: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400" b="1" dirty="0"/>
              <a:t>бюджет - как </a:t>
            </a:r>
            <a:r>
              <a:rPr lang="ru-RU" sz="2400" b="1" dirty="0" smtClean="0"/>
              <a:t>совокупность операционных и финансовых планов;</a:t>
            </a:r>
            <a:endParaRPr lang="ru-RU" sz="2400" b="1" dirty="0"/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400" b="1" dirty="0"/>
              <a:t>финансовую и управленческую отчетность как результат выполнения </a:t>
            </a:r>
            <a:r>
              <a:rPr lang="ru-RU" sz="2400" b="1" dirty="0" smtClean="0"/>
              <a:t>бюджетов;</a:t>
            </a:r>
            <a:endParaRPr lang="ru-RU" sz="2400" b="1" dirty="0"/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400" b="1" dirty="0"/>
              <a:t>последовательную цепь управленческих действий, направленных на интеграцию различных управленческих подсистем в единую систему бюджетного управления.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37276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467544" y="764704"/>
            <a:ext cx="58497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82DEB1B-CD17-4B69-85BA-177F97F43AD1}" type="slidenum">
              <a:rPr lang="ru-RU" altLang="ru-RU" sz="1200" smtClean="0">
                <a:solidFill>
                  <a:schemeClr val="bg1"/>
                </a:solidFill>
                <a:latin typeface="+mn-lt"/>
              </a:rPr>
              <a:pPr eaLnBrk="1" hangingPunct="1"/>
              <a:t>13</a:t>
            </a:fld>
            <a:endParaRPr lang="ru-RU" altLang="ru-RU" sz="12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260648"/>
            <a:ext cx="7145383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/>
              <a:t>Бюджетирование выполняет не только функцию прогнозирования бизнеса, но и контрольную, в основу реализации которой заложен ряд </a:t>
            </a:r>
            <a:r>
              <a:rPr lang="ru-RU" sz="2400" b="1" u="sng" dirty="0"/>
              <a:t>принципов: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200" b="1" i="1" dirty="0"/>
              <a:t>контроль исполнения планов по предприятию в целом и по отдельным бюджетным центрам;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200" b="1" i="1" dirty="0"/>
              <a:t>персонификация контрольных показателей за конкретными работниками;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200" b="1" i="1" dirty="0"/>
              <a:t>сочетание текущего и итогового контроля, то есть контроль должен осуществляться как в конце планового периода, так и в течение планового периода с целью оперативного реагирования на возникающие отклонения;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200" b="1" i="1" dirty="0"/>
              <a:t>определение причин и виновников отклонений;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200" b="1" i="1" dirty="0"/>
              <a:t>удобство восприятия отчетов об исполнении бюджетов.</a:t>
            </a:r>
          </a:p>
        </p:txBody>
      </p:sp>
    </p:spTree>
    <p:extLst>
      <p:ext uri="{BB962C8B-B14F-4D97-AF65-F5344CB8AC3E}">
        <p14:creationId xmlns:p14="http://schemas.microsoft.com/office/powerpoint/2010/main" val="7545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1475656" y="260648"/>
            <a:ext cx="7345189" cy="6121400"/>
          </a:xfrm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/>
          </a:bodyPr>
          <a:lstStyle/>
          <a:p>
            <a:pPr marL="187325" indent="0">
              <a:lnSpc>
                <a:spcPct val="90000"/>
              </a:lnSpc>
              <a:buFontTx/>
              <a:buNone/>
            </a:pPr>
            <a:r>
              <a:rPr lang="ru-RU" altLang="ru-RU" sz="2400" b="1" i="1" dirty="0" smtClean="0">
                <a:solidFill>
                  <a:schemeClr val="tx1"/>
                </a:solidFill>
              </a:rPr>
              <a:t>С помощью бюджетирования разрабатывается внутренняя система агрегированных и детальных показателей управления, </a:t>
            </a:r>
            <a:r>
              <a:rPr lang="ru-RU" altLang="ru-RU" sz="2400" dirty="0" smtClean="0">
                <a:solidFill>
                  <a:schemeClr val="tx1"/>
                </a:solidFill>
              </a:rPr>
              <a:t>которые лежат в основе планирования работы подразделений и делегирования ответственности на предприятии. </a:t>
            </a:r>
          </a:p>
          <a:p>
            <a:pPr marL="187325" indent="0">
              <a:lnSpc>
                <a:spcPct val="90000"/>
              </a:lnSpc>
              <a:buFontTx/>
              <a:buNone/>
            </a:pPr>
            <a:r>
              <a:rPr lang="ru-RU" altLang="ru-RU" sz="2400" b="1" dirty="0" smtClean="0">
                <a:solidFill>
                  <a:schemeClr val="tx1"/>
                </a:solidFill>
              </a:rPr>
              <a:t>Система сбалансированных показателей</a:t>
            </a:r>
            <a:r>
              <a:rPr lang="ru-RU" altLang="ru-RU" sz="2400" i="1" dirty="0" smtClean="0">
                <a:solidFill>
                  <a:schemeClr val="tx1"/>
                </a:solidFill>
              </a:rPr>
              <a:t> - </a:t>
            </a:r>
            <a:r>
              <a:rPr lang="en-US" altLang="ru-RU" sz="2400" i="1" dirty="0" smtClean="0">
                <a:solidFill>
                  <a:schemeClr val="tx1"/>
                </a:solidFill>
              </a:rPr>
              <a:t>Balanced Scorecard</a:t>
            </a:r>
            <a:r>
              <a:rPr lang="ru-RU" altLang="ru-RU" sz="2400" i="1" dirty="0" smtClean="0">
                <a:solidFill>
                  <a:schemeClr val="tx1"/>
                </a:solidFill>
              </a:rPr>
              <a:t> (</a:t>
            </a:r>
            <a:r>
              <a:rPr lang="en-US" altLang="ru-RU" sz="2400" i="1" dirty="0" smtClean="0">
                <a:solidFill>
                  <a:schemeClr val="tx1"/>
                </a:solidFill>
              </a:rPr>
              <a:t>BSC</a:t>
            </a:r>
            <a:r>
              <a:rPr lang="ru-RU" altLang="ru-RU" sz="2400" i="1" dirty="0" smtClean="0">
                <a:solidFill>
                  <a:schemeClr val="tx1"/>
                </a:solidFill>
              </a:rPr>
              <a:t>)</a:t>
            </a:r>
            <a:r>
              <a:rPr lang="ru-RU" altLang="ru-RU" sz="2400" dirty="0" smtClean="0">
                <a:solidFill>
                  <a:schemeClr val="tx1"/>
                </a:solidFill>
              </a:rPr>
              <a:t>, разработанная американскими экономистами - директором исследовательского центра </a:t>
            </a:r>
            <a:r>
              <a:rPr lang="en-US" altLang="ru-RU" sz="2400" dirty="0" err="1" smtClean="0">
                <a:solidFill>
                  <a:schemeClr val="tx1"/>
                </a:solidFill>
              </a:rPr>
              <a:t>Norlan</a:t>
            </a:r>
            <a:r>
              <a:rPr lang="en-US" altLang="ru-RU" sz="2400" dirty="0" smtClean="0">
                <a:solidFill>
                  <a:schemeClr val="tx1"/>
                </a:solidFill>
              </a:rPr>
              <a:t> Norton Institute </a:t>
            </a:r>
            <a:r>
              <a:rPr lang="ru-RU" altLang="ru-RU" sz="2400" b="1" dirty="0" smtClean="0">
                <a:solidFill>
                  <a:schemeClr val="tx1"/>
                </a:solidFill>
              </a:rPr>
              <a:t>Дэвидом Нортоном</a:t>
            </a:r>
            <a:r>
              <a:rPr lang="ru-RU" altLang="ru-RU" sz="2400" dirty="0" smtClean="0">
                <a:solidFill>
                  <a:schemeClr val="tx1"/>
                </a:solidFill>
              </a:rPr>
              <a:t> (</a:t>
            </a:r>
            <a:r>
              <a:rPr lang="en-US" altLang="ru-RU" sz="2400" dirty="0" smtClean="0">
                <a:solidFill>
                  <a:schemeClr val="tx1"/>
                </a:solidFill>
              </a:rPr>
              <a:t>David Norton</a:t>
            </a:r>
            <a:r>
              <a:rPr lang="ru-RU" altLang="ru-RU" sz="2400" dirty="0" smtClean="0">
                <a:solidFill>
                  <a:schemeClr val="tx1"/>
                </a:solidFill>
              </a:rPr>
              <a:t>) и профессором </a:t>
            </a:r>
            <a:r>
              <a:rPr lang="en-US" altLang="ru-RU" sz="2400" dirty="0" smtClean="0">
                <a:solidFill>
                  <a:schemeClr val="tx1"/>
                </a:solidFill>
              </a:rPr>
              <a:t>Harvard Business School </a:t>
            </a:r>
            <a:r>
              <a:rPr lang="ru-RU" altLang="ru-RU" sz="2400" b="1" dirty="0" smtClean="0">
                <a:solidFill>
                  <a:schemeClr val="tx1"/>
                </a:solidFill>
              </a:rPr>
              <a:t>Робертом Капланом</a:t>
            </a:r>
            <a:r>
              <a:rPr lang="ru-RU" altLang="ru-RU" sz="2400" dirty="0" smtClean="0">
                <a:solidFill>
                  <a:schemeClr val="tx1"/>
                </a:solidFill>
              </a:rPr>
              <a:t> (</a:t>
            </a:r>
            <a:r>
              <a:rPr lang="en-US" altLang="ru-RU" sz="2400" dirty="0" smtClean="0">
                <a:solidFill>
                  <a:schemeClr val="tx1"/>
                </a:solidFill>
              </a:rPr>
              <a:t>Robert Kaplan</a:t>
            </a:r>
            <a:r>
              <a:rPr lang="ru-RU" altLang="ru-RU" sz="2400" dirty="0" smtClean="0">
                <a:solidFill>
                  <a:schemeClr val="tx1"/>
                </a:solidFill>
              </a:rPr>
              <a:t>), </a:t>
            </a:r>
            <a:r>
              <a:rPr lang="ru-RU" altLang="ru-RU" sz="2400" b="1" dirty="0" smtClean="0">
                <a:solidFill>
                  <a:schemeClr val="tx1"/>
                </a:solidFill>
              </a:rPr>
              <a:t>1992 г. </a:t>
            </a:r>
          </a:p>
          <a:p>
            <a:pPr marL="187325" indent="0">
              <a:lnSpc>
                <a:spcPct val="90000"/>
              </a:lnSpc>
              <a:buFontTx/>
              <a:buNone/>
            </a:pPr>
            <a:r>
              <a:rPr lang="en-US" altLang="ru-RU" b="1" i="1" dirty="0">
                <a:solidFill>
                  <a:schemeClr val="tx1"/>
                </a:solidFill>
              </a:rPr>
              <a:t>BSC </a:t>
            </a:r>
            <a:r>
              <a:rPr lang="ru-RU" altLang="ru-RU" b="1" i="1" dirty="0" smtClean="0">
                <a:solidFill>
                  <a:schemeClr val="tx1"/>
                </a:solidFill>
              </a:rPr>
              <a:t> - </a:t>
            </a:r>
            <a:r>
              <a:rPr lang="ru-RU" altLang="ru-RU" i="1" dirty="0" smtClean="0">
                <a:solidFill>
                  <a:schemeClr val="tx1"/>
                </a:solidFill>
              </a:rPr>
              <a:t>э</a:t>
            </a:r>
            <a:r>
              <a:rPr lang="ru-RU" altLang="ru-RU" sz="2400" dirty="0" smtClean="0">
                <a:solidFill>
                  <a:schemeClr val="tx1"/>
                </a:solidFill>
              </a:rPr>
              <a:t>то система стратегического и оперативного управления компанией на основе измерения и оценки ключевых показателей, учитывающих все существенные аспекты ее деятельности (финансовые, производственные, маркетинговые и т. д.). </a:t>
            </a:r>
          </a:p>
        </p:txBody>
      </p:sp>
      <p:sp>
        <p:nvSpPr>
          <p:cNvPr id="3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4A7EA80-5521-4561-8F4C-629F9E515260}" type="slidenum">
              <a:rPr lang="ru-RU" altLang="ru-RU" sz="1200" smtClean="0">
                <a:solidFill>
                  <a:schemeClr val="bg1"/>
                </a:solidFill>
                <a:latin typeface="+mn-lt"/>
              </a:rPr>
              <a:pPr eaLnBrk="1" hangingPunct="1"/>
              <a:t>14</a:t>
            </a:fld>
            <a:endParaRPr lang="ru-RU" altLang="ru-RU" sz="1200" dirty="0" smtClean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626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3330" name="Picture 2" descr="history_ill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047750"/>
            <a:ext cx="1997075" cy="247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3331" name="Picture 3" descr="history_ill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047750"/>
            <a:ext cx="1987550" cy="247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3332" name="Text Box 4"/>
          <p:cNvSpPr txBox="1">
            <a:spLocks noChangeArrowheads="1"/>
          </p:cNvSpPr>
          <p:nvPr/>
        </p:nvSpPr>
        <p:spPr bwMode="auto">
          <a:xfrm>
            <a:off x="2188248" y="1047750"/>
            <a:ext cx="4695825" cy="2259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ru-RU" altLang="ru-RU" sz="1600" b="1" dirty="0" smtClean="0">
                <a:latin typeface="Arial" pitchFamily="34" charset="0"/>
              </a:rPr>
              <a:t>В 1990 году «</a:t>
            </a:r>
            <a:r>
              <a:rPr lang="ru-RU" altLang="ru-RU" sz="1600" b="1" dirty="0" err="1" smtClean="0">
                <a:latin typeface="Arial" pitchFamily="34" charset="0"/>
              </a:rPr>
              <a:t>Nolan</a:t>
            </a:r>
            <a:r>
              <a:rPr lang="ru-RU" altLang="ru-RU" sz="1600" b="1" dirty="0" smtClean="0">
                <a:latin typeface="Arial" pitchFamily="34" charset="0"/>
              </a:rPr>
              <a:t> </a:t>
            </a:r>
            <a:r>
              <a:rPr lang="ru-RU" altLang="ru-RU" sz="1600" b="1" dirty="0" err="1">
                <a:latin typeface="Arial" pitchFamily="34" charset="0"/>
              </a:rPr>
              <a:t>Norton</a:t>
            </a:r>
            <a:r>
              <a:rPr lang="ru-RU" altLang="ru-RU" sz="1600" b="1" dirty="0">
                <a:latin typeface="Arial" pitchFamily="34" charset="0"/>
              </a:rPr>
              <a:t> </a:t>
            </a:r>
            <a:r>
              <a:rPr lang="ru-RU" altLang="ru-RU" sz="1600" b="1" dirty="0" err="1" smtClean="0">
                <a:latin typeface="Arial" pitchFamily="34" charset="0"/>
              </a:rPr>
              <a:t>Institute</a:t>
            </a:r>
            <a:r>
              <a:rPr lang="ru-RU" altLang="ru-RU" sz="1600" b="1" dirty="0" smtClean="0">
                <a:latin typeface="Arial" pitchFamily="34" charset="0"/>
              </a:rPr>
              <a:t>», </a:t>
            </a:r>
            <a:r>
              <a:rPr lang="ru-RU" altLang="ru-RU" sz="1600" b="1" dirty="0">
                <a:latin typeface="Arial" pitchFamily="34" charset="0"/>
              </a:rPr>
              <a:t>являющийся исследовательским центром всемирно известной </a:t>
            </a:r>
            <a:r>
              <a:rPr lang="ru-RU" altLang="ru-RU" sz="1600" b="1" dirty="0" smtClean="0">
                <a:latin typeface="Arial" pitchFamily="34" charset="0"/>
              </a:rPr>
              <a:t>аудиторско- </a:t>
            </a:r>
            <a:r>
              <a:rPr lang="ru-RU" altLang="ru-RU" sz="1600" b="1" dirty="0">
                <a:latin typeface="Arial" pitchFamily="34" charset="0"/>
              </a:rPr>
              <a:t>консалтинговой компании KPMG </a:t>
            </a:r>
            <a:r>
              <a:rPr lang="ru-RU" altLang="ru-RU" sz="1600" b="1" dirty="0" smtClean="0">
                <a:latin typeface="Arial" pitchFamily="34" charset="0"/>
              </a:rPr>
              <a:t>(</a:t>
            </a:r>
            <a:r>
              <a:rPr lang="en-US" sz="1600" b="1" dirty="0" err="1" smtClean="0"/>
              <a:t>Klynveld</a:t>
            </a:r>
            <a:r>
              <a:rPr lang="en-US" sz="1600" b="1" dirty="0" smtClean="0"/>
              <a:t> </a:t>
            </a:r>
            <a:r>
              <a:rPr lang="en-US" sz="1600" b="1" dirty="0"/>
              <a:t>Peat Marwick </a:t>
            </a:r>
            <a:r>
              <a:rPr lang="en-US" sz="1600" b="1" dirty="0" err="1" smtClean="0"/>
              <a:t>Goerdeler</a:t>
            </a:r>
            <a:r>
              <a:rPr lang="ru-RU" sz="1600" b="1" dirty="0" smtClean="0"/>
              <a:t>)</a:t>
            </a:r>
            <a:r>
              <a:rPr lang="ru-RU" altLang="ru-RU" sz="1600" b="1" dirty="0" smtClean="0">
                <a:latin typeface="Arial" pitchFamily="34" charset="0"/>
              </a:rPr>
              <a:t>, </a:t>
            </a:r>
            <a:r>
              <a:rPr lang="ru-RU" altLang="ru-RU" sz="1600" b="1" dirty="0">
                <a:latin typeface="Arial" pitchFamily="34" charset="0"/>
              </a:rPr>
              <a:t>приступил к поиску </a:t>
            </a:r>
            <a:r>
              <a:rPr lang="ru-RU" altLang="ru-RU" sz="1600" b="1" dirty="0">
                <a:solidFill>
                  <a:srgbClr val="7030A0"/>
                </a:solidFill>
                <a:latin typeface="Arial" pitchFamily="34" charset="0"/>
              </a:rPr>
              <a:t>новых альтернативных методов измерения эффективности, базирующихся на нефинансовых показателях.</a:t>
            </a:r>
          </a:p>
        </p:txBody>
      </p:sp>
      <p:sp>
        <p:nvSpPr>
          <p:cNvPr id="483334" name="Text Box 6"/>
          <p:cNvSpPr txBox="1">
            <a:spLocks noChangeArrowheads="1"/>
          </p:cNvSpPr>
          <p:nvPr/>
        </p:nvSpPr>
        <p:spPr bwMode="auto">
          <a:xfrm>
            <a:off x="161925" y="3649663"/>
            <a:ext cx="19716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200" b="1">
                <a:solidFill>
                  <a:srgbClr val="FF3300"/>
                </a:solidFill>
                <a:latin typeface="Verdana" pitchFamily="34" charset="0"/>
              </a:rPr>
              <a:t>Дэйвид Нортон</a:t>
            </a:r>
          </a:p>
          <a:p>
            <a:pPr algn="ctr">
              <a:spcBef>
                <a:spcPct val="50000"/>
              </a:spcBef>
            </a:pPr>
            <a:r>
              <a:rPr lang="ru-RU" altLang="ru-RU" sz="1200" b="1">
                <a:latin typeface="Verdana" pitchFamily="34" charset="0"/>
              </a:rPr>
              <a:t>Президент  Balanced Scorecard Collaborative</a:t>
            </a:r>
          </a:p>
        </p:txBody>
      </p:sp>
      <p:sp>
        <p:nvSpPr>
          <p:cNvPr id="483335" name="Text Box 7"/>
          <p:cNvSpPr txBox="1">
            <a:spLocks noChangeArrowheads="1"/>
          </p:cNvSpPr>
          <p:nvPr/>
        </p:nvSpPr>
        <p:spPr bwMode="auto">
          <a:xfrm>
            <a:off x="7075488" y="3649663"/>
            <a:ext cx="18478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200" b="1">
                <a:solidFill>
                  <a:srgbClr val="FF3300"/>
                </a:solidFill>
                <a:latin typeface="Verdana" pitchFamily="34" charset="0"/>
              </a:rPr>
              <a:t>Роберт Каплан</a:t>
            </a:r>
          </a:p>
          <a:p>
            <a:pPr algn="ctr">
              <a:spcBef>
                <a:spcPct val="50000"/>
              </a:spcBef>
            </a:pPr>
            <a:r>
              <a:rPr lang="ru-RU" altLang="ru-RU" sz="1200" b="1">
                <a:latin typeface="Verdana" pitchFamily="34" charset="0"/>
              </a:rPr>
              <a:t>Профессор Harvard Business School</a:t>
            </a:r>
          </a:p>
        </p:txBody>
      </p:sp>
      <p:sp>
        <p:nvSpPr>
          <p:cNvPr id="483336" name="Text Box 8"/>
          <p:cNvSpPr txBox="1">
            <a:spLocks noChangeArrowheads="1"/>
          </p:cNvSpPr>
          <p:nvPr/>
        </p:nvSpPr>
        <p:spPr bwMode="auto">
          <a:xfrm>
            <a:off x="2240471" y="3320158"/>
            <a:ext cx="459105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ru-RU" altLang="ru-RU" sz="1600" b="1" dirty="0">
                <a:latin typeface="Verdana" pitchFamily="34" charset="0"/>
              </a:rPr>
              <a:t>Основная </a:t>
            </a:r>
            <a:r>
              <a:rPr lang="ru-RU" altLang="ru-RU" sz="1600" b="1" dirty="0">
                <a:solidFill>
                  <a:srgbClr val="FF3300"/>
                </a:solidFill>
                <a:latin typeface="Verdana" pitchFamily="34" charset="0"/>
              </a:rPr>
              <a:t>гипотеза</a:t>
            </a:r>
            <a:r>
              <a:rPr lang="ru-RU" altLang="ru-RU" sz="1600" b="1" dirty="0">
                <a:latin typeface="Verdana" pitchFamily="34" charset="0"/>
              </a:rPr>
              <a:t> проекта ССП</a:t>
            </a:r>
            <a:r>
              <a:rPr lang="ru-RU" altLang="ru-RU" sz="1600" dirty="0">
                <a:latin typeface="Verdana" pitchFamily="34" charset="0"/>
              </a:rPr>
              <a:t>:</a:t>
            </a:r>
            <a:r>
              <a:rPr lang="ru-RU" altLang="ru-RU" sz="1600" b="1" dirty="0">
                <a:latin typeface="Verdana" pitchFamily="34" charset="0"/>
              </a:rPr>
              <a:t> «Базирование методики оценки эффективности деятельности предприятия исключительно на финансовых показателях не обеспечивает роста будущей экономической ценности организации».</a:t>
            </a:r>
            <a:endParaRPr lang="ru-RU" altLang="ru-RU" sz="1600" dirty="0">
              <a:latin typeface="Arial" pitchFamily="34" charset="0"/>
            </a:endParaRPr>
          </a:p>
        </p:txBody>
      </p:sp>
      <p:sp>
        <p:nvSpPr>
          <p:cNvPr id="483337" name="Rectangle 9"/>
          <p:cNvSpPr>
            <a:spLocks noChangeArrowheads="1"/>
          </p:cNvSpPr>
          <p:nvPr/>
        </p:nvSpPr>
        <p:spPr bwMode="auto">
          <a:xfrm>
            <a:off x="250825" y="166688"/>
            <a:ext cx="8655050" cy="4762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Предпосылки создания сбалансированной системы показателей</a:t>
            </a:r>
          </a:p>
        </p:txBody>
      </p:sp>
      <p:sp>
        <p:nvSpPr>
          <p:cNvPr id="483338" name="Text Box 10"/>
          <p:cNvSpPr txBox="1">
            <a:spLocks noChangeArrowheads="1"/>
          </p:cNvSpPr>
          <p:nvPr/>
        </p:nvSpPr>
        <p:spPr bwMode="auto">
          <a:xfrm>
            <a:off x="467544" y="5405833"/>
            <a:ext cx="813690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12800" indent="-8128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9921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1575"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0" hangingPunct="0"/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Aharoni" panose="02010803020104030203" pitchFamily="2" charset="-79"/>
              </a:rPr>
              <a:t>Цель </a:t>
            </a:r>
            <a:r>
              <a:rPr lang="ru-RU" altLang="ru-RU" sz="2000" b="1" i="1" dirty="0">
                <a:solidFill>
                  <a:srgbClr val="000000"/>
                </a:solidFill>
                <a:latin typeface="Times New Roman" pitchFamily="18" charset="0"/>
                <a:cs typeface="Aharoni" panose="02010803020104030203" pitchFamily="2" charset="-79"/>
              </a:rPr>
              <a:t>BSC 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Aharoni" panose="02010803020104030203" pitchFamily="2" charset="-79"/>
              </a:rPr>
              <a:t>состоит в направлении деятельности организации на достижение миссии и стратегических целей</a:t>
            </a:r>
            <a:r>
              <a:rPr lang="ru-RU" altLang="ru-RU" sz="2000" b="1" dirty="0">
                <a:latin typeface="Verdana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11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4A7EA80-5521-4561-8F4C-629F9E515260}" type="slidenum">
              <a:rPr lang="ru-RU" altLang="ru-RU" sz="1200" smtClean="0">
                <a:solidFill>
                  <a:schemeClr val="bg1"/>
                </a:solidFill>
                <a:latin typeface="+mn-lt"/>
              </a:rPr>
              <a:pPr eaLnBrk="1" hangingPunct="1"/>
              <a:t>15</a:t>
            </a:fld>
            <a:endParaRPr lang="ru-RU" altLang="ru-RU" sz="1200" dirty="0" smtClean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269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1691680" y="332656"/>
            <a:ext cx="7077472" cy="5616575"/>
          </a:xfrm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ru-RU" altLang="ru-RU" sz="2800" dirty="0" smtClean="0">
                <a:solidFill>
                  <a:schemeClr val="tx1"/>
                </a:solidFill>
              </a:rPr>
              <a:t>В основе </a:t>
            </a:r>
            <a:r>
              <a:rPr lang="en-US" altLang="ru-RU" sz="2800" dirty="0" smtClean="0">
                <a:solidFill>
                  <a:schemeClr val="tx1"/>
                </a:solidFill>
              </a:rPr>
              <a:t>BSC</a:t>
            </a:r>
            <a:r>
              <a:rPr lang="ru-RU" altLang="ru-RU" sz="2800" dirty="0" smtClean="0">
                <a:solidFill>
                  <a:schemeClr val="tx1"/>
                </a:solidFill>
              </a:rPr>
              <a:t> лежат </a:t>
            </a:r>
            <a:r>
              <a:rPr lang="ru-RU" altLang="ru-RU" sz="2800" b="1" dirty="0" smtClean="0">
                <a:solidFill>
                  <a:schemeClr val="tx1"/>
                </a:solidFill>
              </a:rPr>
              <a:t>«ключевые показатели эффективности»,</a:t>
            </a:r>
            <a:r>
              <a:rPr lang="ru-RU" altLang="ru-RU" sz="2800" dirty="0" smtClean="0">
                <a:solidFill>
                  <a:schemeClr val="tx1"/>
                </a:solidFill>
              </a:rPr>
              <a:t> или </a:t>
            </a:r>
            <a:r>
              <a:rPr lang="en-US" altLang="ru-RU" sz="2800" dirty="0" smtClean="0">
                <a:solidFill>
                  <a:schemeClr val="tx1"/>
                </a:solidFill>
              </a:rPr>
              <a:t>KPI</a:t>
            </a:r>
            <a:r>
              <a:rPr lang="ru-RU" altLang="ru-RU" sz="2800" dirty="0" smtClean="0">
                <a:solidFill>
                  <a:schemeClr val="tx1"/>
                </a:solidFill>
              </a:rPr>
              <a:t> (</a:t>
            </a:r>
            <a:r>
              <a:rPr lang="en-US" altLang="ru-RU" sz="2800" i="1" dirty="0" smtClean="0">
                <a:solidFill>
                  <a:schemeClr val="tx1"/>
                </a:solidFill>
              </a:rPr>
              <a:t>Key Performance Indicator</a:t>
            </a:r>
            <a:r>
              <a:rPr lang="ru-RU" altLang="ru-RU" sz="2800" dirty="0" smtClean="0">
                <a:solidFill>
                  <a:schemeClr val="tx1"/>
                </a:solidFill>
              </a:rPr>
              <a:t>). Главное отличие сбалансированной системы показателей эффективности от произвольного набора показателей заключается в том, что все </a:t>
            </a:r>
            <a:r>
              <a:rPr lang="en-US" altLang="ru-RU" sz="2800" dirty="0" smtClean="0">
                <a:solidFill>
                  <a:schemeClr val="tx1"/>
                </a:solidFill>
              </a:rPr>
              <a:t>KPI</a:t>
            </a:r>
            <a:r>
              <a:rPr lang="ru-RU" altLang="ru-RU" sz="2800" dirty="0" smtClean="0">
                <a:solidFill>
                  <a:schemeClr val="tx1"/>
                </a:solidFill>
              </a:rPr>
              <a:t>, входящие в сбалансированную систему, во-первых, </a:t>
            </a:r>
            <a:r>
              <a:rPr lang="ru-RU" altLang="ru-RU" sz="2800" u="sng" dirty="0" smtClean="0">
                <a:solidFill>
                  <a:schemeClr val="tx1"/>
                </a:solidFill>
              </a:rPr>
              <a:t>ориентированы на стратегические цели </a:t>
            </a:r>
            <a:r>
              <a:rPr lang="ru-RU" altLang="ru-RU" sz="2800" dirty="0" smtClean="0">
                <a:solidFill>
                  <a:schemeClr val="tx1"/>
                </a:solidFill>
              </a:rPr>
              <a:t>компании и, во-вторых</a:t>
            </a:r>
            <a:r>
              <a:rPr lang="ru-RU" altLang="ru-RU" sz="2800" u="sng" dirty="0" smtClean="0">
                <a:solidFill>
                  <a:schemeClr val="tx1"/>
                </a:solidFill>
              </a:rPr>
              <a:t>, взаимосвязаны </a:t>
            </a:r>
            <a:r>
              <a:rPr lang="ru-RU" altLang="ru-RU" sz="2800" dirty="0" smtClean="0">
                <a:solidFill>
                  <a:schemeClr val="tx1"/>
                </a:solidFill>
              </a:rPr>
              <a:t>и сгруппированы по определенным признакам.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800" dirty="0" smtClean="0">
                <a:solidFill>
                  <a:schemeClr val="tx1"/>
                </a:solidFill>
              </a:rPr>
              <a:t>В классическом варианте </a:t>
            </a:r>
            <a:r>
              <a:rPr lang="en-US" altLang="ru-RU" sz="2800" dirty="0" smtClean="0">
                <a:solidFill>
                  <a:schemeClr val="tx1"/>
                </a:solidFill>
              </a:rPr>
              <a:t>BSC</a:t>
            </a:r>
            <a:r>
              <a:rPr lang="ru-RU" altLang="ru-RU" sz="2800" dirty="0" smtClean="0">
                <a:solidFill>
                  <a:schemeClr val="tx1"/>
                </a:solidFill>
              </a:rPr>
              <a:t> - это </a:t>
            </a:r>
            <a:r>
              <a:rPr lang="ru-RU" altLang="ru-RU" sz="2800" b="1" u="sng" dirty="0" smtClean="0">
                <a:solidFill>
                  <a:schemeClr val="tx1"/>
                </a:solidFill>
              </a:rPr>
              <a:t>четыре </a:t>
            </a:r>
            <a:r>
              <a:rPr lang="ru-RU" altLang="ru-RU" sz="2800" dirty="0" smtClean="0">
                <a:solidFill>
                  <a:schemeClr val="tx1"/>
                </a:solidFill>
              </a:rPr>
              <a:t>основных блока: </a:t>
            </a:r>
          </a:p>
          <a:p>
            <a:pPr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tx1"/>
                </a:solidFill>
              </a:rPr>
              <a:t>финансы; </a:t>
            </a:r>
          </a:p>
          <a:p>
            <a:pPr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tx1"/>
                </a:solidFill>
              </a:rPr>
              <a:t>работа с клиентами;</a:t>
            </a:r>
          </a:p>
          <a:p>
            <a:pPr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tx1"/>
                </a:solidFill>
              </a:rPr>
              <a:t>внутренние бизнес-процессы;</a:t>
            </a:r>
          </a:p>
          <a:p>
            <a:pPr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tx1"/>
                </a:solidFill>
              </a:rPr>
              <a:t>управление персоналом.</a:t>
            </a:r>
          </a:p>
        </p:txBody>
      </p:sp>
      <p:sp>
        <p:nvSpPr>
          <p:cNvPr id="3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4A7EA80-5521-4561-8F4C-629F9E515260}" type="slidenum">
              <a:rPr lang="ru-RU" altLang="ru-RU" sz="1200" smtClean="0">
                <a:solidFill>
                  <a:schemeClr val="bg1"/>
                </a:solidFill>
                <a:latin typeface="+mn-lt"/>
              </a:rPr>
              <a:pPr eaLnBrk="1" hangingPunct="1"/>
              <a:t>16</a:t>
            </a:fld>
            <a:endParaRPr lang="ru-RU" altLang="ru-RU" sz="1200" dirty="0" smtClean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337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1"/>
          <p:cNvGrpSpPr>
            <a:grpSpLocks noChangeAspect="1"/>
          </p:cNvGrpSpPr>
          <p:nvPr/>
        </p:nvGrpSpPr>
        <p:grpSpPr bwMode="auto">
          <a:xfrm>
            <a:off x="700088" y="744538"/>
            <a:ext cx="8157713" cy="5348758"/>
            <a:chOff x="2281" y="2803"/>
            <a:chExt cx="11488" cy="6063"/>
          </a:xfrm>
        </p:grpSpPr>
        <p:sp>
          <p:nvSpPr>
            <p:cNvPr id="14340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281" y="3161"/>
              <a:ext cx="11488" cy="57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1" name="AutoShape 15"/>
            <p:cNvSpPr>
              <a:spLocks noChangeArrowheads="1"/>
            </p:cNvSpPr>
            <p:nvPr/>
          </p:nvSpPr>
          <p:spPr bwMode="auto">
            <a:xfrm flipH="1">
              <a:off x="3386" y="7121"/>
              <a:ext cx="1325" cy="1309"/>
            </a:xfrm>
            <a:custGeom>
              <a:avLst/>
              <a:gdLst>
                <a:gd name="T0" fmla="*/ 1009 w 21600"/>
                <a:gd name="T1" fmla="*/ 0 h 21600"/>
                <a:gd name="T2" fmla="*/ 693 w 21600"/>
                <a:gd name="T3" fmla="*/ 279 h 21600"/>
                <a:gd name="T4" fmla="*/ 283 w 21600"/>
                <a:gd name="T5" fmla="*/ 685 h 21600"/>
                <a:gd name="T6" fmla="*/ 0 w 21600"/>
                <a:gd name="T7" fmla="*/ 997 h 21600"/>
                <a:gd name="T8" fmla="*/ 283 w 21600"/>
                <a:gd name="T9" fmla="*/ 1309 h 21600"/>
                <a:gd name="T10" fmla="*/ 685 w 21600"/>
                <a:gd name="T11" fmla="*/ 1074 h 21600"/>
                <a:gd name="T12" fmla="*/ 1087 w 21600"/>
                <a:gd name="T13" fmla="*/ 677 h 21600"/>
                <a:gd name="T14" fmla="*/ 1325 w 21600"/>
                <a:gd name="T15" fmla="*/ 279 h 21600"/>
                <a:gd name="T16" fmla="*/ 17694720 60000 65536"/>
                <a:gd name="T17" fmla="*/ 11796480 60000 65536"/>
                <a:gd name="T18" fmla="*/ 17694720 60000 65536"/>
                <a:gd name="T19" fmla="*/ 11796480 60000 65536"/>
                <a:gd name="T20" fmla="*/ 5898240 60000 65536"/>
                <a:gd name="T21" fmla="*/ 5898240 60000 65536"/>
                <a:gd name="T22" fmla="*/ 0 60000 65536"/>
                <a:gd name="T23" fmla="*/ 0 60000 65536"/>
                <a:gd name="T24" fmla="*/ 1141 w 21600"/>
                <a:gd name="T25" fmla="*/ 15181 h 21600"/>
                <a:gd name="T26" fmla="*/ 17720 w 21600"/>
                <a:gd name="T27" fmla="*/ 17722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6451" y="0"/>
                  </a:moveTo>
                  <a:lnTo>
                    <a:pt x="11301" y="4612"/>
                  </a:lnTo>
                  <a:lnTo>
                    <a:pt x="15185" y="4612"/>
                  </a:lnTo>
                  <a:lnTo>
                    <a:pt x="15185" y="15185"/>
                  </a:lnTo>
                  <a:lnTo>
                    <a:pt x="4612" y="15185"/>
                  </a:lnTo>
                  <a:lnTo>
                    <a:pt x="4612" y="11301"/>
                  </a:lnTo>
                  <a:lnTo>
                    <a:pt x="0" y="16451"/>
                  </a:lnTo>
                  <a:lnTo>
                    <a:pt x="4612" y="21600"/>
                  </a:lnTo>
                  <a:lnTo>
                    <a:pt x="4612" y="17716"/>
                  </a:lnTo>
                  <a:lnTo>
                    <a:pt x="17716" y="17716"/>
                  </a:lnTo>
                  <a:lnTo>
                    <a:pt x="17716" y="4612"/>
                  </a:lnTo>
                  <a:lnTo>
                    <a:pt x="21600" y="4612"/>
                  </a:lnTo>
                  <a:lnTo>
                    <a:pt x="16451" y="0"/>
                  </a:lnTo>
                  <a:close/>
                </a:path>
              </a:pathLst>
            </a:custGeom>
            <a:gradFill rotWithShape="1">
              <a:gsLst>
                <a:gs pos="0">
                  <a:srgbClr val="43433C"/>
                </a:gs>
                <a:gs pos="50000">
                  <a:srgbClr val="909082"/>
                </a:gs>
                <a:gs pos="100000">
                  <a:srgbClr val="43433C"/>
                </a:gs>
              </a:gsLst>
              <a:lin ang="5400000" scaled="1"/>
            </a:gra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777777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2" name="AutoShape 14"/>
            <p:cNvSpPr>
              <a:spLocks noChangeArrowheads="1"/>
            </p:cNvSpPr>
            <p:nvPr/>
          </p:nvSpPr>
          <p:spPr bwMode="auto">
            <a:xfrm rot="5400000" flipH="1">
              <a:off x="4019" y="3864"/>
              <a:ext cx="1189" cy="1573"/>
            </a:xfrm>
            <a:custGeom>
              <a:avLst/>
              <a:gdLst>
                <a:gd name="T0" fmla="*/ 906 w 21600"/>
                <a:gd name="T1" fmla="*/ 0 h 21600"/>
                <a:gd name="T2" fmla="*/ 622 w 21600"/>
                <a:gd name="T3" fmla="*/ 336 h 21600"/>
                <a:gd name="T4" fmla="*/ 254 w 21600"/>
                <a:gd name="T5" fmla="*/ 823 h 21600"/>
                <a:gd name="T6" fmla="*/ 0 w 21600"/>
                <a:gd name="T7" fmla="*/ 1198 h 21600"/>
                <a:gd name="T8" fmla="*/ 254 w 21600"/>
                <a:gd name="T9" fmla="*/ 1573 h 21600"/>
                <a:gd name="T10" fmla="*/ 615 w 21600"/>
                <a:gd name="T11" fmla="*/ 1290 h 21600"/>
                <a:gd name="T12" fmla="*/ 975 w 21600"/>
                <a:gd name="T13" fmla="*/ 813 h 21600"/>
                <a:gd name="T14" fmla="*/ 1189 w 21600"/>
                <a:gd name="T15" fmla="*/ 336 h 21600"/>
                <a:gd name="T16" fmla="*/ 17694720 60000 65536"/>
                <a:gd name="T17" fmla="*/ 11796480 60000 65536"/>
                <a:gd name="T18" fmla="*/ 17694720 60000 65536"/>
                <a:gd name="T19" fmla="*/ 11796480 60000 65536"/>
                <a:gd name="T20" fmla="*/ 5898240 60000 65536"/>
                <a:gd name="T21" fmla="*/ 5898240 60000 65536"/>
                <a:gd name="T22" fmla="*/ 0 60000 65536"/>
                <a:gd name="T23" fmla="*/ 0 60000 65536"/>
                <a:gd name="T24" fmla="*/ 1126 w 21600"/>
                <a:gd name="T25" fmla="*/ 15187 h 21600"/>
                <a:gd name="T26" fmla="*/ 17712 w 21600"/>
                <a:gd name="T27" fmla="*/ 1771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6451" y="0"/>
                  </a:moveTo>
                  <a:lnTo>
                    <a:pt x="11301" y="4612"/>
                  </a:lnTo>
                  <a:lnTo>
                    <a:pt x="15185" y="4612"/>
                  </a:lnTo>
                  <a:lnTo>
                    <a:pt x="15185" y="15185"/>
                  </a:lnTo>
                  <a:lnTo>
                    <a:pt x="4612" y="15185"/>
                  </a:lnTo>
                  <a:lnTo>
                    <a:pt x="4612" y="11301"/>
                  </a:lnTo>
                  <a:lnTo>
                    <a:pt x="0" y="16451"/>
                  </a:lnTo>
                  <a:lnTo>
                    <a:pt x="4612" y="21600"/>
                  </a:lnTo>
                  <a:lnTo>
                    <a:pt x="4612" y="17716"/>
                  </a:lnTo>
                  <a:lnTo>
                    <a:pt x="17716" y="17716"/>
                  </a:lnTo>
                  <a:lnTo>
                    <a:pt x="17716" y="4612"/>
                  </a:lnTo>
                  <a:lnTo>
                    <a:pt x="21600" y="4612"/>
                  </a:lnTo>
                  <a:lnTo>
                    <a:pt x="16451" y="0"/>
                  </a:lnTo>
                  <a:close/>
                </a:path>
              </a:pathLst>
            </a:custGeom>
            <a:gradFill rotWithShape="1">
              <a:gsLst>
                <a:gs pos="0">
                  <a:srgbClr val="43433C"/>
                </a:gs>
                <a:gs pos="50000">
                  <a:srgbClr val="909082"/>
                </a:gs>
                <a:gs pos="100000">
                  <a:srgbClr val="43433C"/>
                </a:gs>
              </a:gsLst>
              <a:lin ang="5400000" scaled="1"/>
            </a:gra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777777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3" name="Rectangle 13"/>
            <p:cNvSpPr>
              <a:spLocks noChangeArrowheads="1"/>
            </p:cNvSpPr>
            <p:nvPr/>
          </p:nvSpPr>
          <p:spPr bwMode="auto">
            <a:xfrm>
              <a:off x="4720" y="2803"/>
              <a:ext cx="6839" cy="4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777777"/>
                    </a:outerShdw>
                  </a:effectLst>
                </a14:hiddenEffects>
              </a:ext>
            </a:extLst>
          </p:spPr>
          <p:txBody>
            <a:bodyPr wrap="none" lIns="58522" tIns="29261" rIns="58522" bIns="29261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ru-RU" altLang="ru-RU" sz="2400" b="1" dirty="0">
                  <a:ea typeface="Calibri" pitchFamily="34" charset="0"/>
                  <a:cs typeface="Times New Roman" pitchFamily="18" charset="0"/>
                </a:rPr>
                <a:t>Взаимосвязь </a:t>
              </a:r>
              <a:r>
                <a:rPr lang="ru-RU" altLang="ru-RU" sz="2400" b="1" dirty="0" smtClean="0">
                  <a:ea typeface="Calibri" pitchFamily="34" charset="0"/>
                  <a:cs typeface="Times New Roman" pitchFamily="18" charset="0"/>
                </a:rPr>
                <a:t>основных</a:t>
              </a:r>
            </a:p>
            <a:p>
              <a:pPr algn="ctr"/>
              <a:r>
                <a:rPr lang="ru-RU" altLang="ru-RU" sz="2400" b="1" dirty="0" smtClean="0">
                  <a:ea typeface="Calibri" pitchFamily="34" charset="0"/>
                  <a:cs typeface="Times New Roman" pitchFamily="18" charset="0"/>
                </a:rPr>
                <a:t>составляющих </a:t>
              </a:r>
              <a:r>
                <a:rPr lang="ru-RU" altLang="ru-RU" sz="2400" b="1" dirty="0">
                  <a:ea typeface="Calibri" pitchFamily="34" charset="0"/>
                  <a:cs typeface="Times New Roman" pitchFamily="18" charset="0"/>
                </a:rPr>
                <a:t>системы </a:t>
              </a:r>
              <a:r>
                <a:rPr lang="en-US" altLang="ru-RU" sz="2400" b="1" dirty="0">
                  <a:ea typeface="Calibri" pitchFamily="34" charset="0"/>
                  <a:cs typeface="Times New Roman" pitchFamily="18" charset="0"/>
                </a:rPr>
                <a:t>BSC</a:t>
              </a:r>
              <a:endParaRPr lang="en-US" altLang="ru-RU" sz="2400" dirty="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4344" name="Rectangle 12"/>
            <p:cNvSpPr>
              <a:spLocks noChangeArrowheads="1"/>
            </p:cNvSpPr>
            <p:nvPr/>
          </p:nvSpPr>
          <p:spPr bwMode="auto">
            <a:xfrm>
              <a:off x="5374" y="3849"/>
              <a:ext cx="5302" cy="1091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777777">
                  <a:alpha val="50000"/>
                </a:srgbClr>
              </a:outerShdw>
            </a:effectLst>
          </p:spPr>
          <p:txBody>
            <a:bodyPr lIns="58522" tIns="29261" rIns="58522" bIns="29261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ru-RU" altLang="ru-RU" sz="1600" b="1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Финансы: </a:t>
              </a:r>
              <a:r>
                <a:rPr lang="ru-RU" altLang="ru-RU" sz="160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насколько интересно собственнику инвестировать деньги в предприятие?</a:t>
              </a:r>
              <a:endParaRPr lang="ru-RU" altLang="ru-RU" sz="16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4345" name="Rectangle 11"/>
            <p:cNvSpPr>
              <a:spLocks noChangeArrowheads="1"/>
            </p:cNvSpPr>
            <p:nvPr/>
          </p:nvSpPr>
          <p:spPr bwMode="auto">
            <a:xfrm>
              <a:off x="9792" y="5420"/>
              <a:ext cx="3977" cy="1701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777777">
                  <a:alpha val="50000"/>
                </a:srgbClr>
              </a:outerShdw>
            </a:effectLst>
          </p:spPr>
          <p:txBody>
            <a:bodyPr lIns="58522" tIns="29261" rIns="58522" bIns="29261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ru-RU" altLang="ru-RU" sz="1600" b="1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Бизнес-процессы: </a:t>
              </a:r>
              <a:r>
                <a:rPr lang="ru-RU" altLang="ru-RU" sz="160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какие процессы играют важнейшую роль в реализации конкурентного преимущества компании?</a:t>
              </a:r>
              <a:endParaRPr lang="ru-RU" altLang="ru-RU" sz="16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4711" y="7339"/>
              <a:ext cx="7070" cy="125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777777">
                  <a:alpha val="50000"/>
                </a:srgbClr>
              </a:outerShdw>
            </a:effectLst>
          </p:spPr>
          <p:txBody>
            <a:bodyPr lIns="58522" tIns="29261" rIns="58522" bIns="29261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ru-RU" altLang="ru-RU" sz="1600" b="1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Потребители (рынок/клиенты): </a:t>
              </a:r>
              <a:r>
                <a:rPr lang="ru-RU" altLang="ru-RU" sz="160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чем можно заинтересовать клиентов, чтобы добиться требуемых результатов за счет конкурентных преимуществ?</a:t>
              </a:r>
              <a:endParaRPr lang="ru-RU" altLang="ru-RU" sz="16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4347" name="Rectangle 9"/>
            <p:cNvSpPr>
              <a:spLocks noChangeArrowheads="1"/>
            </p:cNvSpPr>
            <p:nvPr/>
          </p:nvSpPr>
          <p:spPr bwMode="auto">
            <a:xfrm>
              <a:off x="2281" y="5245"/>
              <a:ext cx="4418" cy="187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777777">
                  <a:alpha val="50000"/>
                </a:srgbClr>
              </a:outerShdw>
            </a:effectLst>
          </p:spPr>
          <p:txBody>
            <a:bodyPr lIns="58522" tIns="29261" rIns="58522" bIns="29261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ru-RU" altLang="ru-RU" sz="1600" b="1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Персонал (обучение/развитие): </a:t>
              </a:r>
              <a:r>
                <a:rPr lang="ru-RU" altLang="ru-RU" sz="160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за счет каких знаний, умений, опыта, технологий и нематериальных активов можно реализовать конкурентные преимущества?</a:t>
              </a:r>
              <a:endParaRPr lang="ru-RU" altLang="ru-RU" sz="16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4348" name="Rectangle 8"/>
            <p:cNvSpPr>
              <a:spLocks noChangeArrowheads="1"/>
            </p:cNvSpPr>
            <p:nvPr/>
          </p:nvSpPr>
          <p:spPr bwMode="auto">
            <a:xfrm>
              <a:off x="7141" y="5594"/>
              <a:ext cx="1989" cy="135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777777">
                  <a:alpha val="50000"/>
                </a:srgbClr>
              </a:outerShdw>
            </a:effectLst>
          </p:spPr>
          <p:txBody>
            <a:bodyPr lIns="58522" tIns="29261" rIns="58522" bIns="29261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ru-RU" altLang="ru-RU" b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Миссия и</a:t>
              </a:r>
              <a:endParaRPr lang="ru-RU" altLang="ru-RU">
                <a:ea typeface="Calibri" pitchFamily="34" charset="0"/>
                <a:cs typeface="Times New Roman" pitchFamily="18" charset="0"/>
              </a:endParaRPr>
            </a:p>
            <a:p>
              <a:pPr algn="ctr"/>
              <a:r>
                <a:rPr lang="ru-RU" altLang="ru-RU" b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стратегия</a:t>
              </a:r>
              <a:endParaRPr lang="ru-RU" altLang="ru-RU"/>
            </a:p>
            <a:p>
              <a:endParaRPr lang="ru-RU" altLang="ru-RU"/>
            </a:p>
          </p:txBody>
        </p:sp>
        <p:sp>
          <p:nvSpPr>
            <p:cNvPr id="14349" name="AutoShape 7"/>
            <p:cNvSpPr>
              <a:spLocks noChangeArrowheads="1"/>
            </p:cNvSpPr>
            <p:nvPr/>
          </p:nvSpPr>
          <p:spPr bwMode="auto">
            <a:xfrm>
              <a:off x="8909" y="6030"/>
              <a:ext cx="823" cy="663"/>
            </a:xfrm>
            <a:custGeom>
              <a:avLst/>
              <a:gdLst>
                <a:gd name="T0" fmla="*/ 649 w 21600"/>
                <a:gd name="T1" fmla="*/ 0 h 21600"/>
                <a:gd name="T2" fmla="*/ 0 w 21600"/>
                <a:gd name="T3" fmla="*/ 332 h 21600"/>
                <a:gd name="T4" fmla="*/ 649 w 21600"/>
                <a:gd name="T5" fmla="*/ 663 h 21600"/>
                <a:gd name="T6" fmla="*/ 823 w 21600"/>
                <a:gd name="T7" fmla="*/ 332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6 w 21600"/>
                <a:gd name="T13" fmla="*/ 7330 h 21600"/>
                <a:gd name="T14" fmla="*/ 20130 w 21600"/>
                <a:gd name="T15" fmla="*/ 14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7043" y="0"/>
                  </a:moveTo>
                  <a:lnTo>
                    <a:pt x="17043" y="7326"/>
                  </a:lnTo>
                  <a:lnTo>
                    <a:pt x="3375" y="7326"/>
                  </a:lnTo>
                  <a:lnTo>
                    <a:pt x="3375" y="14274"/>
                  </a:lnTo>
                  <a:lnTo>
                    <a:pt x="17043" y="14274"/>
                  </a:lnTo>
                  <a:lnTo>
                    <a:pt x="17043" y="21600"/>
                  </a:lnTo>
                  <a:lnTo>
                    <a:pt x="21600" y="10800"/>
                  </a:lnTo>
                  <a:lnTo>
                    <a:pt x="17043" y="0"/>
                  </a:lnTo>
                  <a:close/>
                </a:path>
                <a:path w="21600" h="21600">
                  <a:moveTo>
                    <a:pt x="1350" y="7326"/>
                  </a:moveTo>
                  <a:lnTo>
                    <a:pt x="1350" y="14274"/>
                  </a:lnTo>
                  <a:lnTo>
                    <a:pt x="2700" y="14274"/>
                  </a:lnTo>
                  <a:lnTo>
                    <a:pt x="2700" y="7326"/>
                  </a:lnTo>
                  <a:lnTo>
                    <a:pt x="1350" y="7326"/>
                  </a:lnTo>
                  <a:close/>
                </a:path>
                <a:path w="21600" h="21600">
                  <a:moveTo>
                    <a:pt x="0" y="7326"/>
                  </a:moveTo>
                  <a:lnTo>
                    <a:pt x="0" y="14274"/>
                  </a:lnTo>
                  <a:lnTo>
                    <a:pt x="675" y="14274"/>
                  </a:lnTo>
                  <a:lnTo>
                    <a:pt x="675" y="7326"/>
                  </a:lnTo>
                  <a:lnTo>
                    <a:pt x="0" y="7326"/>
                  </a:lnTo>
                  <a:close/>
                </a:path>
              </a:pathLst>
            </a:custGeom>
            <a:solidFill>
              <a:srgbClr val="909082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777777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0" name="AutoShape 6"/>
            <p:cNvSpPr>
              <a:spLocks noChangeArrowheads="1"/>
            </p:cNvSpPr>
            <p:nvPr/>
          </p:nvSpPr>
          <p:spPr bwMode="auto">
            <a:xfrm rot="5400000">
              <a:off x="7825" y="6663"/>
              <a:ext cx="628" cy="670"/>
            </a:xfrm>
            <a:custGeom>
              <a:avLst/>
              <a:gdLst>
                <a:gd name="T0" fmla="*/ 496 w 21600"/>
                <a:gd name="T1" fmla="*/ 0 h 21600"/>
                <a:gd name="T2" fmla="*/ 0 w 21600"/>
                <a:gd name="T3" fmla="*/ 335 h 21600"/>
                <a:gd name="T4" fmla="*/ 496 w 21600"/>
                <a:gd name="T5" fmla="*/ 670 h 21600"/>
                <a:gd name="T6" fmla="*/ 628 w 21600"/>
                <a:gd name="T7" fmla="*/ 335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1 w 21600"/>
                <a:gd name="T13" fmla="*/ 7318 h 21600"/>
                <a:gd name="T14" fmla="*/ 20121 w 21600"/>
                <a:gd name="T15" fmla="*/ 142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7043" y="0"/>
                  </a:moveTo>
                  <a:lnTo>
                    <a:pt x="17043" y="7326"/>
                  </a:lnTo>
                  <a:lnTo>
                    <a:pt x="3375" y="7326"/>
                  </a:lnTo>
                  <a:lnTo>
                    <a:pt x="3375" y="14274"/>
                  </a:lnTo>
                  <a:lnTo>
                    <a:pt x="17043" y="14274"/>
                  </a:lnTo>
                  <a:lnTo>
                    <a:pt x="17043" y="21600"/>
                  </a:lnTo>
                  <a:lnTo>
                    <a:pt x="21600" y="10800"/>
                  </a:lnTo>
                  <a:lnTo>
                    <a:pt x="17043" y="0"/>
                  </a:lnTo>
                  <a:close/>
                </a:path>
                <a:path w="21600" h="21600">
                  <a:moveTo>
                    <a:pt x="1350" y="7326"/>
                  </a:moveTo>
                  <a:lnTo>
                    <a:pt x="1350" y="14274"/>
                  </a:lnTo>
                  <a:lnTo>
                    <a:pt x="2700" y="14274"/>
                  </a:lnTo>
                  <a:lnTo>
                    <a:pt x="2700" y="7326"/>
                  </a:lnTo>
                  <a:lnTo>
                    <a:pt x="1350" y="7326"/>
                  </a:lnTo>
                  <a:close/>
                </a:path>
                <a:path w="21600" h="21600">
                  <a:moveTo>
                    <a:pt x="0" y="7326"/>
                  </a:moveTo>
                  <a:lnTo>
                    <a:pt x="0" y="14274"/>
                  </a:lnTo>
                  <a:lnTo>
                    <a:pt x="675" y="14274"/>
                  </a:lnTo>
                  <a:lnTo>
                    <a:pt x="675" y="7326"/>
                  </a:lnTo>
                  <a:lnTo>
                    <a:pt x="0" y="7326"/>
                  </a:lnTo>
                  <a:close/>
                </a:path>
              </a:pathLst>
            </a:custGeom>
            <a:solidFill>
              <a:srgbClr val="909082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777777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1" name="AutoShape 5"/>
            <p:cNvSpPr>
              <a:spLocks noChangeArrowheads="1"/>
            </p:cNvSpPr>
            <p:nvPr/>
          </p:nvSpPr>
          <p:spPr bwMode="auto">
            <a:xfrm flipH="1">
              <a:off x="6479" y="6030"/>
              <a:ext cx="822" cy="663"/>
            </a:xfrm>
            <a:custGeom>
              <a:avLst/>
              <a:gdLst>
                <a:gd name="T0" fmla="*/ 649 w 21600"/>
                <a:gd name="T1" fmla="*/ 0 h 21600"/>
                <a:gd name="T2" fmla="*/ 0 w 21600"/>
                <a:gd name="T3" fmla="*/ 332 h 21600"/>
                <a:gd name="T4" fmla="*/ 649 w 21600"/>
                <a:gd name="T5" fmla="*/ 663 h 21600"/>
                <a:gd name="T6" fmla="*/ 822 w 21600"/>
                <a:gd name="T7" fmla="*/ 332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4 w 21600"/>
                <a:gd name="T13" fmla="*/ 7330 h 21600"/>
                <a:gd name="T14" fmla="*/ 20128 w 21600"/>
                <a:gd name="T15" fmla="*/ 14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7043" y="0"/>
                  </a:moveTo>
                  <a:lnTo>
                    <a:pt x="17043" y="7326"/>
                  </a:lnTo>
                  <a:lnTo>
                    <a:pt x="3375" y="7326"/>
                  </a:lnTo>
                  <a:lnTo>
                    <a:pt x="3375" y="14274"/>
                  </a:lnTo>
                  <a:lnTo>
                    <a:pt x="17043" y="14274"/>
                  </a:lnTo>
                  <a:lnTo>
                    <a:pt x="17043" y="21600"/>
                  </a:lnTo>
                  <a:lnTo>
                    <a:pt x="21600" y="10800"/>
                  </a:lnTo>
                  <a:lnTo>
                    <a:pt x="17043" y="0"/>
                  </a:lnTo>
                  <a:close/>
                </a:path>
                <a:path w="21600" h="21600">
                  <a:moveTo>
                    <a:pt x="1350" y="7326"/>
                  </a:moveTo>
                  <a:lnTo>
                    <a:pt x="1350" y="14274"/>
                  </a:lnTo>
                  <a:lnTo>
                    <a:pt x="2700" y="14274"/>
                  </a:lnTo>
                  <a:lnTo>
                    <a:pt x="2700" y="7326"/>
                  </a:lnTo>
                  <a:lnTo>
                    <a:pt x="1350" y="7326"/>
                  </a:lnTo>
                  <a:close/>
                </a:path>
                <a:path w="21600" h="21600">
                  <a:moveTo>
                    <a:pt x="0" y="7326"/>
                  </a:moveTo>
                  <a:lnTo>
                    <a:pt x="0" y="14274"/>
                  </a:lnTo>
                  <a:lnTo>
                    <a:pt x="675" y="14274"/>
                  </a:lnTo>
                  <a:lnTo>
                    <a:pt x="675" y="7326"/>
                  </a:lnTo>
                  <a:lnTo>
                    <a:pt x="0" y="7326"/>
                  </a:lnTo>
                  <a:close/>
                </a:path>
              </a:pathLst>
            </a:custGeom>
            <a:solidFill>
              <a:srgbClr val="909082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777777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2" name="AutoShape 4"/>
            <p:cNvSpPr>
              <a:spLocks noChangeArrowheads="1"/>
            </p:cNvSpPr>
            <p:nvPr/>
          </p:nvSpPr>
          <p:spPr bwMode="auto">
            <a:xfrm rot="-5400000">
              <a:off x="7810" y="4934"/>
              <a:ext cx="659" cy="671"/>
            </a:xfrm>
            <a:custGeom>
              <a:avLst/>
              <a:gdLst>
                <a:gd name="T0" fmla="*/ 520 w 21600"/>
                <a:gd name="T1" fmla="*/ 0 h 21600"/>
                <a:gd name="T2" fmla="*/ 0 w 21600"/>
                <a:gd name="T3" fmla="*/ 336 h 21600"/>
                <a:gd name="T4" fmla="*/ 520 w 21600"/>
                <a:gd name="T5" fmla="*/ 671 h 21600"/>
                <a:gd name="T6" fmla="*/ 659 w 21600"/>
                <a:gd name="T7" fmla="*/ 336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6 w 21600"/>
                <a:gd name="T13" fmla="*/ 7339 h 21600"/>
                <a:gd name="T14" fmla="*/ 20125 w 21600"/>
                <a:gd name="T15" fmla="*/ 1426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7043" y="0"/>
                  </a:moveTo>
                  <a:lnTo>
                    <a:pt x="17043" y="7326"/>
                  </a:lnTo>
                  <a:lnTo>
                    <a:pt x="3375" y="7326"/>
                  </a:lnTo>
                  <a:lnTo>
                    <a:pt x="3375" y="14274"/>
                  </a:lnTo>
                  <a:lnTo>
                    <a:pt x="17043" y="14274"/>
                  </a:lnTo>
                  <a:lnTo>
                    <a:pt x="17043" y="21600"/>
                  </a:lnTo>
                  <a:lnTo>
                    <a:pt x="21600" y="10800"/>
                  </a:lnTo>
                  <a:lnTo>
                    <a:pt x="17043" y="0"/>
                  </a:lnTo>
                  <a:close/>
                </a:path>
                <a:path w="21600" h="21600">
                  <a:moveTo>
                    <a:pt x="1350" y="7326"/>
                  </a:moveTo>
                  <a:lnTo>
                    <a:pt x="1350" y="14274"/>
                  </a:lnTo>
                  <a:lnTo>
                    <a:pt x="2700" y="14274"/>
                  </a:lnTo>
                  <a:lnTo>
                    <a:pt x="2700" y="7326"/>
                  </a:lnTo>
                  <a:lnTo>
                    <a:pt x="1350" y="7326"/>
                  </a:lnTo>
                  <a:close/>
                </a:path>
                <a:path w="21600" h="21600">
                  <a:moveTo>
                    <a:pt x="0" y="7326"/>
                  </a:moveTo>
                  <a:lnTo>
                    <a:pt x="0" y="14274"/>
                  </a:lnTo>
                  <a:lnTo>
                    <a:pt x="675" y="14274"/>
                  </a:lnTo>
                  <a:lnTo>
                    <a:pt x="675" y="7326"/>
                  </a:lnTo>
                  <a:lnTo>
                    <a:pt x="0" y="7326"/>
                  </a:lnTo>
                  <a:close/>
                </a:path>
              </a:pathLst>
            </a:custGeom>
            <a:solidFill>
              <a:srgbClr val="909082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777777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3" name="AutoShape 3"/>
            <p:cNvSpPr>
              <a:spLocks noChangeArrowheads="1"/>
            </p:cNvSpPr>
            <p:nvPr/>
          </p:nvSpPr>
          <p:spPr bwMode="auto">
            <a:xfrm rot="16200000" flipH="1">
              <a:off x="12008" y="6894"/>
              <a:ext cx="1091" cy="1546"/>
            </a:xfrm>
            <a:custGeom>
              <a:avLst/>
              <a:gdLst>
                <a:gd name="T0" fmla="*/ 831 w 21600"/>
                <a:gd name="T1" fmla="*/ 0 h 21600"/>
                <a:gd name="T2" fmla="*/ 571 w 21600"/>
                <a:gd name="T3" fmla="*/ 330 h 21600"/>
                <a:gd name="T4" fmla="*/ 233 w 21600"/>
                <a:gd name="T5" fmla="*/ 809 h 21600"/>
                <a:gd name="T6" fmla="*/ 0 w 21600"/>
                <a:gd name="T7" fmla="*/ 1177 h 21600"/>
                <a:gd name="T8" fmla="*/ 233 w 21600"/>
                <a:gd name="T9" fmla="*/ 1546 h 21600"/>
                <a:gd name="T10" fmla="*/ 564 w 21600"/>
                <a:gd name="T11" fmla="*/ 1268 h 21600"/>
                <a:gd name="T12" fmla="*/ 895 w 21600"/>
                <a:gd name="T13" fmla="*/ 799 h 21600"/>
                <a:gd name="T14" fmla="*/ 1091 w 21600"/>
                <a:gd name="T15" fmla="*/ 330 h 21600"/>
                <a:gd name="T16" fmla="*/ 17694720 60000 65536"/>
                <a:gd name="T17" fmla="*/ 11796480 60000 65536"/>
                <a:gd name="T18" fmla="*/ 17694720 60000 65536"/>
                <a:gd name="T19" fmla="*/ 11796480 60000 65536"/>
                <a:gd name="T20" fmla="*/ 5898240 60000 65536"/>
                <a:gd name="T21" fmla="*/ 5898240 60000 65536"/>
                <a:gd name="T22" fmla="*/ 0 60000 65536"/>
                <a:gd name="T23" fmla="*/ 0 60000 65536"/>
                <a:gd name="T24" fmla="*/ 1129 w 21600"/>
                <a:gd name="T25" fmla="*/ 15187 h 21600"/>
                <a:gd name="T26" fmla="*/ 17720 w 21600"/>
                <a:gd name="T27" fmla="*/ 1771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6451" y="0"/>
                  </a:moveTo>
                  <a:lnTo>
                    <a:pt x="11301" y="4612"/>
                  </a:lnTo>
                  <a:lnTo>
                    <a:pt x="15185" y="4612"/>
                  </a:lnTo>
                  <a:lnTo>
                    <a:pt x="15185" y="15185"/>
                  </a:lnTo>
                  <a:lnTo>
                    <a:pt x="4612" y="15185"/>
                  </a:lnTo>
                  <a:lnTo>
                    <a:pt x="4612" y="11301"/>
                  </a:lnTo>
                  <a:lnTo>
                    <a:pt x="0" y="16451"/>
                  </a:lnTo>
                  <a:lnTo>
                    <a:pt x="4612" y="21600"/>
                  </a:lnTo>
                  <a:lnTo>
                    <a:pt x="4612" y="17716"/>
                  </a:lnTo>
                  <a:lnTo>
                    <a:pt x="17716" y="17716"/>
                  </a:lnTo>
                  <a:lnTo>
                    <a:pt x="17716" y="4612"/>
                  </a:lnTo>
                  <a:lnTo>
                    <a:pt x="21600" y="4612"/>
                  </a:lnTo>
                  <a:lnTo>
                    <a:pt x="16451" y="0"/>
                  </a:lnTo>
                  <a:close/>
                </a:path>
              </a:pathLst>
            </a:custGeom>
            <a:gradFill rotWithShape="1">
              <a:gsLst>
                <a:gs pos="0">
                  <a:srgbClr val="43433C"/>
                </a:gs>
                <a:gs pos="50000">
                  <a:srgbClr val="909082"/>
                </a:gs>
                <a:gs pos="100000">
                  <a:srgbClr val="43433C"/>
                </a:gs>
              </a:gsLst>
              <a:lin ang="5400000" scaled="1"/>
            </a:gra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777777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4" name="AutoShape 2"/>
            <p:cNvSpPr>
              <a:spLocks noChangeArrowheads="1"/>
            </p:cNvSpPr>
            <p:nvPr/>
          </p:nvSpPr>
          <p:spPr bwMode="auto">
            <a:xfrm rot="10800000" flipH="1">
              <a:off x="10676" y="4285"/>
              <a:ext cx="1547" cy="1135"/>
            </a:xfrm>
            <a:custGeom>
              <a:avLst/>
              <a:gdLst>
                <a:gd name="T0" fmla="*/ 1178 w 21600"/>
                <a:gd name="T1" fmla="*/ 0 h 21600"/>
                <a:gd name="T2" fmla="*/ 809 w 21600"/>
                <a:gd name="T3" fmla="*/ 242 h 21600"/>
                <a:gd name="T4" fmla="*/ 330 w 21600"/>
                <a:gd name="T5" fmla="*/ 594 h 21600"/>
                <a:gd name="T6" fmla="*/ 0 w 21600"/>
                <a:gd name="T7" fmla="*/ 864 h 21600"/>
                <a:gd name="T8" fmla="*/ 330 w 21600"/>
                <a:gd name="T9" fmla="*/ 1135 h 21600"/>
                <a:gd name="T10" fmla="*/ 800 w 21600"/>
                <a:gd name="T11" fmla="*/ 931 h 21600"/>
                <a:gd name="T12" fmla="*/ 1269 w 21600"/>
                <a:gd name="T13" fmla="*/ 587 h 21600"/>
                <a:gd name="T14" fmla="*/ 1547 w 21600"/>
                <a:gd name="T15" fmla="*/ 242 h 21600"/>
                <a:gd name="T16" fmla="*/ 17694720 60000 65536"/>
                <a:gd name="T17" fmla="*/ 11796480 60000 65536"/>
                <a:gd name="T18" fmla="*/ 17694720 60000 65536"/>
                <a:gd name="T19" fmla="*/ 11796480 60000 65536"/>
                <a:gd name="T20" fmla="*/ 5898240 60000 65536"/>
                <a:gd name="T21" fmla="*/ 5898240 60000 65536"/>
                <a:gd name="T22" fmla="*/ 0 60000 65536"/>
                <a:gd name="T23" fmla="*/ 0 60000 65536"/>
                <a:gd name="T24" fmla="*/ 1131 w 21600"/>
                <a:gd name="T25" fmla="*/ 15187 h 21600"/>
                <a:gd name="T26" fmla="*/ 17718 w 21600"/>
                <a:gd name="T27" fmla="*/ 17718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6451" y="0"/>
                  </a:moveTo>
                  <a:lnTo>
                    <a:pt x="11301" y="4612"/>
                  </a:lnTo>
                  <a:lnTo>
                    <a:pt x="15185" y="4612"/>
                  </a:lnTo>
                  <a:lnTo>
                    <a:pt x="15185" y="15185"/>
                  </a:lnTo>
                  <a:lnTo>
                    <a:pt x="4612" y="15185"/>
                  </a:lnTo>
                  <a:lnTo>
                    <a:pt x="4612" y="11301"/>
                  </a:lnTo>
                  <a:lnTo>
                    <a:pt x="0" y="16451"/>
                  </a:lnTo>
                  <a:lnTo>
                    <a:pt x="4612" y="21600"/>
                  </a:lnTo>
                  <a:lnTo>
                    <a:pt x="4612" y="17716"/>
                  </a:lnTo>
                  <a:lnTo>
                    <a:pt x="17716" y="17716"/>
                  </a:lnTo>
                  <a:lnTo>
                    <a:pt x="17716" y="4612"/>
                  </a:lnTo>
                  <a:lnTo>
                    <a:pt x="21600" y="4612"/>
                  </a:lnTo>
                  <a:lnTo>
                    <a:pt x="16451" y="0"/>
                  </a:lnTo>
                  <a:close/>
                </a:path>
              </a:pathLst>
            </a:custGeom>
            <a:gradFill rotWithShape="1">
              <a:gsLst>
                <a:gs pos="0">
                  <a:srgbClr val="43433C"/>
                </a:gs>
                <a:gs pos="50000">
                  <a:srgbClr val="909082"/>
                </a:gs>
                <a:gs pos="100000">
                  <a:srgbClr val="43433C"/>
                </a:gs>
              </a:gsLst>
              <a:lin ang="5400000" scaled="1"/>
            </a:gra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777777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339" name="Rectangle 24"/>
          <p:cNvSpPr>
            <a:spLocks noChangeArrowheads="1"/>
          </p:cNvSpPr>
          <p:nvPr/>
        </p:nvSpPr>
        <p:spPr bwMode="auto">
          <a:xfrm>
            <a:off x="0" y="33147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1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4A7EA80-5521-4561-8F4C-629F9E515260}" type="slidenum">
              <a:rPr lang="ru-RU" altLang="ru-RU" sz="1200" b="1" smtClean="0">
                <a:solidFill>
                  <a:schemeClr val="bg1"/>
                </a:solidFill>
                <a:latin typeface="+mn-lt"/>
              </a:rPr>
              <a:pPr eaLnBrk="1" hangingPunct="1"/>
              <a:t>17</a:t>
            </a:fld>
            <a:endParaRPr lang="ru-RU" altLang="ru-RU" sz="1200" b="1" dirty="0" smtClean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2708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4A7EA80-5521-4561-8F4C-629F9E515260}" type="slidenum">
              <a:rPr lang="ru-RU" altLang="ru-RU" sz="1200" b="1" smtClean="0">
                <a:solidFill>
                  <a:schemeClr val="bg1"/>
                </a:solidFill>
                <a:latin typeface="+mn-lt"/>
              </a:rPr>
              <a:pPr eaLnBrk="1" hangingPunct="1"/>
              <a:t>18</a:t>
            </a:fld>
            <a:endParaRPr lang="ru-RU" altLang="ru-RU" sz="1200" b="1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3843" name="Прямоугольник 2"/>
          <p:cNvSpPr>
            <a:spLocks noChangeArrowheads="1"/>
          </p:cNvSpPr>
          <p:nvPr/>
        </p:nvSpPr>
        <p:spPr bwMode="auto">
          <a:xfrm>
            <a:off x="1619672" y="260350"/>
            <a:ext cx="7100466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dirty="0"/>
              <a:t>Принято подразделять бюджеты на </a:t>
            </a:r>
            <a:r>
              <a:rPr lang="ru-RU" altLang="ru-RU" b="1" i="1" dirty="0"/>
              <a:t>операционные </a:t>
            </a:r>
            <a:r>
              <a:rPr lang="ru-RU" altLang="ru-RU" dirty="0"/>
              <a:t> и </a:t>
            </a:r>
            <a:r>
              <a:rPr lang="ru-RU" altLang="ru-RU" b="1" i="1" dirty="0"/>
              <a:t>финансовые</a:t>
            </a:r>
            <a:r>
              <a:rPr lang="ru-RU" altLang="ru-RU" dirty="0"/>
              <a:t>. Наиболее полным из которых является </a:t>
            </a:r>
            <a:r>
              <a:rPr lang="ru-RU" altLang="ru-RU" b="1" i="1" dirty="0"/>
              <a:t>генеральный бюджет </a:t>
            </a:r>
            <a:r>
              <a:rPr lang="ru-RU" altLang="ru-RU" dirty="0"/>
              <a:t>предприятия. </a:t>
            </a:r>
          </a:p>
        </p:txBody>
      </p:sp>
      <p:pic>
        <p:nvPicPr>
          <p:cNvPr id="1638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184275"/>
            <a:ext cx="5472112" cy="5278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60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idx="1"/>
          </p:nvPr>
        </p:nvSpPr>
        <p:spPr>
          <a:xfrm>
            <a:off x="1475656" y="2780928"/>
            <a:ext cx="6768752" cy="23762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ru-RU" altLang="ru-RU" sz="2800" b="1" dirty="0" smtClean="0"/>
              <a:t>ПРАКТИЧЕСКИЙ</a:t>
            </a:r>
            <a:br>
              <a:rPr lang="ru-RU" altLang="ru-RU" sz="2800" b="1" dirty="0" smtClean="0"/>
            </a:br>
            <a:r>
              <a:rPr lang="ru-RU" altLang="ru-RU" sz="2800" b="1" dirty="0" smtClean="0"/>
              <a:t>ПРИМЕР СОСТАВЛЕНИЯ</a:t>
            </a:r>
            <a:br>
              <a:rPr lang="ru-RU" altLang="ru-RU" sz="2800" b="1" dirty="0" smtClean="0"/>
            </a:br>
            <a:r>
              <a:rPr lang="ru-RU" altLang="ru-RU" sz="2800" b="1" dirty="0" smtClean="0"/>
              <a:t>БЮДЖЕТА </a:t>
            </a:r>
          </a:p>
          <a:p>
            <a:pPr algn="ctr" eaLnBrk="1" hangingPunct="1">
              <a:buFontTx/>
              <a:buNone/>
            </a:pPr>
            <a:r>
              <a:rPr lang="ru-RU" altLang="ru-RU" sz="2800" b="1" dirty="0" smtClean="0"/>
              <a:t>производственной компании</a:t>
            </a:r>
          </a:p>
          <a:p>
            <a:pPr algn="ctr" eaLnBrk="1" hangingPunct="1">
              <a:buFontTx/>
              <a:buNone/>
            </a:pPr>
            <a:r>
              <a:rPr lang="ru-RU" altLang="ru-RU" sz="2800" b="1" dirty="0" smtClean="0"/>
              <a:t>на 2-й квартал</a:t>
            </a:r>
            <a:r>
              <a:rPr lang="en-US" altLang="ru-RU" sz="2800" b="1" dirty="0" smtClean="0"/>
              <a:t> </a:t>
            </a:r>
            <a:r>
              <a:rPr lang="ru-RU" altLang="ru-RU" sz="2800" b="1" dirty="0" smtClean="0"/>
              <a:t>года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25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620713"/>
            <a:ext cx="741650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b="1" dirty="0">
                <a:solidFill>
                  <a:schemeClr val="accent3">
                    <a:lumMod val="10000"/>
                  </a:schemeClr>
                </a:solidFill>
              </a:rPr>
              <a:t>ПЛАСКОВА НАТАЛИЯ </a:t>
            </a:r>
            <a:r>
              <a:rPr lang="ru-RU" altLang="ru-RU" b="1" dirty="0" smtClean="0">
                <a:solidFill>
                  <a:schemeClr val="accent3">
                    <a:lumMod val="10000"/>
                  </a:schemeClr>
                </a:solidFill>
              </a:rPr>
              <a:t>СТЕПАНОВНА</a:t>
            </a:r>
          </a:p>
          <a:p>
            <a:pPr>
              <a:defRPr/>
            </a:pPr>
            <a:r>
              <a:rPr lang="ru-RU" altLang="ru-RU" b="1" dirty="0" smtClean="0">
                <a:solidFill>
                  <a:schemeClr val="accent3">
                    <a:lumMod val="10000"/>
                  </a:schemeClr>
                </a:solidFill>
              </a:rPr>
              <a:t>Профессиональная квалификация -</a:t>
            </a:r>
            <a:endParaRPr lang="ru-RU" altLang="ru-RU" b="1" dirty="0">
              <a:solidFill>
                <a:schemeClr val="accent3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i="1" dirty="0" smtClean="0"/>
              <a:t>Аттестованный </a:t>
            </a:r>
            <a:r>
              <a:rPr lang="ru-RU" b="1" i="1" dirty="0"/>
              <a:t>финансовый </a:t>
            </a:r>
            <a:r>
              <a:rPr lang="ru-RU" b="1" i="1" dirty="0" smtClean="0"/>
              <a:t>менеджер  Британского </a:t>
            </a:r>
            <a:r>
              <a:rPr lang="ru-RU" b="1" i="1" dirty="0"/>
              <a:t>института профессиональных финансовых менеджеров (</a:t>
            </a:r>
            <a:r>
              <a:rPr lang="en-US" b="1" i="1" dirty="0"/>
              <a:t>I</a:t>
            </a:r>
            <a:r>
              <a:rPr lang="ru-RU" b="1" i="1" dirty="0"/>
              <a:t>С</a:t>
            </a:r>
            <a:r>
              <a:rPr lang="en-US" b="1" i="1" dirty="0"/>
              <a:t>FM</a:t>
            </a:r>
            <a:r>
              <a:rPr lang="ru-RU" b="1" i="1" dirty="0"/>
              <a:t>).</a:t>
            </a:r>
            <a:endParaRPr lang="ru-RU" b="1" dirty="0"/>
          </a:p>
          <a:p>
            <a:pPr>
              <a:defRPr/>
            </a:pPr>
            <a:endParaRPr lang="ru-RU" b="1" i="1" u="sng" dirty="0"/>
          </a:p>
          <a:p>
            <a:pPr>
              <a:defRPr/>
            </a:pPr>
            <a:r>
              <a:rPr lang="ru-RU" b="1" i="1" u="sng" dirty="0"/>
              <a:t>Преподаватель программ МВА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i="1" dirty="0"/>
              <a:t>Московской международной высшей школы бизнеса (МИРБИС),</a:t>
            </a: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i="1" dirty="0"/>
              <a:t>Российской академии народного хозяйства и государственной службы при Президенте РФ,</a:t>
            </a: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i="1" dirty="0" smtClean="0"/>
              <a:t>Плехановской </a:t>
            </a:r>
            <a:r>
              <a:rPr lang="ru-RU" b="1" i="1" dirty="0"/>
              <a:t>школы бизнеса «</a:t>
            </a:r>
            <a:r>
              <a:rPr lang="ru-RU" b="1" i="1" dirty="0" err="1"/>
              <a:t>Integral</a:t>
            </a:r>
            <a:r>
              <a:rPr lang="ru-RU" b="1" i="1" dirty="0"/>
              <a:t>» и др.</a:t>
            </a:r>
            <a:endParaRPr lang="ru-RU" b="1" dirty="0"/>
          </a:p>
          <a:p>
            <a:pPr>
              <a:defRPr/>
            </a:pPr>
            <a:endParaRPr lang="ru-RU" b="1" i="1" u="sng" dirty="0"/>
          </a:p>
          <a:p>
            <a:pPr>
              <a:defRPr/>
            </a:pPr>
            <a:r>
              <a:rPr lang="ru-RU" b="1" i="1" u="sng" dirty="0"/>
              <a:t>Преподаватель программ профессиональной подготовки и повышения квалификации</a:t>
            </a: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i="1" dirty="0"/>
              <a:t>Корпоративного института ПАО Газпром,</a:t>
            </a: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i="1" dirty="0"/>
              <a:t>Учебно-методического центра Московского фондового центра,</a:t>
            </a: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i="1" dirty="0" smtClean="0"/>
              <a:t>Российского </a:t>
            </a:r>
            <a:r>
              <a:rPr lang="ru-RU" b="1" i="1" dirty="0"/>
              <a:t>института </a:t>
            </a:r>
            <a:r>
              <a:rPr lang="ru-RU" b="1" i="1" dirty="0" smtClean="0"/>
              <a:t>директоров,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i="1" dirty="0" smtClean="0"/>
              <a:t>Консалтингового и учебного центра «Что делать- </a:t>
            </a:r>
            <a:r>
              <a:rPr lang="ru-RU" b="1" i="1" dirty="0" err="1" smtClean="0"/>
              <a:t>Консалт</a:t>
            </a:r>
            <a:r>
              <a:rPr lang="ru-RU" b="1" i="1" dirty="0" smtClean="0"/>
              <a:t>» </a:t>
            </a:r>
            <a:r>
              <a:rPr lang="ru-RU" b="1" i="1" dirty="0"/>
              <a:t>и др.</a:t>
            </a: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42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335345"/>
            <a:ext cx="8229600" cy="635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400" b="1" i="1" dirty="0" smtClean="0">
                <a:solidFill>
                  <a:schemeClr val="tx1"/>
                </a:solidFill>
              </a:rPr>
              <a:t>Бюджет продаж</a:t>
            </a:r>
            <a:r>
              <a:rPr lang="ru-RU" altLang="ru-RU" sz="2400" b="1" dirty="0" smtClean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22531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33874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90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квартал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продаж, шт.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20000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50000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30000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100000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Цена за штуку, €</a:t>
                      </a:r>
                      <a:endParaRPr kumimoji="0" lang="en-US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0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Выручка (доход), €</a:t>
                      </a:r>
                      <a:endParaRPr kumimoji="0" lang="en-US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200000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500000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300000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1000000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428312" y="470282"/>
            <a:ext cx="584978" cy="365125"/>
          </a:xfrm>
          <a:solidFill>
            <a:schemeClr val="accent1"/>
          </a:solidFill>
        </p:spPr>
        <p:txBody>
          <a:bodyPr/>
          <a:lstStyle/>
          <a:p>
            <a:pPr>
              <a:defRPr/>
            </a:pPr>
            <a:fld id="{231578E6-D222-4133-9CCF-C93998A802D4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20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0259" name="Rectangle 35"/>
          <p:cNvSpPr>
            <a:spLocks noChangeArrowheads="1"/>
          </p:cNvSpPr>
          <p:nvPr/>
        </p:nvSpPr>
        <p:spPr bwMode="auto">
          <a:xfrm>
            <a:off x="786809" y="4062750"/>
            <a:ext cx="7817639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i="1" u="sng" dirty="0">
                <a:latin typeface="Tahoma" pitchFamily="34" charset="0"/>
              </a:rPr>
              <a:t>Примечания:</a:t>
            </a:r>
            <a:endParaRPr lang="ru-RU" altLang="ru-RU" dirty="0">
              <a:latin typeface="Tahoma" pitchFamily="34" charset="0"/>
            </a:endParaRPr>
          </a:p>
          <a:p>
            <a:pPr eaLnBrk="1" hangingPunct="1"/>
            <a:r>
              <a:rPr lang="ru-RU" altLang="ru-RU" i="1" dirty="0">
                <a:latin typeface="Tahoma" pitchFamily="34" charset="0"/>
              </a:rPr>
              <a:t>• </a:t>
            </a:r>
            <a:r>
              <a:rPr lang="ru-RU" altLang="ru-RU" b="1" i="1" dirty="0">
                <a:latin typeface="Tahoma" pitchFamily="34" charset="0"/>
              </a:rPr>
              <a:t>Следует обратить внимание, что количество </a:t>
            </a:r>
            <a:r>
              <a:rPr lang="ru-RU" altLang="ru-RU" b="1" i="1" dirty="0" smtClean="0">
                <a:latin typeface="Tahoma" pitchFamily="34" charset="0"/>
              </a:rPr>
              <a:t> продаж (объем</a:t>
            </a:r>
            <a:r>
              <a:rPr lang="ru-RU" altLang="ru-RU" b="1" i="1" dirty="0">
                <a:latin typeface="Tahoma" pitchFamily="34" charset="0"/>
              </a:rPr>
              <a:t>) и цена являются ОТДЕЛЬНЫМИ объектами управления и поэтому данный бюджет НЕЛЬЗЯ заменить итоговой строкой дохода.</a:t>
            </a:r>
            <a:endParaRPr lang="ru-RU" altLang="ru-RU" b="1" dirty="0">
              <a:latin typeface="Tahoma" pitchFamily="34" charset="0"/>
            </a:endParaRPr>
          </a:p>
          <a:p>
            <a:pPr eaLnBrk="1" hangingPunct="1"/>
            <a:r>
              <a:rPr lang="ru-RU" altLang="ru-RU" b="1" i="1" dirty="0">
                <a:latin typeface="Tahoma" pitchFamily="34" charset="0"/>
              </a:rPr>
              <a:t>• Следует отдельно оценивать риски изменения цены и количества и прогнозировать корректирующие воздействия.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340178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40770"/>
            <a:ext cx="8229600" cy="444500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4000" b="1" i="1" dirty="0" smtClean="0">
                <a:solidFill>
                  <a:schemeClr val="tx1"/>
                </a:solidFill>
              </a:rPr>
              <a:t>Производственный бюджет</a:t>
            </a:r>
            <a:r>
              <a:rPr lang="ru-RU" altLang="ru-RU" sz="4000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  <p:pic>
        <p:nvPicPr>
          <p:cNvPr id="1812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82557"/>
            <a:ext cx="7772400" cy="313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1252" name="Line 4"/>
          <p:cNvSpPr>
            <a:spLocks noChangeShapeType="1"/>
          </p:cNvSpPr>
          <p:nvPr/>
        </p:nvSpPr>
        <p:spPr bwMode="auto">
          <a:xfrm>
            <a:off x="3429000" y="1981200"/>
            <a:ext cx="304800" cy="495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1253" name="Rectangle 5"/>
          <p:cNvSpPr>
            <a:spLocks noChangeArrowheads="1"/>
          </p:cNvSpPr>
          <p:nvPr/>
        </p:nvSpPr>
        <p:spPr bwMode="auto">
          <a:xfrm>
            <a:off x="762000" y="4221088"/>
            <a:ext cx="8534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i="1" u="sng" dirty="0">
                <a:cs typeface="Times New Roman" pitchFamily="18" charset="0"/>
              </a:rPr>
              <a:t>Примечания:</a:t>
            </a:r>
            <a:endParaRPr lang="ru-RU" altLang="ru-RU" b="1" dirty="0"/>
          </a:p>
          <a:p>
            <a:r>
              <a:rPr lang="ru-RU" altLang="ru-RU" b="1" i="1" dirty="0">
                <a:cs typeface="Times New Roman" pitchFamily="18" charset="0"/>
              </a:rPr>
              <a:t>Страховой запас устанавливается в размере 20 % от продаж СЛЕДУЮЩЕГО месяца.</a:t>
            </a:r>
            <a:endParaRPr lang="ru-RU" altLang="ru-RU" b="1" dirty="0"/>
          </a:p>
          <a:p>
            <a:r>
              <a:rPr lang="ru-RU" altLang="ru-RU" b="1" i="1" dirty="0">
                <a:cs typeface="Times New Roman" pitchFamily="18" charset="0"/>
              </a:rPr>
              <a:t>На 31 марта, 4,000 шт. готовой продукции было в запасах.</a:t>
            </a:r>
            <a:endParaRPr lang="ru-RU" altLang="ru-RU" b="1" i="1" dirty="0"/>
          </a:p>
          <a:p>
            <a:pPr eaLnBrk="1" hangingPunct="1"/>
            <a:r>
              <a:rPr lang="ru-RU" altLang="ru-RU" b="1" dirty="0" smtClean="0">
                <a:latin typeface="Tahoma" pitchFamily="34" charset="0"/>
              </a:rPr>
              <a:t>1000 </a:t>
            </a:r>
            <a:r>
              <a:rPr lang="ru-RU" altLang="ru-RU" b="1" dirty="0">
                <a:latin typeface="Tahoma" pitchFamily="34" charset="0"/>
              </a:rPr>
              <a:t>= 50000 (план продажи мая) </a:t>
            </a:r>
            <a:r>
              <a:rPr lang="ru-RU" altLang="ru-RU" b="1" dirty="0">
                <a:latin typeface="Tahoma" pitchFamily="34" charset="0"/>
                <a:sym typeface="Symbol" pitchFamily="18" charset="2"/>
              </a:rPr>
              <a:t></a:t>
            </a:r>
            <a:r>
              <a:rPr lang="ru-RU" altLang="ru-RU" b="1" dirty="0">
                <a:latin typeface="Tahoma" pitchFamily="34" charset="0"/>
              </a:rPr>
              <a:t> 20% (страховой процент) = 10000 шт.</a:t>
            </a:r>
            <a:endParaRPr lang="ru-RU" altLang="ru-RU" b="1" dirty="0">
              <a:latin typeface="Tahoma" pitchFamily="34" charset="0"/>
              <a:sym typeface="Symbol" pitchFamily="18" charset="2"/>
            </a:endParaRPr>
          </a:p>
          <a:p>
            <a:pPr eaLnBrk="1" hangingPunct="1"/>
            <a:r>
              <a:rPr lang="ru-RU" altLang="ru-RU" b="1" i="1" dirty="0">
                <a:latin typeface="Tahoma" pitchFamily="34" charset="0"/>
                <a:sym typeface="Symbol" pitchFamily="18" charset="2"/>
              </a:rPr>
              <a:t>Переходящий запас (запас на конец периода) здесь и далее НОРМИРУЕТСЯ.</a:t>
            </a:r>
            <a:endParaRPr lang="ru-RU" altLang="ru-RU" b="1" dirty="0"/>
          </a:p>
        </p:txBody>
      </p:sp>
    </p:spTree>
    <p:extLst>
      <p:ext uri="{BB962C8B-B14F-4D97-AF65-F5344CB8AC3E}">
        <p14:creationId xmlns:p14="http://schemas.microsoft.com/office/powerpoint/2010/main" val="354668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2664" y="298833"/>
            <a:ext cx="7958137" cy="854075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800" b="1" i="1" dirty="0" smtClean="0">
                <a:solidFill>
                  <a:schemeClr val="tx1"/>
                </a:solidFill>
              </a:rPr>
              <a:t>Бюджет прямых затрат на материалы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916832"/>
            <a:ext cx="6996112" cy="38862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ru-RU" altLang="ru-RU" sz="2800" b="1" i="1" dirty="0" smtClean="0">
                <a:solidFill>
                  <a:schemeClr val="tx1"/>
                </a:solidFill>
              </a:rPr>
              <a:t>В соответствии с технологическими нормативами нужно 5 кг сырья (материала) для производства одной единицы продукции.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b="1" i="1" dirty="0" smtClean="0">
                <a:solidFill>
                  <a:schemeClr val="tx1"/>
                </a:solidFill>
              </a:rPr>
              <a:t> Страховой запас сырья определен в размере 10% от объема производства следующего месяца.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b="1" i="1" dirty="0" smtClean="0">
                <a:solidFill>
                  <a:schemeClr val="tx1"/>
                </a:solidFill>
              </a:rPr>
              <a:t> На 31 марта, 13,000 кг сырья (материалов) было на складе.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17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ext Box 2"/>
          <p:cNvSpPr txBox="1">
            <a:spLocks noChangeArrowheads="1"/>
          </p:cNvSpPr>
          <p:nvPr/>
        </p:nvSpPr>
        <p:spPr bwMode="auto">
          <a:xfrm>
            <a:off x="7239000" y="7620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>
              <a:latin typeface="Tahoma" pitchFamily="34" charset="0"/>
            </a:endParaRP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533400" y="4592638"/>
            <a:ext cx="77724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i="1" u="sng" dirty="0">
                <a:latin typeface="Tahoma" pitchFamily="34" charset="0"/>
              </a:rPr>
              <a:t>Примечания</a:t>
            </a:r>
            <a:endParaRPr lang="ru-RU" altLang="ru-RU" dirty="0">
              <a:latin typeface="Tahoma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ru-RU" altLang="ru-RU" b="1" i="1" dirty="0" smtClean="0">
                <a:latin typeface="Tahoma" pitchFamily="34" charset="0"/>
              </a:rPr>
              <a:t>Нормируется </a:t>
            </a:r>
            <a:r>
              <a:rPr lang="ru-RU" altLang="ru-RU" b="1" i="1" dirty="0">
                <a:latin typeface="Tahoma" pitchFamily="34" charset="0"/>
              </a:rPr>
              <a:t>остаток (переходящий запас) и его цена (отдельно).</a:t>
            </a:r>
            <a:endParaRPr lang="ru-RU" altLang="ru-RU" b="1" dirty="0">
              <a:latin typeface="Tahoma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ru-RU" altLang="ru-RU" b="1" i="1" dirty="0" smtClean="0">
                <a:latin typeface="Tahoma" pitchFamily="34" charset="0"/>
              </a:rPr>
              <a:t>Данный </a:t>
            </a:r>
            <a:r>
              <a:rPr lang="ru-RU" altLang="ru-RU" b="1" i="1" dirty="0">
                <a:latin typeface="Tahoma" pitchFamily="34" charset="0"/>
              </a:rPr>
              <a:t>расчет может представлять собой серьезную проблему при сложной структуре материалов  или при очень большой номенклатуре, что требует применения специализированных программных продуктов.</a:t>
            </a:r>
          </a:p>
        </p:txBody>
      </p:sp>
      <p:pic>
        <p:nvPicPr>
          <p:cNvPr id="1843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76672"/>
            <a:ext cx="7677376" cy="39777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25" name="Line 5"/>
          <p:cNvSpPr>
            <a:spLocks noChangeShapeType="1"/>
          </p:cNvSpPr>
          <p:nvPr/>
        </p:nvSpPr>
        <p:spPr bwMode="auto">
          <a:xfrm>
            <a:off x="7162800" y="7620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36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463878"/>
            <a:ext cx="8229600" cy="1143000"/>
          </a:xfrm>
        </p:spPr>
        <p:txBody>
          <a:bodyPr>
            <a:normAutofit fontScale="90000"/>
          </a:bodyPr>
          <a:lstStyle/>
          <a:p>
            <a:pPr marL="320040" lvl="0" indent="-320040" algn="l"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3200" b="1" i="1" dirty="0" smtClean="0">
                <a:solidFill>
                  <a:schemeClr val="tx1"/>
                </a:solidFill>
              </a:rPr>
              <a:t>Бюджет трудозатрат</a:t>
            </a:r>
            <a:br>
              <a:rPr lang="ru-RU" altLang="ru-RU" sz="3200" b="1" i="1" dirty="0" smtClean="0">
                <a:solidFill>
                  <a:schemeClr val="tx1"/>
                </a:solidFill>
              </a:rPr>
            </a:br>
            <a:r>
              <a:rPr lang="ru-RU" altLang="ru-RU" sz="2000" b="1" i="1" dirty="0" smtClean="0">
                <a:solidFill>
                  <a:schemeClr val="tx1"/>
                </a:solidFill>
              </a:rPr>
              <a:t>Каждая единица производства продукции требует 0.1 часа прямого труда. Повременная зарплата  - </a:t>
            </a: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ru-RU" altLang="ru-RU" sz="2000" b="1" i="1" dirty="0" smtClean="0">
                <a:solidFill>
                  <a:schemeClr val="tx1"/>
                </a:solidFill>
              </a:rPr>
              <a:t>8 в час. </a:t>
            </a:r>
            <a:br>
              <a:rPr lang="ru-RU" altLang="ru-RU" sz="2000" b="1" i="1" dirty="0" smtClean="0">
                <a:solidFill>
                  <a:schemeClr val="tx1"/>
                </a:solidFill>
              </a:rPr>
            </a:br>
            <a:r>
              <a:rPr lang="ru-RU" altLang="ru-RU" sz="2000" b="1" i="1" dirty="0" smtClean="0">
                <a:solidFill>
                  <a:schemeClr val="tx1"/>
                </a:solidFill>
              </a:rPr>
              <a:t>Гарантированная зарплата из объема – 3000 час.</a:t>
            </a:r>
          </a:p>
        </p:txBody>
      </p:sp>
      <p:graphicFrame>
        <p:nvGraphicFramePr>
          <p:cNvPr id="27651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467454009"/>
              </p:ext>
            </p:extLst>
          </p:nvPr>
        </p:nvGraphicFramePr>
        <p:xfrm>
          <a:off x="683568" y="2060848"/>
          <a:ext cx="8229600" cy="4174833"/>
        </p:xfrm>
        <a:graphic>
          <a:graphicData uri="http://schemas.openxmlformats.org/drawingml/2006/table">
            <a:tbl>
              <a:tblPr/>
              <a:tblGrid>
                <a:gridCol w="3243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6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6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5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квартал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9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Производство, шт.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101000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13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Прямые трудозатраты на 1 шт. продукции, час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9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трудозатраты, час.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4600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28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Гарантированная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13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Трудозатраты по часовой ставке, час.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9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Ставка, €</a:t>
                      </a:r>
                      <a:endParaRPr kumimoji="0" lang="en-US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113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себестоимость трудозатрат, €</a:t>
                      </a: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36800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84800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solidFill>
            <a:schemeClr val="accent1"/>
          </a:solidFill>
        </p:spPr>
        <p:txBody>
          <a:bodyPr/>
          <a:lstStyle/>
          <a:p>
            <a:pPr>
              <a:defRPr/>
            </a:pPr>
            <a:fld id="{231578E6-D222-4133-9CCF-C93998A802D4}" type="slidenum">
              <a:rPr lang="ru-RU" b="1" smtClean="0">
                <a:solidFill>
                  <a:schemeClr val="bg1"/>
                </a:solidFill>
              </a:rPr>
              <a:pPr>
                <a:defRPr/>
              </a:pPr>
              <a:t>24</a:t>
            </a:fld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51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idx="1"/>
          </p:nvPr>
        </p:nvSpPr>
        <p:spPr>
          <a:xfrm>
            <a:off x="1043608" y="2852936"/>
            <a:ext cx="7272337" cy="18843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273050" indent="-7938" eaLnBrk="1" hangingPunct="1">
              <a:buFontTx/>
              <a:buNone/>
            </a:pPr>
            <a:r>
              <a:rPr lang="ru-RU" altLang="ru-RU" sz="3200" b="1" i="1" dirty="0" smtClean="0">
                <a:solidFill>
                  <a:schemeClr val="tx1"/>
                </a:solidFill>
              </a:rPr>
              <a:t>Бюджет постоянных расходов </a:t>
            </a:r>
            <a:r>
              <a:rPr lang="ru-RU" altLang="ru-RU" sz="2800" b="1" dirty="0" smtClean="0">
                <a:solidFill>
                  <a:schemeClr val="tx1"/>
                </a:solidFill>
              </a:rPr>
              <a:t>- структура бюджета зависит от реальных затрат компании (амортизация, аренда…)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67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800" b="1" i="1" dirty="0" smtClean="0">
                <a:solidFill>
                  <a:schemeClr val="tx1"/>
                </a:solidFill>
              </a:rPr>
              <a:t>Бюджет вспомогательных расходов</a:t>
            </a:r>
          </a:p>
        </p:txBody>
      </p:sp>
      <p:graphicFrame>
        <p:nvGraphicFramePr>
          <p:cNvPr id="29699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100861773"/>
              </p:ext>
            </p:extLst>
          </p:nvPr>
        </p:nvGraphicFramePr>
        <p:xfrm>
          <a:off x="803717" y="1417638"/>
          <a:ext cx="8229600" cy="4648201"/>
        </p:xfrm>
        <a:graphic>
          <a:graphicData uri="http://schemas.openxmlformats.org/drawingml/2006/table">
            <a:tbl>
              <a:tblPr/>
              <a:tblGrid>
                <a:gridCol w="3243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6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6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5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84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Статьи, €</a:t>
                      </a:r>
                      <a:endParaRPr kumimoji="0" lang="en-US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квартал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6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Вспомогательные трудозатраты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26500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61900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70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Вспомогательные материальные затраты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28200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4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Энергия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4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Аренда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39900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Страхование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84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Амортизация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25800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84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191000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solidFill>
            <a:schemeClr val="accent1"/>
          </a:solidFill>
        </p:spPr>
        <p:txBody>
          <a:bodyPr/>
          <a:lstStyle/>
          <a:p>
            <a:pPr>
              <a:defRPr/>
            </a:pPr>
            <a:fld id="{231578E6-D222-4133-9CCF-C93998A802D4}" type="slidenum">
              <a:rPr lang="ru-RU" b="1" smtClean="0"/>
              <a:pPr>
                <a:defRPr/>
              </a:pPr>
              <a:t>26</a:t>
            </a:fld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0032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96647" y="193174"/>
            <a:ext cx="8064500" cy="935038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800" b="1" i="1" dirty="0" smtClean="0">
                <a:solidFill>
                  <a:schemeClr val="tx1"/>
                </a:solidFill>
              </a:rPr>
              <a:t>БЮДЖЕТ КОММЕРЧЕСКИХ  РАСХОДОВ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96975"/>
            <a:ext cx="8497192" cy="4876800"/>
          </a:xfrm>
          <a:prstGeom prst="rect">
            <a:avLst/>
          </a:prstGeom>
        </p:spPr>
        <p:txBody>
          <a:bodyPr rtlCol="0">
            <a:normAutofit fontScale="85000" lnSpcReduction="10000"/>
          </a:bodyPr>
          <a:lstStyle/>
          <a:p>
            <a:pPr lvl="0" indent="-182880">
              <a:lnSpc>
                <a:spcPct val="11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alt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</a:t>
            </a:r>
            <a:r>
              <a:rPr lang="ru-RU" alt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haroni" panose="02010803020104030203" pitchFamily="2" charset="-79"/>
              </a:rPr>
              <a:t>Коммерческие расходы определены по ставке в размере 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ru-RU" alt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haroni" panose="02010803020104030203" pitchFamily="2" charset="-79"/>
              </a:rPr>
              <a:t>0.50 на единицу продаж.</a:t>
            </a:r>
          </a:p>
          <a:p>
            <a:pPr lvl="0" indent="-182880">
              <a:lnSpc>
                <a:spcPct val="11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alt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haroni" panose="02010803020104030203" pitchFamily="2" charset="-79"/>
              </a:rPr>
              <a:t>•Постоянные расходы - 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ru-RU" alt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haroni" panose="02010803020104030203" pitchFamily="2" charset="-79"/>
              </a:rPr>
              <a:t>70,000 в месяц.</a:t>
            </a:r>
          </a:p>
          <a:p>
            <a:pPr indent="-182880">
              <a:lnSpc>
                <a:spcPct val="11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alt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haroni" panose="02010803020104030203" pitchFamily="2" charset="-79"/>
              </a:rPr>
              <a:t>•</a:t>
            </a: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ru-RU" alt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haroni" panose="02010803020104030203" pitchFamily="2" charset="-79"/>
              </a:rPr>
              <a:t>70,000 постоянных расходов включают 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ru-RU" alt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haroni" panose="02010803020104030203" pitchFamily="2" charset="-79"/>
              </a:rPr>
              <a:t>10,000 амортизации, что не требует денежных средств.</a:t>
            </a:r>
          </a:p>
          <a:p>
            <a:pPr indent="-182880" eaLnBrk="1" fontAlgn="auto" hangingPunct="1">
              <a:lnSpc>
                <a:spcPct val="11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alt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haroni" panose="02010803020104030203" pitchFamily="2" charset="-79"/>
              </a:rPr>
              <a:t>Планируемые коммерческие расходы, в том числе расходы на организацию продаж, следует приводить постатейно (а также с дальнейшей детализацией, например, на рекламу по видам продукции) для оценки эффективности продаж каждого вида продукции.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66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6206" y="165675"/>
            <a:ext cx="8229600" cy="444500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4000" b="1" i="1" dirty="0" smtClean="0">
                <a:solidFill>
                  <a:schemeClr val="tx1"/>
                </a:solidFill>
              </a:rPr>
              <a:t>Коммерческие расходы</a:t>
            </a:r>
          </a:p>
        </p:txBody>
      </p:sp>
      <p:graphicFrame>
        <p:nvGraphicFramePr>
          <p:cNvPr id="31747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01400863"/>
              </p:ext>
            </p:extLst>
          </p:nvPr>
        </p:nvGraphicFramePr>
        <p:xfrm>
          <a:off x="457200" y="1143000"/>
          <a:ext cx="8229600" cy="4629178"/>
        </p:xfrm>
        <a:graphic>
          <a:graphicData uri="http://schemas.openxmlformats.org/drawingml/2006/table">
            <a:tbl>
              <a:tblPr/>
              <a:tblGrid>
                <a:gridCol w="3243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6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6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5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квартал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2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Продажи, шт.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7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Ставка коммерческих расходов, €</a:t>
                      </a:r>
                      <a:endParaRPr kumimoji="0" lang="en-US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7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Переменные коммерческие расходы, €</a:t>
                      </a:r>
                      <a:endParaRPr kumimoji="0" lang="en-US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7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Постоянные коммерческие расходы, €</a:t>
                      </a:r>
                      <a:endParaRPr kumimoji="0" lang="en-US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2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43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неденежные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расходы, €</a:t>
                      </a:r>
                      <a:endParaRPr kumimoji="0" lang="en-US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02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денежные расходы, €</a:t>
                      </a: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70000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230000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457200" y="597113"/>
            <a:ext cx="584978" cy="365125"/>
          </a:xfrm>
          <a:solidFill>
            <a:schemeClr val="accent1"/>
          </a:solidFill>
        </p:spPr>
        <p:txBody>
          <a:bodyPr/>
          <a:lstStyle/>
          <a:p>
            <a:pPr>
              <a:defRPr/>
            </a:pPr>
            <a:fld id="{231578E6-D222-4133-9CCF-C93998A802D4}" type="slidenum">
              <a:rPr lang="ru-RU" smtClean="0"/>
              <a:pPr>
                <a:defRPr/>
              </a:pPr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270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idx="1"/>
          </p:nvPr>
        </p:nvSpPr>
        <p:spPr>
          <a:xfrm>
            <a:off x="778246" y="1484784"/>
            <a:ext cx="8229600" cy="34632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ru-RU" altLang="ru-RU" sz="2800" b="1" i="1" dirty="0" smtClean="0">
                <a:solidFill>
                  <a:schemeClr val="tx1"/>
                </a:solidFill>
              </a:rPr>
              <a:t>Финансовые бюджеты </a:t>
            </a:r>
            <a:r>
              <a:rPr lang="ru-RU" altLang="ru-RU" sz="2800" b="1" dirty="0" smtClean="0">
                <a:solidFill>
                  <a:schemeClr val="tx1"/>
                </a:solidFill>
              </a:rPr>
              <a:t>составляются после завершения операционных бюджетов. </a:t>
            </a:r>
          </a:p>
          <a:p>
            <a:pPr eaLnBrk="1" hangingPunct="1"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</a:rPr>
              <a:t>Следует обратить внимание на различие доходов и поступлений денег, расходов и денежных выплат, а также на то, что управленческий плановый финансовый результат составляется по ПОСТУПЛЕНИЮ\ВЫПЛАТАМ денежных средств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92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2"/>
          <p:cNvSpPr>
            <a:spLocks noChangeArrowheads="1"/>
          </p:cNvSpPr>
          <p:nvPr/>
        </p:nvSpPr>
        <p:spPr bwMode="auto">
          <a:xfrm>
            <a:off x="827228" y="2392763"/>
            <a:ext cx="7813610" cy="33239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b="1" i="1" u="sng" dirty="0"/>
              <a:t>Читаемые курсы лекций: </a:t>
            </a:r>
            <a:endParaRPr lang="ru-RU" altLang="ru-RU" dirty="0"/>
          </a:p>
          <a:p>
            <a:pPr eaLnBrk="1" hangingPunct="1"/>
            <a:r>
              <a:rPr lang="ru-RU" altLang="ru-RU" sz="1600" b="1" dirty="0"/>
              <a:t>«Финансовый менеджмент»,</a:t>
            </a:r>
          </a:p>
          <a:p>
            <a:pPr eaLnBrk="1" hangingPunct="1"/>
            <a:r>
              <a:rPr lang="ru-RU" altLang="ru-RU" sz="1600" b="1" dirty="0"/>
              <a:t> «Экономический анализ», </a:t>
            </a:r>
          </a:p>
          <a:p>
            <a:pPr eaLnBrk="1" hangingPunct="1"/>
            <a:r>
              <a:rPr lang="ru-RU" altLang="ru-RU" sz="1600" b="1" dirty="0"/>
              <a:t>«Анализ финансовой отчетности», </a:t>
            </a:r>
          </a:p>
          <a:p>
            <a:pPr eaLnBrk="1" hangingPunct="1"/>
            <a:r>
              <a:rPr lang="ru-RU" altLang="ru-RU" sz="1600" b="1" dirty="0"/>
              <a:t>«Анализ финансовой отчетности, составленной по МСФО»,</a:t>
            </a:r>
          </a:p>
          <a:p>
            <a:pPr eaLnBrk="1" hangingPunct="1"/>
            <a:r>
              <a:rPr lang="ru-RU" altLang="ru-RU" sz="1600" b="1" dirty="0"/>
              <a:t>«Комплексный экономический анализ финансово-хозяйственной деятельности организации», </a:t>
            </a:r>
          </a:p>
          <a:p>
            <a:pPr eaLnBrk="1" hangingPunct="1"/>
            <a:r>
              <a:rPr lang="ru-RU" altLang="ru-RU" sz="1600" b="1" dirty="0" smtClean="0"/>
              <a:t>«Корпоративные финансы», </a:t>
            </a:r>
            <a:endParaRPr lang="ru-RU" altLang="ru-RU" sz="1600" b="1" dirty="0"/>
          </a:p>
          <a:p>
            <a:pPr eaLnBrk="1" hangingPunct="1"/>
            <a:r>
              <a:rPr lang="ru-RU" altLang="ru-RU" sz="1600" b="1" dirty="0" smtClean="0"/>
              <a:t>«Современные методы диагностики банкротства компаний», </a:t>
            </a:r>
            <a:endParaRPr lang="ru-RU" altLang="ru-RU" sz="1600" b="1" dirty="0"/>
          </a:p>
          <a:p>
            <a:pPr eaLnBrk="1" hangingPunct="1"/>
            <a:r>
              <a:rPr lang="ru-RU" altLang="ru-RU" sz="1600" b="1" dirty="0"/>
              <a:t>«Управление оборотными </a:t>
            </a:r>
            <a:r>
              <a:rPr lang="ru-RU" altLang="ru-RU" sz="1600" b="1" dirty="0" smtClean="0"/>
              <a:t>средствами», </a:t>
            </a:r>
            <a:endParaRPr lang="ru-RU" altLang="ru-RU" sz="1600" b="1" dirty="0"/>
          </a:p>
          <a:p>
            <a:pPr eaLnBrk="1" hangingPunct="1"/>
            <a:r>
              <a:rPr lang="ru-RU" altLang="ru-RU" sz="1600" b="1" dirty="0"/>
              <a:t>«Управление денежными </a:t>
            </a:r>
            <a:r>
              <a:rPr lang="ru-RU" altLang="ru-RU" sz="1600" b="1" dirty="0" smtClean="0"/>
              <a:t>потоками» и </a:t>
            </a:r>
            <a:r>
              <a:rPr lang="ru-RU" altLang="ru-RU" sz="1600" b="1" dirty="0"/>
              <a:t>др. авторские курсы по финансово-экономической тематике для </a:t>
            </a:r>
            <a:r>
              <a:rPr lang="ru-RU" altLang="ru-RU" sz="1600" b="1" dirty="0" smtClean="0"/>
              <a:t>студентов экономических специальностей и специалистов различных организаций и отраслей </a:t>
            </a:r>
            <a:r>
              <a:rPr lang="ru-RU" altLang="ru-RU" sz="1600" b="1" dirty="0"/>
              <a:t>экономики</a:t>
            </a:r>
          </a:p>
        </p:txBody>
      </p:sp>
      <p:sp>
        <p:nvSpPr>
          <p:cNvPr id="8195" name="Прямоугольник 3"/>
          <p:cNvSpPr>
            <a:spLocks noChangeArrowheads="1"/>
          </p:cNvSpPr>
          <p:nvPr/>
        </p:nvSpPr>
        <p:spPr bwMode="auto">
          <a:xfrm>
            <a:off x="1331640" y="332656"/>
            <a:ext cx="712879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b="1" i="1" dirty="0"/>
              <a:t>Автор более </a:t>
            </a:r>
            <a:r>
              <a:rPr lang="ru-RU" altLang="ru-RU" b="1" i="1" dirty="0" smtClean="0"/>
              <a:t>200 </a:t>
            </a:r>
            <a:r>
              <a:rPr lang="ru-RU" altLang="ru-RU" b="1" i="1" dirty="0"/>
              <a:t>научных, методических, учебных работ</a:t>
            </a:r>
          </a:p>
          <a:p>
            <a:pPr eaLnBrk="1" hangingPunct="1"/>
            <a:endParaRPr lang="ru-RU" altLang="ru-RU" dirty="0"/>
          </a:p>
          <a:p>
            <a:pPr eaLnBrk="1" hangingPunct="1"/>
            <a:r>
              <a:rPr lang="ru-RU" altLang="ru-RU" b="1" i="1" dirty="0"/>
              <a:t>Научный руководитель аспирантов и докторантов</a:t>
            </a:r>
            <a:endParaRPr lang="ru-RU" altLang="ru-RU" dirty="0"/>
          </a:p>
          <a:p>
            <a:pPr eaLnBrk="1" hangingPunct="1"/>
            <a:endParaRPr lang="ru-RU" altLang="ru-RU" dirty="0"/>
          </a:p>
          <a:p>
            <a:pPr eaLnBrk="1" hangingPunct="1"/>
            <a:r>
              <a:rPr lang="ru-RU" altLang="ru-RU" b="1" i="1" dirty="0"/>
              <a:t>Опыт практической работы в бизнесе</a:t>
            </a:r>
            <a:r>
              <a:rPr lang="ru-RU" altLang="ru-RU" b="1" dirty="0"/>
              <a:t> </a:t>
            </a:r>
            <a:r>
              <a:rPr lang="ru-RU" altLang="ru-RU" dirty="0"/>
              <a:t>с 1989 г</a:t>
            </a:r>
            <a:r>
              <a:rPr lang="ru-RU" altLang="ru-RU" dirty="0" smtClean="0"/>
              <a:t>. (главный бухгалтер, финансовый директор, консультант…)</a:t>
            </a:r>
            <a:endParaRPr lang="ru-RU" altLang="ru-RU" dirty="0"/>
          </a:p>
          <a:p>
            <a:pPr eaLnBrk="1" hangingPunct="1"/>
            <a:endParaRPr lang="ru-RU" alt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64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2132856"/>
            <a:ext cx="8229600" cy="365996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</a:rPr>
              <a:t>Типичные данные по платежам:</a:t>
            </a:r>
          </a:p>
          <a:p>
            <a:pPr eaLnBrk="1" hangingPunct="1"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</a:rPr>
              <a:t>70% денежных средств от реализации продукции поступает в месяце продаж,</a:t>
            </a:r>
          </a:p>
          <a:p>
            <a:pPr>
              <a:buNone/>
            </a:pPr>
            <a:r>
              <a:rPr lang="ru-RU" altLang="ru-RU" sz="2800" b="1" dirty="0" smtClean="0">
                <a:solidFill>
                  <a:schemeClr val="tx1"/>
                </a:solidFill>
              </a:rPr>
              <a:t>25% </a:t>
            </a:r>
            <a:r>
              <a:rPr lang="ru-RU" altLang="ru-RU" sz="2800" b="1" dirty="0">
                <a:solidFill>
                  <a:schemeClr val="tx1"/>
                </a:solidFill>
              </a:rPr>
              <a:t>денежных средств от реализации продукции </a:t>
            </a:r>
            <a:r>
              <a:rPr lang="ru-RU" altLang="ru-RU" sz="2800" b="1" dirty="0" smtClean="0">
                <a:solidFill>
                  <a:schemeClr val="tx1"/>
                </a:solidFill>
              </a:rPr>
              <a:t>поступает в следующем за продажей месяце,</a:t>
            </a:r>
          </a:p>
          <a:p>
            <a:pPr>
              <a:buNone/>
            </a:pPr>
            <a:r>
              <a:rPr lang="ru-RU" altLang="ru-RU" sz="2800" b="1" dirty="0" smtClean="0">
                <a:solidFill>
                  <a:schemeClr val="tx1"/>
                </a:solidFill>
              </a:rPr>
              <a:t>5% </a:t>
            </a:r>
            <a:r>
              <a:rPr lang="ru-RU" altLang="ru-RU" sz="2800" b="1" dirty="0">
                <a:solidFill>
                  <a:schemeClr val="tx1"/>
                </a:solidFill>
              </a:rPr>
              <a:t>денежных средств </a:t>
            </a:r>
            <a:r>
              <a:rPr lang="ru-RU" altLang="ru-RU" sz="2800" b="1" dirty="0" smtClean="0">
                <a:solidFill>
                  <a:schemeClr val="tx1"/>
                </a:solidFill>
              </a:rPr>
              <a:t>не поступает вообще. </a:t>
            </a:r>
          </a:p>
          <a:p>
            <a:pPr>
              <a:buNone/>
            </a:pPr>
            <a:r>
              <a:rPr lang="ru-RU" altLang="ru-RU" sz="2800" b="1" dirty="0" smtClean="0">
                <a:solidFill>
                  <a:schemeClr val="tx1"/>
                </a:solidFill>
              </a:rPr>
              <a:t>31 марта баланс счетов клиентов (дебиторская задолженность) составляет </a:t>
            </a: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€ </a:t>
            </a:r>
            <a:r>
              <a:rPr lang="ru-RU" altLang="ru-RU" sz="2800" b="1" dirty="0" smtClean="0">
                <a:solidFill>
                  <a:schemeClr val="tx1"/>
                </a:solidFill>
              </a:rPr>
              <a:t>30,000.  Планируется получить денежные средства от клиентов полностью в апреле.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30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391807" y="431736"/>
            <a:ext cx="423705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200" b="1" i="1" dirty="0"/>
              <a:t>Бюджет движения </a:t>
            </a:r>
            <a:endParaRPr lang="ru-RU" altLang="ru-RU" sz="3200" b="1" i="1" dirty="0" smtClean="0"/>
          </a:p>
          <a:p>
            <a:r>
              <a:rPr lang="ru-RU" altLang="ru-RU" sz="3200" b="1" i="1" dirty="0" smtClean="0"/>
              <a:t>денежных </a:t>
            </a:r>
            <a:r>
              <a:rPr lang="ru-RU" altLang="ru-RU" sz="3200" b="1" i="1" dirty="0"/>
              <a:t>средств</a:t>
            </a:r>
            <a:endParaRPr lang="ru-RU" alt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09300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81000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3200" b="1" i="1" dirty="0" smtClean="0">
                <a:solidFill>
                  <a:schemeClr val="tx1"/>
                </a:solidFill>
              </a:rPr>
              <a:t>Бюджет поступления платежей</a:t>
            </a:r>
          </a:p>
        </p:txBody>
      </p:sp>
      <p:graphicFrame>
        <p:nvGraphicFramePr>
          <p:cNvPr id="34819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4368722"/>
              </p:ext>
            </p:extLst>
          </p:nvPr>
        </p:nvGraphicFramePr>
        <p:xfrm>
          <a:off x="1043608" y="858083"/>
          <a:ext cx="7859217" cy="4542790"/>
        </p:xfrm>
        <a:graphic>
          <a:graphicData uri="http://schemas.openxmlformats.org/drawingml/2006/table">
            <a:tbl>
              <a:tblPr/>
              <a:tblGrid>
                <a:gridCol w="3448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6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2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39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1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73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3913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319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39888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873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квартал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3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счетов дебиторов 31 марта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4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Поступления от продаж: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350">
                <a:tc>
                  <a:txBody>
                    <a:bodyPr/>
                    <a:lstStyle>
                      <a:lvl1pPr indent="1587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998538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406525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814513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225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6797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1369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5941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0513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15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 70%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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200000</a:t>
                      </a:r>
                      <a:r>
                        <a:rPr kumimoji="0" lang="ru-RU" altLang="ru-RU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*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  <a:p>
                      <a:pPr marL="0" marR="0" lvl="0" indent="15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25%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200000</a:t>
                      </a:r>
                      <a:r>
                        <a:rPr kumimoji="0" lang="ru-RU" alt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*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140000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911225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319213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27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135188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92388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049588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506788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963988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     70%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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500000</a:t>
                      </a:r>
                      <a:r>
                        <a:rPr kumimoji="0" lang="ru-RU" altLang="ru-RU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*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25%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500000</a:t>
                      </a:r>
                      <a:r>
                        <a:rPr kumimoji="0" lang="ru-RU" alt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*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125000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350000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3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Июнь  70%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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300000</a:t>
                      </a:r>
                      <a:r>
                        <a:rPr kumimoji="0" lang="ru-RU" altLang="ru-RU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*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210000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210000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1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денежных поступлений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335000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905000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3995936" y="6237312"/>
            <a:ext cx="1161826" cy="365125"/>
          </a:xfrm>
        </p:spPr>
        <p:txBody>
          <a:bodyPr/>
          <a:lstStyle/>
          <a:p>
            <a:pPr>
              <a:defRPr/>
            </a:pPr>
            <a:fld id="{231578E6-D222-4133-9CCF-C93998A802D4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  <p:sp>
        <p:nvSpPr>
          <p:cNvPr id="192565" name="Rectangle 53"/>
          <p:cNvSpPr>
            <a:spLocks noChangeArrowheads="1"/>
          </p:cNvSpPr>
          <p:nvPr/>
        </p:nvSpPr>
        <p:spPr bwMode="auto">
          <a:xfrm>
            <a:off x="1187624" y="5805264"/>
            <a:ext cx="255069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7030A0"/>
                </a:solidFill>
                <a:latin typeface="Tahoma" pitchFamily="34" charset="0"/>
              </a:rPr>
              <a:t>* из бюджета продаж</a:t>
            </a:r>
          </a:p>
        </p:txBody>
      </p:sp>
    </p:spTree>
    <p:extLst>
      <p:ext uri="{BB962C8B-B14F-4D97-AF65-F5344CB8AC3E}">
        <p14:creationId xmlns:p14="http://schemas.microsoft.com/office/powerpoint/2010/main" val="269652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800" b="1" i="1" dirty="0" smtClean="0">
                <a:solidFill>
                  <a:schemeClr val="tx1"/>
                </a:solidFill>
              </a:rPr>
              <a:t>Бюджет оплаты обязательств</a:t>
            </a:r>
          </a:p>
        </p:txBody>
      </p:sp>
      <p:graphicFrame>
        <p:nvGraphicFramePr>
          <p:cNvPr id="35843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169766382"/>
              </p:ext>
            </p:extLst>
          </p:nvPr>
        </p:nvGraphicFramePr>
        <p:xfrm>
          <a:off x="899592" y="2132856"/>
          <a:ext cx="7859216" cy="3992880"/>
        </p:xfrm>
        <a:graphic>
          <a:graphicData uri="http://schemas.openxmlformats.org/drawingml/2006/table">
            <a:tbl>
              <a:tblPr/>
              <a:tblGrid>
                <a:gridCol w="3673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7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6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90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квартал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Долги по счетам кредиторов 31 марта, €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12000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Потребность в материалах</a:t>
                      </a:r>
                      <a:r>
                        <a:rPr kumimoji="0" lang="ru-RU" altLang="ru-RU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кг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140000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221500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142000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Потребность в материалах, €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56000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88600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56800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Закупки: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>
                      <a:lvl1pPr indent="1587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998538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406525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814513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225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6797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1369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5941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0513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15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Апрель: 50%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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56000</a:t>
                      </a:r>
                    </a:p>
                    <a:p>
                      <a:pPr marL="0" marR="0" lvl="0" indent="15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              50%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56000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28000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28000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46138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54125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62113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701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273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845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417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989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Май: 50%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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88600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         50%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88600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44300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44300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Июнь: 50%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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56800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28400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потребность в денежных средствах на закупку материалов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40000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72300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72700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185000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solidFill>
            <a:schemeClr val="accent1"/>
          </a:solidFill>
        </p:spPr>
        <p:txBody>
          <a:bodyPr/>
          <a:lstStyle/>
          <a:p>
            <a:pPr>
              <a:defRPr/>
            </a:pPr>
            <a:fld id="{231578E6-D222-4133-9CCF-C93998A802D4}" type="slidenum">
              <a:rPr lang="ru-RU" smtClean="0"/>
              <a:pPr>
                <a:defRPr/>
              </a:pPr>
              <a:t>32</a:t>
            </a:fld>
            <a:endParaRPr lang="ru-RU" dirty="0"/>
          </a:p>
        </p:txBody>
      </p:sp>
      <p:sp>
        <p:nvSpPr>
          <p:cNvPr id="193601" name="Rectangle 65"/>
          <p:cNvSpPr>
            <a:spLocks noChangeArrowheads="1"/>
          </p:cNvSpPr>
          <p:nvPr/>
        </p:nvSpPr>
        <p:spPr bwMode="auto">
          <a:xfrm>
            <a:off x="2051720" y="570134"/>
            <a:ext cx="6851104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b="1" dirty="0">
                <a:latin typeface="+mj-lt"/>
              </a:rPr>
              <a:t>Компания оплачивает </a:t>
            </a:r>
            <a:r>
              <a:rPr lang="ru-RU" altLang="ru-RU" b="1" dirty="0">
                <a:latin typeface="+mj-lt"/>
                <a:cs typeface="Times New Roman" pitchFamily="18" charset="0"/>
              </a:rPr>
              <a:t>€ </a:t>
            </a:r>
            <a:r>
              <a:rPr lang="ru-RU" altLang="ru-RU" b="1" dirty="0" smtClean="0">
                <a:latin typeface="+mj-lt"/>
              </a:rPr>
              <a:t>0.40 </a:t>
            </a:r>
            <a:r>
              <a:rPr lang="ru-RU" altLang="ru-RU" b="1" dirty="0">
                <a:latin typeface="+mj-lt"/>
              </a:rPr>
              <a:t>за </a:t>
            </a:r>
            <a:r>
              <a:rPr lang="ru-RU" altLang="ru-RU" b="1" dirty="0" smtClean="0">
                <a:latin typeface="+mj-lt"/>
              </a:rPr>
              <a:t>1 кг </a:t>
            </a:r>
            <a:r>
              <a:rPr lang="ru-RU" altLang="ru-RU" b="1" dirty="0">
                <a:latin typeface="+mj-lt"/>
              </a:rPr>
              <a:t>материалов. Половина </a:t>
            </a:r>
            <a:r>
              <a:rPr lang="ru-RU" altLang="ru-RU" b="1" dirty="0" smtClean="0">
                <a:latin typeface="+mj-lt"/>
              </a:rPr>
              <a:t>поставки материалов поставщиком </a:t>
            </a:r>
            <a:r>
              <a:rPr lang="ru-RU" altLang="ru-RU" b="1" dirty="0">
                <a:latin typeface="+mj-lt"/>
              </a:rPr>
              <a:t>оплачивается </a:t>
            </a:r>
            <a:r>
              <a:rPr lang="ru-RU" altLang="ru-RU" b="1" dirty="0" smtClean="0">
                <a:latin typeface="+mj-lt"/>
              </a:rPr>
              <a:t>компанией в </a:t>
            </a:r>
            <a:r>
              <a:rPr lang="ru-RU" altLang="ru-RU" b="1" dirty="0">
                <a:latin typeface="+mj-lt"/>
              </a:rPr>
              <a:t>том же месяце, половина – в следующем. 31 марта </a:t>
            </a:r>
            <a:r>
              <a:rPr lang="ru-RU" altLang="ru-RU" b="1" dirty="0" smtClean="0">
                <a:latin typeface="+mj-lt"/>
              </a:rPr>
              <a:t>задолженность перед поставщиками-кредиторами составляла </a:t>
            </a:r>
            <a:r>
              <a:rPr lang="ru-RU" altLang="ru-RU" b="1" dirty="0" smtClean="0">
                <a:latin typeface="+mj-lt"/>
                <a:cs typeface="Times New Roman" pitchFamily="18" charset="0"/>
              </a:rPr>
              <a:t>€</a:t>
            </a:r>
            <a:r>
              <a:rPr lang="ru-RU" altLang="ru-RU" b="1" dirty="0" smtClean="0">
                <a:latin typeface="+mj-lt"/>
              </a:rPr>
              <a:t>12,000</a:t>
            </a:r>
            <a:r>
              <a:rPr lang="ru-RU" altLang="ru-RU" b="1" dirty="0">
                <a:latin typeface="+mj-lt"/>
              </a:rPr>
              <a:t>.</a:t>
            </a:r>
          </a:p>
        </p:txBody>
      </p:sp>
      <p:sp>
        <p:nvSpPr>
          <p:cNvPr id="193602" name="Rectangle 66"/>
          <p:cNvSpPr>
            <a:spLocks noChangeArrowheads="1"/>
          </p:cNvSpPr>
          <p:nvPr/>
        </p:nvSpPr>
        <p:spPr bwMode="auto">
          <a:xfrm>
            <a:off x="1187624" y="6296525"/>
            <a:ext cx="496161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7030A0"/>
                </a:solidFill>
                <a:latin typeface="Tahoma" pitchFamily="34" charset="0"/>
              </a:rPr>
              <a:t>* из бюджета прямых материальных затрат</a:t>
            </a:r>
          </a:p>
        </p:txBody>
      </p:sp>
    </p:spTree>
    <p:extLst>
      <p:ext uri="{BB962C8B-B14F-4D97-AF65-F5344CB8AC3E}">
        <p14:creationId xmlns:p14="http://schemas.microsoft.com/office/powerpoint/2010/main" val="320689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3200" b="1" i="1" dirty="0" smtClean="0">
                <a:solidFill>
                  <a:schemeClr val="tx1"/>
                </a:solidFill>
              </a:rPr>
              <a:t>Бюджет финансирования и платежей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1331640" y="1340768"/>
            <a:ext cx="7482408" cy="432048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altLang="ru-RU" sz="2400" b="1" dirty="0" smtClean="0">
                <a:solidFill>
                  <a:schemeClr val="tx1"/>
                </a:solidFill>
              </a:rPr>
              <a:t>Компания обслуживается посредством открытой кредитной линии под 12% в размере 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ru-RU" altLang="ru-RU" sz="2400" b="1" dirty="0" smtClean="0">
                <a:solidFill>
                  <a:schemeClr val="tx1"/>
                </a:solidFill>
              </a:rPr>
              <a:t>75,000.</a:t>
            </a:r>
          </a:p>
          <a:p>
            <a:pPr>
              <a:buNone/>
            </a:pPr>
            <a:r>
              <a:rPr lang="ru-RU" altLang="ru-RU" sz="2400" b="1" dirty="0" smtClean="0">
                <a:solidFill>
                  <a:schemeClr val="tx1"/>
                </a:solidFill>
              </a:rPr>
              <a:t>Поддерживается минимальный баланс в 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ru-RU" altLang="ru-RU" sz="2400" b="1" dirty="0" smtClean="0">
                <a:solidFill>
                  <a:schemeClr val="tx1"/>
                </a:solidFill>
              </a:rPr>
              <a:t>30,000.</a:t>
            </a:r>
          </a:p>
          <a:p>
            <a:pPr eaLnBrk="1" hangingPunct="1">
              <a:buFontTx/>
              <a:buNone/>
            </a:pPr>
            <a:r>
              <a:rPr lang="ru-RU" altLang="ru-RU" sz="2400" b="1" dirty="0" smtClean="0">
                <a:solidFill>
                  <a:schemeClr val="tx1"/>
                </a:solidFill>
              </a:rPr>
              <a:t>Кредит поступает в первый день месяца, а платежи по кредиту осуществляются в последний день квартала. </a:t>
            </a:r>
          </a:p>
          <a:p>
            <a:pPr>
              <a:buNone/>
            </a:pPr>
            <a:r>
              <a:rPr lang="ru-RU" altLang="ru-RU" sz="2400" b="1" dirty="0" smtClean="0">
                <a:solidFill>
                  <a:schemeClr val="tx1"/>
                </a:solidFill>
              </a:rPr>
              <a:t>Выплачиваются дивиденды наличными в размере 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ru-RU" altLang="ru-RU" sz="2400" b="1" dirty="0" smtClean="0">
                <a:solidFill>
                  <a:schemeClr val="tx1"/>
                </a:solidFill>
              </a:rPr>
              <a:t>25,000 в апреле. </a:t>
            </a:r>
          </a:p>
          <a:p>
            <a:pPr>
              <a:buNone/>
            </a:pPr>
            <a:r>
              <a:rPr lang="ru-RU" altLang="ru-RU" sz="2400" b="1" dirty="0" smtClean="0">
                <a:solidFill>
                  <a:schemeClr val="tx1"/>
                </a:solidFill>
              </a:rPr>
              <a:t>Приобретается оборудование в мае на сумму 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ru-RU" altLang="ru-RU" sz="2400" b="1" dirty="0" smtClean="0">
                <a:solidFill>
                  <a:schemeClr val="tx1"/>
                </a:solidFill>
              </a:rPr>
              <a:t>143,700 и в июне на сумму 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ru-RU" altLang="ru-RU" sz="2400" b="1" dirty="0" smtClean="0">
                <a:solidFill>
                  <a:schemeClr val="tx1"/>
                </a:solidFill>
              </a:rPr>
              <a:t>48,300 без отсрочки платежа. </a:t>
            </a:r>
          </a:p>
          <a:p>
            <a:pPr>
              <a:buNone/>
            </a:pPr>
            <a:r>
              <a:rPr lang="ru-RU" altLang="ru-RU" sz="2400" b="1" dirty="0" smtClean="0">
                <a:solidFill>
                  <a:schemeClr val="tx1"/>
                </a:solidFill>
              </a:rPr>
              <a:t>На 1 апреля остаток наличности составил 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ru-RU" altLang="ru-RU" sz="2400" b="1" dirty="0" smtClean="0">
                <a:solidFill>
                  <a:schemeClr val="tx1"/>
                </a:solidFill>
              </a:rPr>
              <a:t>40,000.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83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1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18782811"/>
              </p:ext>
            </p:extLst>
          </p:nvPr>
        </p:nvGraphicFramePr>
        <p:xfrm>
          <a:off x="395536" y="332656"/>
          <a:ext cx="8310147" cy="5776965"/>
        </p:xfrm>
        <a:graphic>
          <a:graphicData uri="http://schemas.openxmlformats.org/drawingml/2006/table">
            <a:tbl>
              <a:tblPr/>
              <a:tblGrid>
                <a:gridCol w="4265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101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АПРЕЛЬ, 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квартал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67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Входящий остаток денежных средств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2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Поступление платежей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1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доступные денежные средства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2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Платежи: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2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Материалы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2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Зарплата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2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Производственные издержки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2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Коммерческие расходы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2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Закупки оборудования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2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Дивиденды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2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платежей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22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Избыток (дефицит) наличности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(5000)</a:t>
                      </a:r>
                      <a:r>
                        <a:rPr kumimoji="0" lang="ru-RU" altLang="ru-RU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578E6-D222-4133-9CCF-C93998A802D4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  <p:sp>
        <p:nvSpPr>
          <p:cNvPr id="195673" name="Rectangle 89"/>
          <p:cNvSpPr>
            <a:spLocks noChangeArrowheads="1"/>
          </p:cNvSpPr>
          <p:nvPr/>
        </p:nvSpPr>
        <p:spPr bwMode="auto">
          <a:xfrm>
            <a:off x="5868144" y="4255055"/>
            <a:ext cx="2971800" cy="20621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rgbClr val="000000"/>
                </a:solidFill>
                <a:latin typeface="Tahoma" pitchFamily="34" charset="0"/>
              </a:rPr>
              <a:t>Чтобы выйти на баланс остатка наличности </a:t>
            </a:r>
            <a:r>
              <a:rPr lang="ru-RU" altLang="ru-RU" b="1" dirty="0" smtClean="0">
                <a:solidFill>
                  <a:srgbClr val="000000"/>
                </a:solidFill>
                <a:latin typeface="Tahoma" pitchFamily="34" charset="0"/>
              </a:rPr>
              <a:t>(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ru-RU" altLang="ru-RU" b="1" dirty="0" smtClean="0">
                <a:solidFill>
                  <a:srgbClr val="000000"/>
                </a:solidFill>
                <a:latin typeface="Tahoma" pitchFamily="34" charset="0"/>
              </a:rPr>
              <a:t>30000</a:t>
            </a:r>
            <a:r>
              <a:rPr lang="ru-RU" altLang="ru-RU" b="1" dirty="0">
                <a:solidFill>
                  <a:srgbClr val="000000"/>
                </a:solidFill>
                <a:latin typeface="Tahoma" pitchFamily="34" charset="0"/>
              </a:rPr>
              <a:t>), нужно привлечь денежные средства по кредитной линии на сумму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ru-RU" altLang="ru-RU" b="1" dirty="0" smtClean="0">
                <a:solidFill>
                  <a:srgbClr val="000000"/>
                </a:solidFill>
                <a:latin typeface="Tahoma" pitchFamily="34" charset="0"/>
              </a:rPr>
              <a:t>35000</a:t>
            </a:r>
            <a:r>
              <a:rPr lang="ru-RU" altLang="ru-RU" b="1" dirty="0">
                <a:solidFill>
                  <a:srgbClr val="000000"/>
                </a:solidFill>
                <a:latin typeface="Tahoma" pitchFamily="34" charset="0"/>
              </a:rPr>
              <a:t>. Тогда:</a:t>
            </a:r>
          </a:p>
        </p:txBody>
      </p:sp>
    </p:spTree>
    <p:extLst>
      <p:ext uri="{BB962C8B-B14F-4D97-AF65-F5344CB8AC3E}">
        <p14:creationId xmlns:p14="http://schemas.microsoft.com/office/powerpoint/2010/main" val="323829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Group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23271686"/>
              </p:ext>
            </p:extLst>
          </p:nvPr>
        </p:nvGraphicFramePr>
        <p:xfrm>
          <a:off x="467544" y="836712"/>
          <a:ext cx="8229600" cy="3999185"/>
        </p:xfrm>
        <a:graphic>
          <a:graphicData uri="http://schemas.openxmlformats.org/drawingml/2006/table">
            <a:tbl>
              <a:tblPr/>
              <a:tblGrid>
                <a:gridCol w="3243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6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6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5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32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квартал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8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Избыток (дефицит) наличности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(5000)</a:t>
                      </a:r>
                      <a:r>
                        <a:rPr kumimoji="0" lang="ru-RU" altLang="ru-RU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12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Финансирование: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84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кредита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64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Проценты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46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финансирование: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88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Баланс наличности (остаток на 1 мая):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4B318-28C4-4F13-8CA6-FA872A71BBB8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18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Group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023709563"/>
              </p:ext>
            </p:extLst>
          </p:nvPr>
        </p:nvGraphicFramePr>
        <p:xfrm>
          <a:off x="457200" y="381000"/>
          <a:ext cx="8534400" cy="6065841"/>
        </p:xfrm>
        <a:graphic>
          <a:graphicData uri="http://schemas.openxmlformats.org/drawingml/2006/table">
            <a:tbl>
              <a:tblPr/>
              <a:tblGrid>
                <a:gridCol w="336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7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2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26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АПРЕЛЬ-МАЙ,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квартал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7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Входящий остаток денежных средств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6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Поступление платежей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7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доступные денежные средства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6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Платежи: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6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Материалы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72300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6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Зарплата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36800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6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Производственные издержки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6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Коммерческие расходы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6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Закупки оборудования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143700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6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Дивиденды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6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платежей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413800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0107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Избыток (дефицит) наличности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(5000)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16200*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4B318-28C4-4F13-8CA6-FA872A71BBB8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  <p:sp>
        <p:nvSpPr>
          <p:cNvPr id="197720" name="Rectangle 88"/>
          <p:cNvSpPr>
            <a:spLocks noChangeArrowheads="1"/>
          </p:cNvSpPr>
          <p:nvPr/>
        </p:nvSpPr>
        <p:spPr bwMode="auto">
          <a:xfrm>
            <a:off x="6372200" y="4089450"/>
            <a:ext cx="2619400" cy="26161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rgbClr val="000000"/>
                </a:solidFill>
                <a:latin typeface="Tahoma" pitchFamily="34" charset="0"/>
              </a:rPr>
              <a:t>* Чтобы выйти на баланс остатка наличности </a:t>
            </a:r>
            <a:r>
              <a:rPr lang="ru-RU" altLang="ru-RU" b="1" dirty="0" smtClean="0">
                <a:solidFill>
                  <a:srgbClr val="000000"/>
                </a:solidFill>
                <a:latin typeface="Tahoma" pitchFamily="34" charset="0"/>
              </a:rPr>
              <a:t>(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ru-RU" altLang="ru-RU" b="1" dirty="0" smtClean="0">
                <a:solidFill>
                  <a:srgbClr val="000000"/>
                </a:solidFill>
                <a:latin typeface="Tahoma" pitchFamily="34" charset="0"/>
              </a:rPr>
              <a:t>30000</a:t>
            </a:r>
            <a:r>
              <a:rPr lang="ru-RU" altLang="ru-RU" b="1" dirty="0">
                <a:solidFill>
                  <a:srgbClr val="000000"/>
                </a:solidFill>
                <a:latin typeface="Tahoma" pitchFamily="34" charset="0"/>
              </a:rPr>
              <a:t>), нужно привлечь денежные средства по кредитной линии на сумму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ru-RU" altLang="ru-RU" b="1" dirty="0" smtClean="0">
                <a:solidFill>
                  <a:srgbClr val="000000"/>
                </a:solidFill>
                <a:latin typeface="Tahoma" pitchFamily="34" charset="0"/>
              </a:rPr>
              <a:t>13800</a:t>
            </a:r>
            <a:r>
              <a:rPr lang="ru-RU" altLang="ru-RU" b="1" dirty="0">
                <a:solidFill>
                  <a:srgbClr val="000000"/>
                </a:solidFill>
                <a:latin typeface="Tahoma" pitchFamily="34" charset="0"/>
              </a:rPr>
              <a:t>. Тогда:</a:t>
            </a:r>
          </a:p>
        </p:txBody>
      </p:sp>
    </p:spTree>
    <p:extLst>
      <p:ext uri="{BB962C8B-B14F-4D97-AF65-F5344CB8AC3E}">
        <p14:creationId xmlns:p14="http://schemas.microsoft.com/office/powerpoint/2010/main" val="355689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Group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013800123"/>
              </p:ext>
            </p:extLst>
          </p:nvPr>
        </p:nvGraphicFramePr>
        <p:xfrm>
          <a:off x="323528" y="1628800"/>
          <a:ext cx="8229600" cy="4057203"/>
        </p:xfrm>
        <a:graphic>
          <a:graphicData uri="http://schemas.openxmlformats.org/drawingml/2006/table">
            <a:tbl>
              <a:tblPr/>
              <a:tblGrid>
                <a:gridCol w="3243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6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6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5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32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квартал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8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Избыток (дефицит) наличности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(5000)</a:t>
                      </a:r>
                      <a:r>
                        <a:rPr kumimoji="0" lang="ru-RU" altLang="ru-RU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13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Финансирование: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85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кредита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Проценты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85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финансирование: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88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Баланс наличности (остаток на 1 мая):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4B318-28C4-4F13-8CA6-FA872A71BBB8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14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074" name="Group 9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690381582"/>
              </p:ext>
            </p:extLst>
          </p:nvPr>
        </p:nvGraphicFramePr>
        <p:xfrm>
          <a:off x="107504" y="404664"/>
          <a:ext cx="8686800" cy="6065808"/>
        </p:xfrm>
        <a:graphic>
          <a:graphicData uri="http://schemas.openxmlformats.org/drawingml/2006/table">
            <a:tbl>
              <a:tblPr/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0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26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АПРЕЛЬ-МАЙ-ИЮНЬ, 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квартал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85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Входящий остаток денежных средств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6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Поступление платежей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335000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7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доступные денежные средства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365000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6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Платежи: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6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Материалы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72300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72700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6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Зарплата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36800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6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Производственные издержки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6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Коммерческие расходы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6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Закупки оборудования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143700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48300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6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Дивиденды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6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платежей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413800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279000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0107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Избыток (дефицит) наличности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(5000)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16200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86000*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4B318-28C4-4F13-8CA6-FA872A71BBB8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  <p:sp>
        <p:nvSpPr>
          <p:cNvPr id="199768" name="Rectangle 88"/>
          <p:cNvSpPr>
            <a:spLocks noChangeArrowheads="1"/>
          </p:cNvSpPr>
          <p:nvPr/>
        </p:nvSpPr>
        <p:spPr bwMode="auto">
          <a:xfrm>
            <a:off x="7010400" y="3167132"/>
            <a:ext cx="2133600" cy="31700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rgbClr val="000000"/>
                </a:solidFill>
                <a:latin typeface="Tahoma" pitchFamily="34" charset="0"/>
              </a:rPr>
              <a:t>* В конце июня компания имеет денежную массу, чтобы погасить задолженность по кредитной линии и процентам </a:t>
            </a:r>
            <a:r>
              <a:rPr lang="ru-RU" altLang="ru-RU" b="1" dirty="0" smtClean="0">
                <a:solidFill>
                  <a:srgbClr val="000000"/>
                </a:solidFill>
                <a:latin typeface="Tahoma" pitchFamily="34" charset="0"/>
              </a:rPr>
              <a:t>(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ru-RU" altLang="ru-RU" b="1" dirty="0" smtClean="0">
                <a:solidFill>
                  <a:srgbClr val="000000"/>
                </a:solidFill>
                <a:latin typeface="Tahoma" pitchFamily="34" charset="0"/>
              </a:rPr>
              <a:t>48800+12</a:t>
            </a:r>
            <a:r>
              <a:rPr lang="ru-RU" altLang="ru-RU" b="1" dirty="0">
                <a:solidFill>
                  <a:srgbClr val="000000"/>
                </a:solidFill>
                <a:latin typeface="Tahoma" pitchFamily="34" charset="0"/>
              </a:rPr>
              <a:t>%)</a:t>
            </a:r>
          </a:p>
        </p:txBody>
      </p:sp>
    </p:spTree>
    <p:extLst>
      <p:ext uri="{BB962C8B-B14F-4D97-AF65-F5344CB8AC3E}">
        <p14:creationId xmlns:p14="http://schemas.microsoft.com/office/powerpoint/2010/main" val="190087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3212976"/>
            <a:ext cx="6400800" cy="7913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hangingPunct="1">
              <a:buFontTx/>
              <a:buNone/>
            </a:pPr>
            <a:r>
              <a:rPr lang="ru-RU" altLang="ru-RU" sz="4000" b="1" dirty="0" smtClean="0">
                <a:solidFill>
                  <a:srgbClr val="7030A0"/>
                </a:solidFill>
              </a:rPr>
              <a:t>СПАСИБО ЗА ВНИМАНИЕ!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21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7941" y="2492896"/>
            <a:ext cx="7775575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 smtClean="0">
                <a:latin typeface="Arial" charset="0"/>
              </a:rPr>
              <a:t>Аналитическая работа в процессе формирования и мониторинга </a:t>
            </a:r>
            <a:r>
              <a:rPr lang="ru-RU" sz="3200" b="1" dirty="0">
                <a:latin typeface="Arial" charset="0"/>
              </a:rPr>
              <a:t>выполнения </a:t>
            </a:r>
            <a:r>
              <a:rPr lang="ru-RU" sz="3200" b="1" dirty="0" smtClean="0">
                <a:latin typeface="Arial" charset="0"/>
              </a:rPr>
              <a:t>бизнес-планов и бюджетов компании</a:t>
            </a:r>
            <a:endParaRPr lang="ru-RU" sz="3200" b="1" dirty="0">
              <a:latin typeface="Arial" charset="0"/>
            </a:endParaRPr>
          </a:p>
          <a:p>
            <a:pPr>
              <a:defRPr/>
            </a:pPr>
            <a:endParaRPr lang="ru-RU" sz="3200" dirty="0">
              <a:latin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404664"/>
            <a:ext cx="648072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>
                <a:latin typeface="Arial" charset="0"/>
              </a:rPr>
              <a:t>ТЕМА ЗАНЯТИЯ:</a:t>
            </a:r>
            <a:endParaRPr lang="ru-RU" sz="2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10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836712"/>
            <a:ext cx="5821362" cy="534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Прямоугольник 1"/>
          <p:cNvSpPr>
            <a:spLocks noChangeArrowheads="1"/>
          </p:cNvSpPr>
          <p:nvPr/>
        </p:nvSpPr>
        <p:spPr bwMode="auto">
          <a:xfrm>
            <a:off x="239345" y="260648"/>
            <a:ext cx="87129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2400" b="1" dirty="0" smtClean="0"/>
              <a:t>Функция анализа </a:t>
            </a:r>
            <a:r>
              <a:rPr lang="ru-RU" altLang="ru-RU" sz="2400" b="1" dirty="0"/>
              <a:t>в системе управления </a:t>
            </a:r>
            <a:r>
              <a:rPr lang="ru-RU" altLang="ru-RU" sz="2400" b="1" dirty="0" smtClean="0"/>
              <a:t>компанией</a:t>
            </a:r>
            <a:endParaRPr lang="ru-RU" altLang="ru-RU" sz="2400" b="1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C1DFAD8-3E89-48AF-A4EC-9FE262D78534}" type="slidenum">
              <a:rPr lang="ru-RU" altLang="ru-RU" sz="1200" smtClean="0">
                <a:solidFill>
                  <a:schemeClr val="bg1"/>
                </a:solidFill>
                <a:latin typeface="+mn-lt"/>
              </a:rPr>
              <a:pPr eaLnBrk="1" hangingPunct="1"/>
              <a:t>5</a:t>
            </a:fld>
            <a:endParaRPr lang="ru-RU" altLang="ru-RU" sz="1200" dirty="0" smtClean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30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9064" y="4372168"/>
            <a:ext cx="877341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altLang="ru-RU" sz="2000" b="1" dirty="0" smtClean="0">
                <a:solidFill>
                  <a:schemeClr val="tx1"/>
                </a:solidFill>
              </a:rPr>
              <a:t>ВНУТРЕННИЕ СУБЪЕКТЫ УПРАВЛЕНИЯ ДЕЯТЕЛЬНОСТЬЮ КОМПАНИИ</a:t>
            </a:r>
          </a:p>
        </p:txBody>
      </p:sp>
      <p:pic>
        <p:nvPicPr>
          <p:cNvPr id="19459" name="Picture 3" descr="j028320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060575"/>
            <a:ext cx="1223962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 descr="j02330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060575"/>
            <a:ext cx="115252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 descr="j023468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060575"/>
            <a:ext cx="115252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 descr="j030125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060575"/>
            <a:ext cx="1152525" cy="1223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3" name="Picture 7" descr="j019538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060575"/>
            <a:ext cx="1223963" cy="1223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4" name="Picture 8" descr="get_im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060575"/>
            <a:ext cx="1150937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5" name="Picture 9" descr="j029202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062163"/>
            <a:ext cx="1152525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114300" y="-952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-114300" y="4533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-114300" y="5608638"/>
            <a:ext cx="2333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ru-RU" altLang="ru-RU" sz="1400" b="1">
                <a:cs typeface="Times New Roman" pitchFamily="18" charset="0"/>
              </a:rPr>
              <a:t> </a:t>
            </a:r>
            <a:endParaRPr lang="ru-RU" altLang="ru-RU"/>
          </a:p>
        </p:txBody>
      </p:sp>
      <p:graphicFrame>
        <p:nvGraphicFramePr>
          <p:cNvPr id="178213" name="Group 37"/>
          <p:cNvGraphicFramePr>
            <a:graphicFrameLocks noGrp="1"/>
          </p:cNvGraphicFramePr>
          <p:nvPr/>
        </p:nvGraphicFramePr>
        <p:xfrm>
          <a:off x="395288" y="3284538"/>
          <a:ext cx="8208962" cy="944612"/>
        </p:xfrm>
        <a:graphic>
          <a:graphicData uri="http://schemas.openxmlformats.org/drawingml/2006/table">
            <a:tbl>
              <a:tblPr/>
              <a:tblGrid>
                <a:gridCol w="1162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0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445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Акционеры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86" marB="455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директоров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86" marB="455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Генераль-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86" marB="455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Финансо-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вый директор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86" marB="455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нальный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финансовый менеджер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86" marB="455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Главный бухгалтер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86" marB="455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тель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центра ответственности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86" marB="455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487" name="Rectangle 30"/>
          <p:cNvSpPr>
            <a:spLocks noChangeArrowheads="1"/>
          </p:cNvSpPr>
          <p:nvPr/>
        </p:nvSpPr>
        <p:spPr bwMode="auto">
          <a:xfrm>
            <a:off x="1739976" y="385673"/>
            <a:ext cx="6864274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altLang="ru-RU" b="1" dirty="0"/>
              <a:t>Нужна система показателей деятельности, </a:t>
            </a:r>
          </a:p>
          <a:p>
            <a:pPr algn="ctr"/>
            <a:r>
              <a:rPr lang="ru-RU" altLang="ru-RU" b="1" dirty="0"/>
              <a:t>которые лежат в основе планирования работы подразделений и</a:t>
            </a:r>
          </a:p>
          <a:p>
            <a:pPr algn="ctr"/>
            <a:r>
              <a:rPr lang="ru-RU" altLang="ru-RU" b="1" dirty="0"/>
              <a:t> делегирования ответственности на предприятии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24300" y="623731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AD2FE208-6AFF-4057-AB43-182DDBA17DC4}" type="slidenum">
              <a:rPr lang="ru-RU" altLang="ru-RU" sz="1200"/>
              <a:pPr/>
              <a:t>6</a:t>
            </a:fld>
            <a:endParaRPr lang="ru-RU" altLang="ru-RU" sz="12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53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D2FE208-6AFF-4057-AB43-182DDBA17DC4}" type="slidenum">
              <a:rPr lang="ru-RU" altLang="ru-RU" sz="1200" smtClean="0">
                <a:solidFill>
                  <a:schemeClr val="bg1"/>
                </a:solidFill>
                <a:latin typeface="+mn-lt"/>
              </a:rPr>
              <a:pPr eaLnBrk="1" hangingPunct="1"/>
              <a:t>7</a:t>
            </a:fld>
            <a:endParaRPr lang="ru-RU" altLang="ru-RU" sz="12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9507" name="Прямоугольник 2"/>
          <p:cNvSpPr>
            <a:spLocks noChangeArrowheads="1"/>
          </p:cNvSpPr>
          <p:nvPr/>
        </p:nvSpPr>
        <p:spPr bwMode="auto">
          <a:xfrm>
            <a:off x="611188" y="1196975"/>
            <a:ext cx="7632700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2800" b="1" dirty="0"/>
              <a:t>В процедурах составления бизнес-планов </a:t>
            </a:r>
            <a:r>
              <a:rPr lang="ru-RU" altLang="ru-RU" sz="2800" b="1" dirty="0" smtClean="0"/>
              <a:t>и бюджетов </a:t>
            </a:r>
            <a:r>
              <a:rPr lang="ru-RU" altLang="ru-RU" sz="3600" b="1" u="sng" dirty="0" smtClean="0"/>
              <a:t>анализ</a:t>
            </a:r>
            <a:r>
              <a:rPr lang="ru-RU" altLang="ru-RU" sz="2800" b="1" dirty="0"/>
              <a:t>, выполняет функцию </a:t>
            </a:r>
            <a:r>
              <a:rPr lang="ru-RU" altLang="ru-RU" sz="2800" b="1" i="1" u="sng" dirty="0"/>
              <a:t>прогнозирования</a:t>
            </a:r>
            <a:r>
              <a:rPr lang="ru-RU" altLang="ru-RU" sz="2800" b="1" u="sng" dirty="0"/>
              <a:t> </a:t>
            </a:r>
            <a:r>
              <a:rPr lang="ru-RU" altLang="ru-RU" sz="2800" b="1" dirty="0" smtClean="0"/>
              <a:t>деятельности компании </a:t>
            </a:r>
            <a:r>
              <a:rPr lang="ru-RU" altLang="ru-RU" sz="2800" b="1" i="1" u="sng" dirty="0" smtClean="0"/>
              <a:t>на </a:t>
            </a:r>
            <a:r>
              <a:rPr lang="ru-RU" altLang="ru-RU" sz="2800" b="1" i="1" u="sng" dirty="0"/>
              <a:t>основе </a:t>
            </a:r>
            <a:r>
              <a:rPr lang="ru-RU" altLang="ru-RU" sz="2800" b="1" i="1" u="sng" dirty="0" smtClean="0"/>
              <a:t>оценки результативности</a:t>
            </a:r>
            <a:r>
              <a:rPr lang="ru-RU" altLang="ru-RU" sz="2800" b="1" i="1" dirty="0" smtClean="0"/>
              <a:t> </a:t>
            </a:r>
            <a:r>
              <a:rPr lang="ru-RU" altLang="ru-RU" sz="2800" b="1" dirty="0" smtClean="0"/>
              <a:t>бизнеса в целом и </a:t>
            </a:r>
            <a:r>
              <a:rPr lang="ru-RU" altLang="ru-RU" sz="2800" b="1" dirty="0"/>
              <a:t>его </a:t>
            </a:r>
            <a:r>
              <a:rPr lang="ru-RU" altLang="ru-RU" sz="2800" b="1" dirty="0" smtClean="0"/>
              <a:t>направлений, центров ответственности </a:t>
            </a:r>
            <a:r>
              <a:rPr lang="ru-RU" altLang="ru-RU" sz="2800" b="1" dirty="0"/>
              <a:t>в </a:t>
            </a:r>
            <a:r>
              <a:rPr lang="ru-RU" altLang="ru-RU" sz="2800" b="1" dirty="0" smtClean="0"/>
              <a:t>отчетном (предшествующем, базовом</a:t>
            </a:r>
            <a:r>
              <a:rPr lang="ru-RU" altLang="ru-RU" sz="2800" b="1" dirty="0"/>
              <a:t>) периоде</a:t>
            </a:r>
            <a:r>
              <a:rPr lang="ru-RU" alt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866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DDE9E06-8BE1-4E18-856D-D38C684B5FDA}" type="slidenum">
              <a:rPr lang="ru-RU" altLang="ru-RU" sz="1200" smtClean="0">
                <a:solidFill>
                  <a:schemeClr val="bg1"/>
                </a:solidFill>
                <a:latin typeface="+mn-lt"/>
              </a:rPr>
              <a:pPr eaLnBrk="1" hangingPunct="1"/>
              <a:t>8</a:t>
            </a:fld>
            <a:endParaRPr lang="ru-RU" altLang="ru-RU" sz="12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0531" name="Прямоугольник 2"/>
          <p:cNvSpPr>
            <a:spLocks noChangeArrowheads="1"/>
          </p:cNvSpPr>
          <p:nvPr/>
        </p:nvSpPr>
        <p:spPr bwMode="auto">
          <a:xfrm>
            <a:off x="1475656" y="548680"/>
            <a:ext cx="7415857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2400" b="1" i="1" dirty="0"/>
              <a:t>Бизнес-план</a:t>
            </a:r>
            <a:r>
              <a:rPr lang="ru-RU" altLang="ru-RU" sz="2400" b="1" dirty="0"/>
              <a:t> – это специальный документ (программа), в котором содержатся все основные характеристики перспектив развития бизнеса. </a:t>
            </a:r>
          </a:p>
          <a:p>
            <a:pPr eaLnBrk="1" hangingPunct="1"/>
            <a:r>
              <a:rPr lang="ru-RU" altLang="ru-RU" sz="2400" b="1" dirty="0"/>
              <a:t>Бизнес-план является средством менеджмента фирмы. </a:t>
            </a:r>
          </a:p>
          <a:p>
            <a:pPr eaLnBrk="1" hangingPunct="1"/>
            <a:r>
              <a:rPr lang="ru-RU" altLang="ru-RU" sz="2400" b="1" dirty="0"/>
              <a:t>В зависимости от тех или иных предпринимательских целей формируются основные разделы и показатели бизнес-плана. </a:t>
            </a:r>
          </a:p>
          <a:p>
            <a:pPr eaLnBrk="1" hangingPunct="1"/>
            <a:r>
              <a:rPr lang="ru-RU" altLang="ru-RU" sz="2400" b="1" dirty="0"/>
              <a:t>Бизнес-планирование является последовательным изложением системы реализации проекта, его ключевых характеристик, способных убедить инвестора (или иного пользователя) в выгодности проекта и необходимости участия в нем. </a:t>
            </a:r>
          </a:p>
        </p:txBody>
      </p:sp>
    </p:spTree>
    <p:extLst>
      <p:ext uri="{BB962C8B-B14F-4D97-AF65-F5344CB8AC3E}">
        <p14:creationId xmlns:p14="http://schemas.microsoft.com/office/powerpoint/2010/main" val="36643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7FDA9EB-D992-46B9-BECD-843C1AEA96A0}" type="slidenum">
              <a:rPr lang="ru-RU" altLang="ru-RU" sz="1200" smtClean="0">
                <a:solidFill>
                  <a:schemeClr val="bg1"/>
                </a:solidFill>
                <a:latin typeface="+mn-lt"/>
              </a:rPr>
              <a:pPr eaLnBrk="1" hangingPunct="1"/>
              <a:t>9</a:t>
            </a:fld>
            <a:endParaRPr lang="ru-RU" altLang="ru-RU" sz="12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188640"/>
            <a:ext cx="734481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/>
              <a:t>Планирование представляет собой формирование системы показателей деятельности организации в виде к</a:t>
            </a:r>
            <a:r>
              <a:rPr lang="ru-RU" sz="2000" b="1" u="sng" dirty="0"/>
              <a:t>оличественных и качественных </a:t>
            </a:r>
            <a:r>
              <a:rPr lang="ru-RU" sz="2000" b="1" dirty="0"/>
              <a:t>показателей, которые необходимо достигнуть за тот или иной период времени. </a:t>
            </a:r>
          </a:p>
          <a:p>
            <a:pPr>
              <a:defRPr/>
            </a:pPr>
            <a:r>
              <a:rPr lang="ru-RU" sz="2000" b="1" u="sng" dirty="0"/>
              <a:t>Финансовое планирование </a:t>
            </a:r>
            <a:r>
              <a:rPr lang="ru-RU" sz="2000" b="1" dirty="0"/>
              <a:t>– разработка системы финансовых планов по отдельным аспектам деятельности для реализации финансовой стратегии предприятия. </a:t>
            </a:r>
            <a:endParaRPr lang="ru-RU" sz="2000" b="1" dirty="0" smtClean="0"/>
          </a:p>
          <a:p>
            <a:pPr>
              <a:defRPr/>
            </a:pPr>
            <a:r>
              <a:rPr lang="ru-RU" sz="2000" b="1" dirty="0" smtClean="0"/>
              <a:t>Исходными </a:t>
            </a:r>
            <a:r>
              <a:rPr lang="ru-RU" sz="2000" b="1" dirty="0"/>
              <a:t>предпосылками финансового планирования являются: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000" b="1" dirty="0"/>
              <a:t>финансовая стратегия – система целевых финансовых нормативов;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000" b="1" dirty="0"/>
              <a:t>политика финансирования расширения масштабов бизнеса;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000" b="1" dirty="0"/>
              <a:t>планируемые объемы обычной, инвестиционной и финансовой деятельности;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000" b="1" dirty="0"/>
              <a:t>оценка динамики и прогноз внешних рыночных факторов;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000" b="1" dirty="0"/>
              <a:t>прогноз финансовых результатов и финансового состояния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126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2355</Words>
  <Application>Microsoft Office PowerPoint</Application>
  <PresentationFormat>Экран (4:3)</PresentationFormat>
  <Paragraphs>586</Paragraphs>
  <Slides>39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51" baseType="lpstr">
      <vt:lpstr>Aharoni</vt:lpstr>
      <vt:lpstr>Arial</vt:lpstr>
      <vt:lpstr>Calibri</vt:lpstr>
      <vt:lpstr>Century Gothic</vt:lpstr>
      <vt:lpstr>Georgia</vt:lpstr>
      <vt:lpstr>Symbol</vt:lpstr>
      <vt:lpstr>Tahoma</vt:lpstr>
      <vt:lpstr>Times New Roman</vt:lpstr>
      <vt:lpstr>Verdana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ВНУТРЕННИЕ СУБЪЕКТЫ УПРАВЛЕНИЯ ДЕЯТЕЛЬНОСТЬЮ КОМПАНИИ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Бюджет продаж </vt:lpstr>
      <vt:lpstr>Производственный бюджет </vt:lpstr>
      <vt:lpstr>Бюджет прямых затрат на материалы</vt:lpstr>
      <vt:lpstr>Презентация PowerPoint</vt:lpstr>
      <vt:lpstr>Бюджет трудозатрат Каждая единица производства продукции требует 0.1 часа прямого труда. Повременная зарплата  - €8 в час.  Гарантированная зарплата из объема – 3000 час.</vt:lpstr>
      <vt:lpstr>Презентация PowerPoint</vt:lpstr>
      <vt:lpstr>Бюджет вспомогательных расходов</vt:lpstr>
      <vt:lpstr>БЮДЖЕТ КОММЕРЧЕСКИХ  РАСХОДОВ</vt:lpstr>
      <vt:lpstr>Коммерческие расходы</vt:lpstr>
      <vt:lpstr>Презентация PowerPoint</vt:lpstr>
      <vt:lpstr>Презентация PowerPoint</vt:lpstr>
      <vt:lpstr>Бюджет поступления платежей</vt:lpstr>
      <vt:lpstr>Бюджет оплаты обязательств</vt:lpstr>
      <vt:lpstr>Бюджет финансирования и платежей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</dc:creator>
  <cp:lastModifiedBy>Nataliya</cp:lastModifiedBy>
  <cp:revision>29</cp:revision>
  <dcterms:created xsi:type="dcterms:W3CDTF">2018-11-04T08:31:34Z</dcterms:created>
  <dcterms:modified xsi:type="dcterms:W3CDTF">2021-08-01T12:06:02Z</dcterms:modified>
</cp:coreProperties>
</file>