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5" r:id="rId4"/>
    <p:sldId id="268" r:id="rId5"/>
    <p:sldId id="282" r:id="rId6"/>
    <p:sldId id="277" r:id="rId7"/>
    <p:sldId id="281" r:id="rId8"/>
    <p:sldId id="260" r:id="rId9"/>
    <p:sldId id="275" r:id="rId10"/>
    <p:sldId id="273" r:id="rId11"/>
    <p:sldId id="263" r:id="rId12"/>
    <p:sldId id="278" r:id="rId13"/>
    <p:sldId id="279" r:id="rId14"/>
    <p:sldId id="280" r:id="rId15"/>
    <p:sldId id="266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EBD8"/>
    <a:srgbClr val="8335E5"/>
    <a:srgbClr val="6B8DE1"/>
    <a:srgbClr val="6C92E1"/>
    <a:srgbClr val="6313DC"/>
    <a:srgbClr val="1E3ADA"/>
    <a:srgbClr val="030553"/>
    <a:srgbClr val="7D4BC9"/>
    <a:srgbClr val="16286E"/>
    <a:srgbClr val="652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52" autoAdjust="0"/>
  </p:normalViewPr>
  <p:slideViewPr>
    <p:cSldViewPr snapToGrid="0" showGuides="1">
      <p:cViewPr varScale="1">
        <p:scale>
          <a:sx n="74" d="100"/>
          <a:sy n="74" d="100"/>
        </p:scale>
        <p:origin x="54" y="78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A5E5A06-49CA-4CC1-87DE-FA77A677B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AB57FBC-7FA3-4A4B-999A-96FD7DC0D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D28F2D-D4F3-4E2B-A0F3-7AAFDE0BC58B}" type="datetime1">
              <a:rPr lang="ru-RU" smtClean="0"/>
              <a:t>13.02.2021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EE13074-6DA0-4561-A86B-2939D8B4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F2B7A8E5-C1F9-40CC-A2A5-13CF7BD3F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DEC52A-C4AE-45FE-B7FF-C255388ED1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9951C-CA37-4221-943D-71E64EEEA549}" type="datetime1">
              <a:rPr lang="ru-RU" smtClean="0"/>
              <a:pPr/>
              <a:t>13.02.2021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77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4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02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8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46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929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897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437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602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09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CB67F5-0266-4F57-BCC8-CAA9673E5902}" type="datetime1">
              <a:rPr lang="ru-RU" noProof="0" smtClean="0"/>
              <a:t>13.02.2021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xmlns="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5ADB00-8AAA-4C20-B03B-A012746A2014}" type="datetime1">
              <a:rPr lang="ru-RU" noProof="0" smtClean="0"/>
              <a:t>13.02.2021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xmlns="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xmlns="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0EA85A-0755-4D64-85AE-4D684CB44117}" type="datetime1">
              <a:rPr lang="ru-RU" noProof="0" smtClean="0"/>
              <a:t>13.02.2021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00F68-8153-43BD-9048-5E0203738055}" type="datetime1">
              <a:rPr lang="ru-RU" noProof="0" smtClean="0"/>
              <a:t>13.02.2021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E6A3E5-DF0B-4BB4-83EC-7350AED6B333}" type="datetime1">
              <a:rPr lang="ru-RU" noProof="0" smtClean="0"/>
              <a:t>13.02.2021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B5BE7-11FF-4B74-A258-0B0852B1C612}" type="datetime1">
              <a:rPr lang="ru-RU" noProof="0" smtClean="0"/>
              <a:t>13.02.2021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xmlns="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xmlns="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3AEB0-DEE4-469A-ACA7-FCE298962CB8}" type="datetime1">
              <a:rPr lang="ru-RU" noProof="0" smtClean="0"/>
              <a:t>13.02.2021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850CA-FEA9-4ECA-92F5-9F1778664B8F}" type="datetime1">
              <a:rPr lang="ru-RU" noProof="0" smtClean="0"/>
              <a:t>13.02.2021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D77D1A-AB3F-4195-91BD-ED29ADAC1B44}" type="datetime1">
              <a:rPr lang="ru-RU" noProof="0" smtClean="0"/>
              <a:t>13.02.2021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xmlns="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F1AFD-3CC9-4493-BC63-1C141B05CE5B}" type="datetime1">
              <a:rPr lang="ru-RU" noProof="0" smtClean="0"/>
              <a:t>13.02.2021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xmlns="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578092-39FE-416A-9517-019E99EC9D0E}" type="datetime1">
              <a:rPr lang="ru-RU" noProof="0" smtClean="0"/>
              <a:t>13.02.2021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8E1444-B5BA-4767-8208-964378902D11}" type="datetime1">
              <a:rPr lang="ru-RU" noProof="0" smtClean="0"/>
              <a:t>13.02.2021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 descr="Данное изображение содержит абстрактную декоративную форму. ">
            <a:extLst>
              <a:ext uri="{FF2B5EF4-FFF2-40B4-BE49-F238E27FC236}">
                <a16:creationId xmlns:a16="http://schemas.microsoft.com/office/drawing/2014/main" xmlns="" id="{8E504344-8563-476C-9EF9-4200B272FDC1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Полилиния 10">
              <a:extLst>
                <a:ext uri="{FF2B5EF4-FFF2-40B4-BE49-F238E27FC236}">
                  <a16:creationId xmlns:a16="http://schemas.microsoft.com/office/drawing/2014/main" xmlns="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1">
              <a:extLst>
                <a:ext uri="{FF2B5EF4-FFF2-40B4-BE49-F238E27FC236}">
                  <a16:creationId xmlns:a16="http://schemas.microsoft.com/office/drawing/2014/main" xmlns="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12">
              <a:extLst>
                <a:ext uri="{FF2B5EF4-FFF2-40B4-BE49-F238E27FC236}">
                  <a16:creationId xmlns:a16="http://schemas.microsoft.com/office/drawing/2014/main" xmlns="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4" name="Надпись 23">
            <a:extLst>
              <a:ext uri="{FF2B5EF4-FFF2-40B4-BE49-F238E27FC236}">
                <a16:creationId xmlns:a16="http://schemas.microsoft.com/office/drawing/2014/main" xmlns="" id="{C1165547-DF3A-4694-9097-2BDAF2003713}"/>
              </a:ext>
            </a:extLst>
          </p:cNvPr>
          <p:cNvSpPr txBox="1"/>
          <p:nvPr/>
        </p:nvSpPr>
        <p:spPr>
          <a:xfrm>
            <a:off x="482557" y="1298007"/>
            <a:ext cx="5280559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5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КАРТИНКА СТОИТ ТЫСЯЧИ СЛОВ</a:t>
            </a:r>
            <a:endParaRPr lang="ru-RU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6BBBCB2E-F413-4381-8378-02FDC20EA4F6}"/>
              </a:ext>
            </a:extLst>
          </p:cNvPr>
          <p:cNvSpPr/>
          <p:nvPr/>
        </p:nvSpPr>
        <p:spPr>
          <a:xfrm>
            <a:off x="676121" y="4204128"/>
            <a:ext cx="3536195" cy="246221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Назарбаев-Интеллектуальная школа физико-математического направления города </a:t>
            </a:r>
            <a:r>
              <a:rPr lang="ru-RU" sz="1600" i="1" dirty="0" err="1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Актобе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.</a:t>
            </a:r>
          </a:p>
          <a:p>
            <a:pPr rtl="0"/>
            <a:r>
              <a:rPr lang="ru-RU" sz="16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Проект по математике.</a:t>
            </a:r>
          </a:p>
          <a:p>
            <a:pPr rtl="0"/>
            <a:r>
              <a:rPr lang="ru-RU" sz="16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Выполнила: Ли </a:t>
            </a:r>
            <a:r>
              <a:rPr lang="ru-RU" sz="1600" i="1" dirty="0" err="1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Райлина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, ученица 7 «</a:t>
            </a:r>
            <a:r>
              <a:rPr lang="en-US" sz="16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D</a:t>
            </a:r>
            <a:r>
              <a:rPr lang="ru-RU" sz="16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» класса.</a:t>
            </a:r>
          </a:p>
          <a:p>
            <a:pPr rtl="0"/>
            <a:r>
              <a:rPr lang="ru-RU" sz="16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Учитель: Ас</a:t>
            </a:r>
            <a:r>
              <a:rPr lang="kk-KZ" sz="16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қарова Нұргүл Мырзағұлқызы.</a:t>
            </a:r>
            <a:endParaRPr lang="ru-RU" sz="1600" i="1" dirty="0" smtClean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pPr rtl="0"/>
            <a:endParaRPr lang="ru-RU" sz="1600" i="1" dirty="0" smtClean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pPr rtl="0"/>
            <a:endParaRPr lang="ru-RU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Заголовок 2" hidden="1">
            <a:extLst>
              <a:ext uri="{FF2B5EF4-FFF2-40B4-BE49-F238E27FC236}">
                <a16:creationId xmlns:a16="http://schemas.microsoft.com/office/drawing/2014/main" xmlns="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dirty="0"/>
              <a:t>Слайд 1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Примеры использования диаграмм в статистике по отслеживанию обстановки Covid-19: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Казахстане: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мире:</a:t>
            </a:r>
          </a:p>
          <a:p>
            <a:endParaRPr lang="ru-RU" dirty="0"/>
          </a:p>
        </p:txBody>
      </p:sp>
      <p:pic>
        <p:nvPicPr>
          <p:cNvPr id="5" name="Рисунок 4" descr="У 83,2% инфицированных COVID-19 казахстанцев заболевание протекает в легкой  форм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8" y="2370384"/>
            <a:ext cx="5745212" cy="380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аспространение коронавируса в мире - Инфографика ТАСС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56" y="2370384"/>
            <a:ext cx="5328634" cy="4328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адпись 56">
            <a:extLst>
              <a:ext uri="{FF2B5EF4-FFF2-40B4-BE49-F238E27FC236}">
                <a16:creationId xmlns:a16="http://schemas.microsoft.com/office/drawing/2014/main" xmlns="" id="{25264A13-2CF6-4653-9A8E-AE29B6F25F8E}"/>
              </a:ext>
            </a:extLst>
          </p:cNvPr>
          <p:cNvSpPr txBox="1"/>
          <p:nvPr/>
        </p:nvSpPr>
        <p:spPr>
          <a:xfrm>
            <a:off x="723900" y="457291"/>
            <a:ext cx="10931480" cy="1159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00"/>
              </a:lnSpc>
            </a:pP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 провела эксперимент, который также помог мне еще больше понять, что информацию (</a:t>
            </a: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особенно, 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большим количеством цифр) легче и удобнее воспринимать и понимать смотря на диаграммы.</a:t>
            </a:r>
          </a:p>
          <a:p>
            <a:pPr>
              <a:lnSpc>
                <a:spcPts val="4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 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построила таблицы и диаграммы на основе количества проделанных мною шагов в определенный период времени-по месяцам.</a:t>
            </a:r>
          </a:p>
        </p:txBody>
      </p:sp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xmlns="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851" y="3337014"/>
            <a:ext cx="2499577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951" y="383364"/>
            <a:ext cx="6379335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записала данные августа, сентября, октября и ноября в отдельные таблицы: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07" y="1118052"/>
            <a:ext cx="8628844" cy="54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225" y="230780"/>
            <a:ext cx="800207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Далее, чтобы построить диаграммы по этим данным необходимо 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Выделить нужную таблицу – Нажать на «Вставка» - Выбрать тот вид диаграмм, который Вам нравится.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Также, можно дать название диаграмме.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 я сделала диаграммы-линии по данным в 4 таблицах: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562" y="1969718"/>
            <a:ext cx="7769908" cy="4584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0887"/>
            <a:ext cx="3401740" cy="43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144" y="356953"/>
            <a:ext cx="6640151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далее, построила гистограммы по тем же данным: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34" y="875128"/>
            <a:ext cx="7315200" cy="4446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09634" y="54339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 этим диаграммам можно увидеть, что октябрь был самым пассивным месяцем, а август наоборот. </a:t>
            </a:r>
          </a:p>
          <a:p>
            <a:r>
              <a:rPr lang="ru-RU" dirty="0"/>
              <a:t>Таким образом, именно по диаграммам удобнее видеть пассивные и активные дни, спады и высокие показатели.</a:t>
            </a:r>
          </a:p>
        </p:txBody>
      </p:sp>
    </p:spTree>
    <p:extLst>
      <p:ext uri="{BB962C8B-B14F-4D97-AF65-F5344CB8AC3E}">
        <p14:creationId xmlns:p14="http://schemas.microsoft.com/office/powerpoint/2010/main" val="18390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2">
            <a:extLst>
              <a:ext uri="{FF2B5EF4-FFF2-40B4-BE49-F238E27FC236}">
                <a16:creationId xmlns:a16="http://schemas.microsoft.com/office/drawing/2014/main" xmlns="" id="{9436B850-15F2-41BC-A54E-6E0F332F011D}"/>
              </a:ext>
            </a:extLst>
          </p:cNvPr>
          <p:cNvSpPr txBox="1"/>
          <p:nvPr/>
        </p:nvSpPr>
        <p:spPr>
          <a:xfrm>
            <a:off x="733191" y="4331033"/>
            <a:ext cx="538427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5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Спасибо за внимание</a:t>
            </a:r>
            <a:endParaRPr lang="ru-RU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Группа 22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xmlns="" id="{C5C1EC81-7459-4B76-B0C8-CF221BB21A2F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20" name="Полилиния 10">
              <a:extLst>
                <a:ext uri="{FF2B5EF4-FFF2-40B4-BE49-F238E27FC236}">
                  <a16:creationId xmlns:a16="http://schemas.microsoft.com/office/drawing/2014/main" xmlns="" id="{6067105C-8C4E-4F4D-AF25-4E9E7FEE019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11">
              <a:extLst>
                <a:ext uri="{FF2B5EF4-FFF2-40B4-BE49-F238E27FC236}">
                  <a16:creationId xmlns:a16="http://schemas.microsoft.com/office/drawing/2014/main" xmlns="" id="{70B75532-3E3F-4E79-89ED-8E7671BB9C6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12">
              <a:extLst>
                <a:ext uri="{FF2B5EF4-FFF2-40B4-BE49-F238E27FC236}">
                  <a16:creationId xmlns:a16="http://schemas.microsoft.com/office/drawing/2014/main" xmlns="" id="{517F7404-4FD2-4A56-9BC1-55945A2E00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5" name="Заголовок 24" hidden="1">
            <a:extLst>
              <a:ext uri="{FF2B5EF4-FFF2-40B4-BE49-F238E27FC236}">
                <a16:creationId xmlns:a16="http://schemas.microsoft.com/office/drawing/2014/main" xmlns="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ru-RU" dirty="0" smtClean="0"/>
              <a:t>1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xmlns="" id="{D815E537-4AB4-4445-A3AC-40D738EDF3DC}"/>
              </a:ext>
            </a:extLst>
          </p:cNvPr>
          <p:cNvSpPr txBox="1"/>
          <p:nvPr/>
        </p:nvSpPr>
        <p:spPr>
          <a:xfrm>
            <a:off x="868300" y="731166"/>
            <a:ext cx="70803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k-KZ" sz="32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ЦЕЛИ И</a:t>
            </a:r>
            <a:r>
              <a:rPr lang="ru-RU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ЗАДАЧИ ИССЛЕДОВАНИЯ:</a:t>
            </a:r>
            <a:endParaRPr lang="ru-RU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B457331C-2A24-4352-9B4C-1C1B326F4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8433" y="1881815"/>
            <a:ext cx="5229838" cy="3496321"/>
            <a:chOff x="518433" y="1692049"/>
            <a:chExt cx="5229838" cy="3496321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B111D787-E830-4638-97B3-205F0A0ABC3F}"/>
                </a:ext>
              </a:extLst>
            </p:cNvPr>
            <p:cNvGrpSpPr/>
            <p:nvPr/>
          </p:nvGrpSpPr>
          <p:grpSpPr>
            <a:xfrm>
              <a:off x="518433" y="1692049"/>
              <a:ext cx="5229838" cy="369332"/>
              <a:chOff x="518433" y="1851126"/>
              <a:chExt cx="5229838" cy="369332"/>
            </a:xfrm>
          </p:grpSpPr>
          <p:sp>
            <p:nvSpPr>
              <p:cNvPr id="6" name="Прямоугольник: Скругленные углы 5">
                <a:extLst>
                  <a:ext uri="{FF2B5EF4-FFF2-40B4-BE49-F238E27FC236}">
                    <a16:creationId xmlns:a16="http://schemas.microsoft.com/office/drawing/2014/main" xmlns="" id="{6BFCD1AA-E1CA-41D6-8605-56AFEBE4EEE3}"/>
                  </a:ext>
                </a:extLst>
              </p:cNvPr>
              <p:cNvSpPr/>
              <p:nvPr/>
            </p:nvSpPr>
            <p:spPr>
              <a:xfrm>
                <a:off x="518433" y="1981199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E9101D99-B002-4698-9C7E-C942B9AA2D39}"/>
                  </a:ext>
                </a:extLst>
              </p:cNvPr>
              <p:cNvSpPr/>
              <p:nvPr/>
            </p:nvSpPr>
            <p:spPr>
              <a:xfrm>
                <a:off x="1183821" y="1851126"/>
                <a:ext cx="4564450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endParaRPr lang="ru-RU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2D19246F-8F2D-4FAD-8927-AA34DDAA5DFA}"/>
                </a:ext>
              </a:extLst>
            </p:cNvPr>
            <p:cNvGrpSpPr/>
            <p:nvPr/>
          </p:nvGrpSpPr>
          <p:grpSpPr>
            <a:xfrm>
              <a:off x="518433" y="2775416"/>
              <a:ext cx="4555843" cy="369332"/>
              <a:chOff x="518433" y="2717554"/>
              <a:chExt cx="4555843" cy="369332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xmlns="" id="{14FF47BA-9557-4442-8E2A-74A4F4AAD237}"/>
                  </a:ext>
                </a:extLst>
              </p:cNvPr>
              <p:cNvSpPr/>
              <p:nvPr/>
            </p:nvSpPr>
            <p:spPr>
              <a:xfrm>
                <a:off x="518433" y="2847627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B00C2221-E8A7-47E0-B2B2-5A6A32F96791}"/>
                  </a:ext>
                </a:extLst>
              </p:cNvPr>
              <p:cNvSpPr/>
              <p:nvPr/>
            </p:nvSpPr>
            <p:spPr>
              <a:xfrm>
                <a:off x="1183821" y="2717554"/>
                <a:ext cx="3890455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endParaRPr lang="ru-RU" sz="24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CA17B45E-57F0-4725-89C0-3CD74A5097A3}"/>
                </a:ext>
              </a:extLst>
            </p:cNvPr>
            <p:cNvSpPr/>
            <p:nvPr/>
          </p:nvSpPr>
          <p:spPr>
            <a:xfrm>
              <a:off x="1183821" y="3858783"/>
              <a:ext cx="3536195" cy="24622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endPara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187696D-0387-46E9-A420-AD2392161D95}"/>
                </a:ext>
              </a:extLst>
            </p:cNvPr>
            <p:cNvSpPr/>
            <p:nvPr/>
          </p:nvSpPr>
          <p:spPr>
            <a:xfrm>
              <a:off x="1183821" y="4942149"/>
              <a:ext cx="3536195" cy="24622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i="1" dirty="0" smtClean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. </a:t>
              </a:r>
              <a:endPara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Группа 61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xmlns="" id="{123C05C1-3914-48FB-B4B8-1388A2DB5ACE}"/>
              </a:ext>
            </a:extLst>
          </p:cNvPr>
          <p:cNvGrpSpPr/>
          <p:nvPr/>
        </p:nvGrpSpPr>
        <p:grpSpPr>
          <a:xfrm>
            <a:off x="6816519" y="-503122"/>
            <a:ext cx="5375481" cy="7429050"/>
            <a:chOff x="4597682" y="-439156"/>
            <a:chExt cx="7594320" cy="7252450"/>
          </a:xfrm>
        </p:grpSpPr>
        <p:sp>
          <p:nvSpPr>
            <p:cNvPr id="45" name="Полилиния 22">
              <a:extLst>
                <a:ext uri="{FF2B5EF4-FFF2-40B4-BE49-F238E27FC236}">
                  <a16:creationId xmlns:a16="http://schemas.microsoft.com/office/drawing/2014/main" xmlns="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23">
              <a:extLst>
                <a:ext uri="{FF2B5EF4-FFF2-40B4-BE49-F238E27FC236}">
                  <a16:creationId xmlns:a16="http://schemas.microsoft.com/office/drawing/2014/main" xmlns="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24">
              <a:extLst>
                <a:ext uri="{FF2B5EF4-FFF2-40B4-BE49-F238E27FC236}">
                  <a16:creationId xmlns:a16="http://schemas.microsoft.com/office/drawing/2014/main" xmlns="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25">
              <a:extLst>
                <a:ext uri="{FF2B5EF4-FFF2-40B4-BE49-F238E27FC236}">
                  <a16:creationId xmlns:a16="http://schemas.microsoft.com/office/drawing/2014/main" xmlns="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26">
              <a:extLst>
                <a:ext uri="{FF2B5EF4-FFF2-40B4-BE49-F238E27FC236}">
                  <a16:creationId xmlns:a16="http://schemas.microsoft.com/office/drawing/2014/main" xmlns="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27">
              <a:extLst>
                <a:ext uri="{FF2B5EF4-FFF2-40B4-BE49-F238E27FC236}">
                  <a16:creationId xmlns:a16="http://schemas.microsoft.com/office/drawing/2014/main" xmlns="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28">
              <a:extLst>
                <a:ext uri="{FF2B5EF4-FFF2-40B4-BE49-F238E27FC236}">
                  <a16:creationId xmlns:a16="http://schemas.microsoft.com/office/drawing/2014/main" xmlns="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xmlns="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Полилиния 29">
                <a:extLst>
                  <a:ext uri="{FF2B5EF4-FFF2-40B4-BE49-F238E27FC236}">
                    <a16:creationId xmlns:a16="http://schemas.microsoft.com/office/drawing/2014/main" xmlns="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3" name="Полилиния 30">
                <a:extLst>
                  <a:ext uri="{FF2B5EF4-FFF2-40B4-BE49-F238E27FC236}">
                    <a16:creationId xmlns:a16="http://schemas.microsoft.com/office/drawing/2014/main" xmlns="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54" name="Полилиния 31">
              <a:extLst>
                <a:ext uri="{FF2B5EF4-FFF2-40B4-BE49-F238E27FC236}">
                  <a16:creationId xmlns:a16="http://schemas.microsoft.com/office/drawing/2014/main" xmlns="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32">
              <a:extLst>
                <a:ext uri="{FF2B5EF4-FFF2-40B4-BE49-F238E27FC236}">
                  <a16:creationId xmlns:a16="http://schemas.microsoft.com/office/drawing/2014/main" xmlns="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33">
              <a:extLst>
                <a:ext uri="{FF2B5EF4-FFF2-40B4-BE49-F238E27FC236}">
                  <a16:creationId xmlns:a16="http://schemas.microsoft.com/office/drawing/2014/main" xmlns="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34">
              <a:extLst>
                <a:ext uri="{FF2B5EF4-FFF2-40B4-BE49-F238E27FC236}">
                  <a16:creationId xmlns:a16="http://schemas.microsoft.com/office/drawing/2014/main" xmlns="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35">
              <a:extLst>
                <a:ext uri="{FF2B5EF4-FFF2-40B4-BE49-F238E27FC236}">
                  <a16:creationId xmlns:a16="http://schemas.microsoft.com/office/drawing/2014/main" xmlns="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: Фигура 66">
              <a:extLst>
                <a:ext uri="{FF2B5EF4-FFF2-40B4-BE49-F238E27FC236}">
                  <a16:creationId xmlns:a16="http://schemas.microsoft.com/office/drawing/2014/main" xmlns="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xmlns="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33" y="4178622"/>
            <a:ext cx="457240" cy="2438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8696" y="1875984"/>
            <a:ext cx="672995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графики, диаграммы-области, столбчатые диаграммы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гистограммы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круговую диаграмму, диаграмму-роза, вафельную диаграмму, их преимущества и недостатки;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3821" y="2976723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ошибки, допускаемые при построении диаграмм;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3821" y="4058018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построить некоторые виды диаграмм в программе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 Excel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2">
            <a:extLst>
              <a:ext uri="{FF2B5EF4-FFF2-40B4-BE49-F238E27FC236}">
                <a16:creationId xmlns:a16="http://schemas.microsoft.com/office/drawing/2014/main" xmlns="" id="{CE6AF7FE-5978-4B5F-90E1-044AC25EC230}"/>
              </a:ext>
            </a:extLst>
          </p:cNvPr>
          <p:cNvSpPr txBox="1"/>
          <p:nvPr/>
        </p:nvSpPr>
        <p:spPr>
          <a:xfrm>
            <a:off x="726781" y="273553"/>
            <a:ext cx="5369219" cy="405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endParaRPr lang="ru-RU" sz="3200" dirty="0"/>
          </a:p>
        </p:txBody>
      </p:sp>
      <p:sp>
        <p:nvSpPr>
          <p:cNvPr id="53" name="Заголовок 52" hidden="1">
            <a:extLst>
              <a:ext uri="{FF2B5EF4-FFF2-40B4-BE49-F238E27FC236}">
                <a16:creationId xmlns:a16="http://schemas.microsoft.com/office/drawing/2014/main" xmlns="" id="{6BCAF586-A14B-4A3B-A249-655ADDBB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2225" y="381609"/>
            <a:ext cx="6096000" cy="58102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исследования.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Благодаря своей наглядности и удобству использования, диаграммы часто используются не только в повседневной работе бухгалтеров, логистов и других служащих, но и при подготовке материалов презентаций для клиентов и менеджеров различных организаций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ресурсов, моделирование в MS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сбор данных с помощью мобильного приложения.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исследования.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диаграммы, не входящие в школьную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математике: диаграмма-область, диаграмма-роза, вафельная диаграмма.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диаграмм, в основном, не уделяется внимание на ошибки при их построении.</a:t>
            </a:r>
          </a:p>
          <a:p>
            <a:pPr marL="342900" lvl="0" indent="-342900">
              <a:buAutoNum type="arabicPeriod" startAt="3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сбора и обработки данных и построена диаграмма в программе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Excel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68225" y="3575570"/>
            <a:ext cx="5520744" cy="284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результаты исследования.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изучен дополнительный материал о диаграммах.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Освоены способы построения некоторых диаграмм в программе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 Excel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количества шагов, полученных из мобильного приложения построены диаграммы график и столбчатая диаграмма, сделан анализ результатов.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Надпись 42">
            <a:extLst>
              <a:ext uri="{FF2B5EF4-FFF2-40B4-BE49-F238E27FC236}">
                <a16:creationId xmlns:a16="http://schemas.microsoft.com/office/drawing/2014/main" xmlns="" id="{7BF380F0-E581-41AD-B9B8-4693DE21F634}"/>
              </a:ext>
            </a:extLst>
          </p:cNvPr>
          <p:cNvSpPr txBox="1"/>
          <p:nvPr/>
        </p:nvSpPr>
        <p:spPr>
          <a:xfrm>
            <a:off x="2852670" y="341015"/>
            <a:ext cx="6172201" cy="483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ДИАГРАММЫ-ОБЛАСТИ</a:t>
            </a:r>
            <a:endParaRPr lang="ru-RU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5" hidden="1">
            <a:extLst>
              <a:ext uri="{FF2B5EF4-FFF2-40B4-BE49-F238E27FC236}">
                <a16:creationId xmlns:a16="http://schemas.microsoft.com/office/drawing/2014/main" xmlns="" id="{5A790B0A-0491-4358-8078-EF85845D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6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32" name="Рисунок 31" descr="Картинки по запросу &quot;диаграммы области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6" y="824652"/>
            <a:ext cx="6120550" cy="299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https://upload.wikimedia.org/wikipedia/commons/c/cb/I2_Hill_Di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0" y="3820826"/>
            <a:ext cx="4724400" cy="29273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976871" y="1809538"/>
            <a:ext cx="6096000" cy="40225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Диаграммы-области — это тип диаграмм, схожий с линейными диаграммами способом построения кривых линий. Отличается от них тем, что область под каждым графиком заполняется индивидуальным цветом или оттенком.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Преимущество: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метод позволяет оценивать вклад каждого элемента в рассматриваемый процесс.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Недостаток: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Искажение относительных изменений показателей динамики с равномерной шкалой ординат.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Надпись 42">
            <a:extLst>
              <a:ext uri="{FF2B5EF4-FFF2-40B4-BE49-F238E27FC236}">
                <a16:creationId xmlns:a16="http://schemas.microsoft.com/office/drawing/2014/main" xmlns="" id="{7BF380F0-E581-41AD-B9B8-4693DE21F634}"/>
              </a:ext>
            </a:extLst>
          </p:cNvPr>
          <p:cNvSpPr txBox="1"/>
          <p:nvPr/>
        </p:nvSpPr>
        <p:spPr>
          <a:xfrm>
            <a:off x="2942822" y="328136"/>
            <a:ext cx="6172201" cy="483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>
              <a:lnSpc>
                <a:spcPts val="4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ВАФЕЛЬНАЯ ДИАГРАММА</a:t>
            </a:r>
            <a:endParaRPr lang="ru-RU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5" hidden="1">
            <a:extLst>
              <a:ext uri="{FF2B5EF4-FFF2-40B4-BE49-F238E27FC236}">
                <a16:creationId xmlns:a16="http://schemas.microsoft.com/office/drawing/2014/main" xmlns="" id="{5A790B0A-0491-4358-8078-EF85845D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6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2682" y="742655"/>
            <a:ext cx="11286186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еще один вид необычных диаграмм – это вафельная диаграмма.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Вафельная диаграмма используется для визуализации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прогресса в сравнении с поставленной целью, заполняемости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площадей или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объемов, а также чтобы изобразить фактическое значение, достигнутое в сравнении с поставленной целью.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 можно сделать в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Excel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это сделала я: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41" y="2481593"/>
            <a:ext cx="7821846" cy="42066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71873" y="2331939"/>
            <a:ext cx="3494467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ситуацию, в которой можно использовать вафельную диаграмму: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месяца была поставлена задача посеять все поле, то есть 100%, и к концу месяца решили провести статистику и посмотреть с помощью вафельной диаграммы на сколько все-таки процентов засеяно поле на деле.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532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Надпись 42">
            <a:extLst>
              <a:ext uri="{FF2B5EF4-FFF2-40B4-BE49-F238E27FC236}">
                <a16:creationId xmlns:a16="http://schemas.microsoft.com/office/drawing/2014/main" xmlns="" id="{7BF380F0-E581-41AD-B9B8-4693DE21F634}"/>
              </a:ext>
            </a:extLst>
          </p:cNvPr>
          <p:cNvSpPr txBox="1"/>
          <p:nvPr/>
        </p:nvSpPr>
        <p:spPr>
          <a:xfrm>
            <a:off x="2852670" y="341015"/>
            <a:ext cx="6172201" cy="483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>
              <a:lnSpc>
                <a:spcPts val="4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ДИАГРАММА-РОЗА </a:t>
            </a:r>
            <a:endParaRPr lang="ru-RU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5" hidden="1">
            <a:extLst>
              <a:ext uri="{FF2B5EF4-FFF2-40B4-BE49-F238E27FC236}">
                <a16:creationId xmlns:a16="http://schemas.microsoft.com/office/drawing/2014/main" xmlns="" id="{5A790B0A-0491-4358-8078-EF85845D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6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0710" y="1095631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Также, существует еще один вид диаграмм – диаграмма-Роза или «петушиный гребень», которую изобрела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Флоренс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Найтингейл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сестра милосердия и общественный деятель Великобритании.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62" y="2762113"/>
            <a:ext cx="2734614" cy="34374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843" y="6199548"/>
            <a:ext cx="287764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Флоренс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Найтингейл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245" y="2332061"/>
            <a:ext cx="6775007" cy="41974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31670" y="1639428"/>
            <a:ext cx="512143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Диаграмма «петушиный гребень»: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 descr="Это изображение содержит иллюстрацию человека, стоящего спиной к зрителю. ">
            <a:extLst>
              <a:ext uri="{FF2B5EF4-FFF2-40B4-BE49-F238E27FC236}">
                <a16:creationId xmlns:a16="http://schemas.microsoft.com/office/drawing/2014/main" xmlns="" id="{ABC2A172-1C05-4D6F-B5FB-5CEBE6B7E962}"/>
              </a:ext>
            </a:extLst>
          </p:cNvPr>
          <p:cNvGrpSpPr/>
          <p:nvPr/>
        </p:nvGrpSpPr>
        <p:grpSpPr>
          <a:xfrm>
            <a:off x="4789594" y="2568259"/>
            <a:ext cx="2668588" cy="2679700"/>
            <a:chOff x="4832350" y="3127375"/>
            <a:chExt cx="2668588" cy="2679700"/>
          </a:xfrm>
        </p:grpSpPr>
        <p:sp>
          <p:nvSpPr>
            <p:cNvPr id="5" name="Полилиния 5">
              <a:extLst>
                <a:ext uri="{FF2B5EF4-FFF2-40B4-BE49-F238E27FC236}">
                  <a16:creationId xmlns:a16="http://schemas.microsoft.com/office/drawing/2014/main" xmlns="" id="{A113113D-0844-4CD7-B171-8F00F9D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3810000"/>
              <a:ext cx="1004888" cy="1736725"/>
            </a:xfrm>
            <a:custGeom>
              <a:avLst/>
              <a:gdLst>
                <a:gd name="T0" fmla="*/ 82 w 175"/>
                <a:gd name="T1" fmla="*/ 75 h 303"/>
                <a:gd name="T2" fmla="*/ 172 w 175"/>
                <a:gd name="T3" fmla="*/ 242 h 303"/>
                <a:gd name="T4" fmla="*/ 103 w 175"/>
                <a:gd name="T5" fmla="*/ 242 h 303"/>
                <a:gd name="T6" fmla="*/ 49 w 175"/>
                <a:gd name="T7" fmla="*/ 89 h 303"/>
                <a:gd name="T8" fmla="*/ 22 w 175"/>
                <a:gd name="T9" fmla="*/ 67 h 303"/>
                <a:gd name="T10" fmla="*/ 7 w 175"/>
                <a:gd name="T11" fmla="*/ 36 h 303"/>
                <a:gd name="T12" fmla="*/ 23 w 175"/>
                <a:gd name="T13" fmla="*/ 36 h 303"/>
                <a:gd name="T14" fmla="*/ 35 w 175"/>
                <a:gd name="T15" fmla="*/ 54 h 303"/>
                <a:gd name="T16" fmla="*/ 8 w 175"/>
                <a:gd name="T17" fmla="*/ 5 h 303"/>
                <a:gd name="T18" fmla="*/ 30 w 175"/>
                <a:gd name="T19" fmla="*/ 21 h 303"/>
                <a:gd name="T20" fmla="*/ 51 w 175"/>
                <a:gd name="T21" fmla="*/ 25 h 303"/>
                <a:gd name="T22" fmla="*/ 70 w 175"/>
                <a:gd name="T23" fmla="*/ 49 h 303"/>
                <a:gd name="T24" fmla="*/ 82 w 175"/>
                <a:gd name="T25" fmla="*/ 7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303">
                  <a:moveTo>
                    <a:pt x="82" y="75"/>
                  </a:moveTo>
                  <a:cubicBezTo>
                    <a:pt x="82" y="75"/>
                    <a:pt x="175" y="184"/>
                    <a:pt x="172" y="242"/>
                  </a:cubicBezTo>
                  <a:cubicBezTo>
                    <a:pt x="169" y="299"/>
                    <a:pt x="126" y="303"/>
                    <a:pt x="103" y="242"/>
                  </a:cubicBezTo>
                  <a:cubicBezTo>
                    <a:pt x="81" y="180"/>
                    <a:pt x="49" y="89"/>
                    <a:pt x="49" y="89"/>
                  </a:cubicBezTo>
                  <a:cubicBezTo>
                    <a:pt x="49" y="89"/>
                    <a:pt x="27" y="74"/>
                    <a:pt x="22" y="67"/>
                  </a:cubicBezTo>
                  <a:cubicBezTo>
                    <a:pt x="17" y="61"/>
                    <a:pt x="13" y="39"/>
                    <a:pt x="7" y="36"/>
                  </a:cubicBezTo>
                  <a:cubicBezTo>
                    <a:pt x="0" y="33"/>
                    <a:pt x="12" y="26"/>
                    <a:pt x="23" y="36"/>
                  </a:cubicBezTo>
                  <a:cubicBezTo>
                    <a:pt x="33" y="46"/>
                    <a:pt x="30" y="57"/>
                    <a:pt x="35" y="54"/>
                  </a:cubicBezTo>
                  <a:cubicBezTo>
                    <a:pt x="40" y="50"/>
                    <a:pt x="8" y="10"/>
                    <a:pt x="8" y="5"/>
                  </a:cubicBezTo>
                  <a:cubicBezTo>
                    <a:pt x="9" y="0"/>
                    <a:pt x="30" y="21"/>
                    <a:pt x="30" y="21"/>
                  </a:cubicBezTo>
                  <a:cubicBezTo>
                    <a:pt x="30" y="21"/>
                    <a:pt x="44" y="19"/>
                    <a:pt x="51" y="25"/>
                  </a:cubicBezTo>
                  <a:cubicBezTo>
                    <a:pt x="58" y="30"/>
                    <a:pt x="67" y="43"/>
                    <a:pt x="70" y="49"/>
                  </a:cubicBezTo>
                  <a:cubicBezTo>
                    <a:pt x="72" y="55"/>
                    <a:pt x="75" y="66"/>
                    <a:pt x="82" y="75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" name="Автофигура 3">
              <a:extLst>
                <a:ext uri="{FF2B5EF4-FFF2-40B4-BE49-F238E27FC236}">
                  <a16:creationId xmlns:a16="http://schemas.microsoft.com/office/drawing/2014/main" xmlns="" id="{CBAFF68D-D572-4371-A91E-AC6024B691F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05375" y="3141662"/>
              <a:ext cx="2479675" cy="266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" name="Полилиния 6">
              <a:extLst>
                <a:ext uri="{FF2B5EF4-FFF2-40B4-BE49-F238E27FC236}">
                  <a16:creationId xmlns:a16="http://schemas.microsoft.com/office/drawing/2014/main" xmlns="" id="{48C4C649-8470-4879-B490-47F99A11E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4210050"/>
              <a:ext cx="752475" cy="1301750"/>
            </a:xfrm>
            <a:custGeom>
              <a:avLst/>
              <a:gdLst>
                <a:gd name="T0" fmla="*/ 36 w 131"/>
                <a:gd name="T1" fmla="*/ 0 h 227"/>
                <a:gd name="T2" fmla="*/ 0 w 131"/>
                <a:gd name="T3" fmla="*/ 22 h 227"/>
                <a:gd name="T4" fmla="*/ 94 w 131"/>
                <a:gd name="T5" fmla="*/ 215 h 227"/>
                <a:gd name="T6" fmla="*/ 130 w 131"/>
                <a:gd name="T7" fmla="*/ 168 h 227"/>
                <a:gd name="T8" fmla="*/ 36 w 131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27">
                  <a:moveTo>
                    <a:pt x="36" y="0"/>
                  </a:moveTo>
                  <a:cubicBezTo>
                    <a:pt x="36" y="0"/>
                    <a:pt x="5" y="19"/>
                    <a:pt x="0" y="22"/>
                  </a:cubicBezTo>
                  <a:cubicBezTo>
                    <a:pt x="0" y="22"/>
                    <a:pt x="64" y="203"/>
                    <a:pt x="94" y="215"/>
                  </a:cubicBezTo>
                  <a:cubicBezTo>
                    <a:pt x="124" y="227"/>
                    <a:pt x="131" y="194"/>
                    <a:pt x="130" y="168"/>
                  </a:cubicBezTo>
                  <a:cubicBezTo>
                    <a:pt x="129" y="138"/>
                    <a:pt x="99" y="55"/>
                    <a:pt x="36" y="0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A6D0BE20-D8F3-4E9A-9E7A-BC6FFF63D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5529263"/>
              <a:ext cx="2451100" cy="257175"/>
            </a:xfrm>
            <a:custGeom>
              <a:avLst/>
              <a:gdLst>
                <a:gd name="T0" fmla="*/ 1544 w 1544"/>
                <a:gd name="T1" fmla="*/ 162 h 162"/>
                <a:gd name="T2" fmla="*/ 0 w 1544"/>
                <a:gd name="T3" fmla="*/ 162 h 162"/>
                <a:gd name="T4" fmla="*/ 156 w 1544"/>
                <a:gd name="T5" fmla="*/ 0 h 162"/>
                <a:gd name="T6" fmla="*/ 1436 w 1544"/>
                <a:gd name="T7" fmla="*/ 0 h 162"/>
                <a:gd name="T8" fmla="*/ 1544 w 1544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4" h="162">
                  <a:moveTo>
                    <a:pt x="1544" y="162"/>
                  </a:moveTo>
                  <a:lnTo>
                    <a:pt x="0" y="162"/>
                  </a:lnTo>
                  <a:lnTo>
                    <a:pt x="156" y="0"/>
                  </a:lnTo>
                  <a:lnTo>
                    <a:pt x="1436" y="0"/>
                  </a:lnTo>
                  <a:lnTo>
                    <a:pt x="1544" y="1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FC9E0"/>
                </a:gs>
                <a:gs pos="39000">
                  <a:srgbClr val="4BC3E2"/>
                </a:gs>
                <a:gs pos="85000">
                  <a:srgbClr val="030341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91E2CD51-2ACF-4F68-863C-840F1804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4187825"/>
              <a:ext cx="1520825" cy="1598613"/>
            </a:xfrm>
            <a:custGeom>
              <a:avLst/>
              <a:gdLst>
                <a:gd name="T0" fmla="*/ 265 w 265"/>
                <a:gd name="T1" fmla="*/ 279 h 279"/>
                <a:gd name="T2" fmla="*/ 25 w 265"/>
                <a:gd name="T3" fmla="*/ 279 h 279"/>
                <a:gd name="T4" fmla="*/ 20 w 265"/>
                <a:gd name="T5" fmla="*/ 234 h 279"/>
                <a:gd name="T6" fmla="*/ 20 w 265"/>
                <a:gd name="T7" fmla="*/ 230 h 279"/>
                <a:gd name="T8" fmla="*/ 13 w 265"/>
                <a:gd name="T9" fmla="*/ 171 h 279"/>
                <a:gd name="T10" fmla="*/ 11 w 265"/>
                <a:gd name="T11" fmla="*/ 150 h 279"/>
                <a:gd name="T12" fmla="*/ 10 w 265"/>
                <a:gd name="T13" fmla="*/ 129 h 279"/>
                <a:gd name="T14" fmla="*/ 10 w 265"/>
                <a:gd name="T15" fmla="*/ 34 h 279"/>
                <a:gd name="T16" fmla="*/ 10 w 265"/>
                <a:gd name="T17" fmla="*/ 34 h 279"/>
                <a:gd name="T18" fmla="*/ 65 w 265"/>
                <a:gd name="T19" fmla="*/ 17 h 279"/>
                <a:gd name="T20" fmla="*/ 86 w 265"/>
                <a:gd name="T21" fmla="*/ 1 h 279"/>
                <a:gd name="T22" fmla="*/ 131 w 265"/>
                <a:gd name="T23" fmla="*/ 3 h 279"/>
                <a:gd name="T24" fmla="*/ 132 w 265"/>
                <a:gd name="T25" fmla="*/ 3 h 279"/>
                <a:gd name="T26" fmla="*/ 132 w 265"/>
                <a:gd name="T27" fmla="*/ 3 h 279"/>
                <a:gd name="T28" fmla="*/ 133 w 265"/>
                <a:gd name="T29" fmla="*/ 3 h 279"/>
                <a:gd name="T30" fmla="*/ 169 w 265"/>
                <a:gd name="T31" fmla="*/ 12 h 279"/>
                <a:gd name="T32" fmla="*/ 170 w 265"/>
                <a:gd name="T33" fmla="*/ 13 h 279"/>
                <a:gd name="T34" fmla="*/ 170 w 265"/>
                <a:gd name="T35" fmla="*/ 13 h 279"/>
                <a:gd name="T36" fmla="*/ 171 w 265"/>
                <a:gd name="T37" fmla="*/ 26 h 279"/>
                <a:gd name="T38" fmla="*/ 197 w 265"/>
                <a:gd name="T39" fmla="*/ 31 h 279"/>
                <a:gd name="T40" fmla="*/ 201 w 265"/>
                <a:gd name="T41" fmla="*/ 32 h 279"/>
                <a:gd name="T42" fmla="*/ 251 w 265"/>
                <a:gd name="T43" fmla="*/ 105 h 279"/>
                <a:gd name="T44" fmla="*/ 255 w 265"/>
                <a:gd name="T45" fmla="*/ 151 h 279"/>
                <a:gd name="T46" fmla="*/ 259 w 265"/>
                <a:gd name="T47" fmla="*/ 192 h 279"/>
                <a:gd name="T48" fmla="*/ 262 w 265"/>
                <a:gd name="T49" fmla="*/ 234 h 279"/>
                <a:gd name="T50" fmla="*/ 264 w 265"/>
                <a:gd name="T51" fmla="*/ 266 h 279"/>
                <a:gd name="T52" fmla="*/ 264 w 265"/>
                <a:gd name="T53" fmla="*/ 266 h 279"/>
                <a:gd name="T54" fmla="*/ 265 w 265"/>
                <a:gd name="T5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5" h="279">
                  <a:moveTo>
                    <a:pt x="265" y="279"/>
                  </a:moveTo>
                  <a:cubicBezTo>
                    <a:pt x="25" y="279"/>
                    <a:pt x="25" y="279"/>
                    <a:pt x="25" y="279"/>
                  </a:cubicBezTo>
                  <a:cubicBezTo>
                    <a:pt x="25" y="273"/>
                    <a:pt x="23" y="256"/>
                    <a:pt x="20" y="234"/>
                  </a:cubicBezTo>
                  <a:cubicBezTo>
                    <a:pt x="20" y="232"/>
                    <a:pt x="20" y="231"/>
                    <a:pt x="20" y="230"/>
                  </a:cubicBezTo>
                  <a:cubicBezTo>
                    <a:pt x="17" y="211"/>
                    <a:pt x="15" y="191"/>
                    <a:pt x="13" y="171"/>
                  </a:cubicBezTo>
                  <a:cubicBezTo>
                    <a:pt x="13" y="164"/>
                    <a:pt x="12" y="157"/>
                    <a:pt x="11" y="150"/>
                  </a:cubicBezTo>
                  <a:cubicBezTo>
                    <a:pt x="11" y="143"/>
                    <a:pt x="11" y="136"/>
                    <a:pt x="10" y="129"/>
                  </a:cubicBezTo>
                  <a:cubicBezTo>
                    <a:pt x="8" y="78"/>
                    <a:pt x="0" y="42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9" y="26"/>
                    <a:pt x="65" y="17"/>
                    <a:pt x="65" y="17"/>
                  </a:cubicBezTo>
                  <a:cubicBezTo>
                    <a:pt x="65" y="17"/>
                    <a:pt x="70" y="2"/>
                    <a:pt x="86" y="1"/>
                  </a:cubicBezTo>
                  <a:cubicBezTo>
                    <a:pt x="102" y="0"/>
                    <a:pt x="118" y="1"/>
                    <a:pt x="131" y="3"/>
                  </a:cubicBezTo>
                  <a:cubicBezTo>
                    <a:pt x="131" y="3"/>
                    <a:pt x="132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52" y="6"/>
                    <a:pt x="167" y="10"/>
                    <a:pt x="169" y="12"/>
                  </a:cubicBezTo>
                  <a:cubicBezTo>
                    <a:pt x="170" y="12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1" y="22"/>
                    <a:pt x="171" y="26"/>
                    <a:pt x="171" y="26"/>
                  </a:cubicBezTo>
                  <a:cubicBezTo>
                    <a:pt x="171" y="26"/>
                    <a:pt x="184" y="32"/>
                    <a:pt x="197" y="31"/>
                  </a:cubicBezTo>
                  <a:cubicBezTo>
                    <a:pt x="198" y="31"/>
                    <a:pt x="199" y="31"/>
                    <a:pt x="201" y="32"/>
                  </a:cubicBezTo>
                  <a:cubicBezTo>
                    <a:pt x="216" y="35"/>
                    <a:pt x="247" y="62"/>
                    <a:pt x="251" y="105"/>
                  </a:cubicBezTo>
                  <a:cubicBezTo>
                    <a:pt x="252" y="117"/>
                    <a:pt x="254" y="133"/>
                    <a:pt x="255" y="151"/>
                  </a:cubicBezTo>
                  <a:cubicBezTo>
                    <a:pt x="256" y="164"/>
                    <a:pt x="257" y="178"/>
                    <a:pt x="259" y="192"/>
                  </a:cubicBezTo>
                  <a:cubicBezTo>
                    <a:pt x="260" y="207"/>
                    <a:pt x="261" y="221"/>
                    <a:pt x="262" y="234"/>
                  </a:cubicBezTo>
                  <a:cubicBezTo>
                    <a:pt x="263" y="246"/>
                    <a:pt x="263" y="258"/>
                    <a:pt x="264" y="266"/>
                  </a:cubicBezTo>
                  <a:cubicBezTo>
                    <a:pt x="264" y="266"/>
                    <a:pt x="264" y="266"/>
                    <a:pt x="264" y="266"/>
                  </a:cubicBezTo>
                  <a:cubicBezTo>
                    <a:pt x="264" y="272"/>
                    <a:pt x="265" y="277"/>
                    <a:pt x="265" y="27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9F10DD-B9D3-4B3A-8314-9802E27DC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50" y="4359275"/>
              <a:ext cx="1382713" cy="1152525"/>
            </a:xfrm>
            <a:custGeom>
              <a:avLst/>
              <a:gdLst>
                <a:gd name="T0" fmla="*/ 227 w 241"/>
                <a:gd name="T1" fmla="*/ 194 h 201"/>
                <a:gd name="T2" fmla="*/ 104 w 241"/>
                <a:gd name="T3" fmla="*/ 200 h 201"/>
                <a:gd name="T4" fmla="*/ 23 w 241"/>
                <a:gd name="T5" fmla="*/ 199 h 201"/>
                <a:gd name="T6" fmla="*/ 38 w 241"/>
                <a:gd name="T7" fmla="*/ 83 h 201"/>
                <a:gd name="T8" fmla="*/ 94 w 241"/>
                <a:gd name="T9" fmla="*/ 4 h 201"/>
                <a:gd name="T10" fmla="*/ 94 w 241"/>
                <a:gd name="T11" fmla="*/ 4 h 201"/>
                <a:gd name="T12" fmla="*/ 106 w 241"/>
                <a:gd name="T13" fmla="*/ 1 h 201"/>
                <a:gd name="T14" fmla="*/ 143 w 241"/>
                <a:gd name="T15" fmla="*/ 57 h 201"/>
                <a:gd name="T16" fmla="*/ 95 w 241"/>
                <a:gd name="T17" fmla="*/ 120 h 201"/>
                <a:gd name="T18" fmla="*/ 76 w 241"/>
                <a:gd name="T19" fmla="*/ 141 h 201"/>
                <a:gd name="T20" fmla="*/ 97 w 241"/>
                <a:gd name="T21" fmla="*/ 141 h 201"/>
                <a:gd name="T22" fmla="*/ 239 w 241"/>
                <a:gd name="T23" fmla="*/ 164 h 201"/>
                <a:gd name="T24" fmla="*/ 227 w 241"/>
                <a:gd name="T25" fmla="*/ 19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01">
                  <a:moveTo>
                    <a:pt x="227" y="194"/>
                  </a:moveTo>
                  <a:cubicBezTo>
                    <a:pt x="224" y="194"/>
                    <a:pt x="160" y="198"/>
                    <a:pt x="104" y="200"/>
                  </a:cubicBezTo>
                  <a:cubicBezTo>
                    <a:pt x="66" y="201"/>
                    <a:pt x="32" y="201"/>
                    <a:pt x="23" y="199"/>
                  </a:cubicBezTo>
                  <a:cubicBezTo>
                    <a:pt x="0" y="193"/>
                    <a:pt x="5" y="167"/>
                    <a:pt x="38" y="83"/>
                  </a:cubicBezTo>
                  <a:cubicBezTo>
                    <a:pt x="59" y="29"/>
                    <a:pt x="80" y="10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1" y="0"/>
                    <a:pt x="106" y="1"/>
                    <a:pt x="106" y="1"/>
                  </a:cubicBezTo>
                  <a:cubicBezTo>
                    <a:pt x="123" y="0"/>
                    <a:pt x="145" y="42"/>
                    <a:pt x="143" y="57"/>
                  </a:cubicBezTo>
                  <a:cubicBezTo>
                    <a:pt x="142" y="66"/>
                    <a:pt x="115" y="98"/>
                    <a:pt x="95" y="120"/>
                  </a:cubicBezTo>
                  <a:cubicBezTo>
                    <a:pt x="85" y="132"/>
                    <a:pt x="76" y="141"/>
                    <a:pt x="76" y="141"/>
                  </a:cubicBezTo>
                  <a:cubicBezTo>
                    <a:pt x="76" y="141"/>
                    <a:pt x="85" y="141"/>
                    <a:pt x="97" y="141"/>
                  </a:cubicBezTo>
                  <a:cubicBezTo>
                    <a:pt x="139" y="142"/>
                    <a:pt x="228" y="145"/>
                    <a:pt x="239" y="164"/>
                  </a:cubicBezTo>
                  <a:cubicBezTo>
                    <a:pt x="241" y="169"/>
                    <a:pt x="233" y="194"/>
                    <a:pt x="227" y="194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5849D18F-42AB-4436-A00E-CCB48479C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960938"/>
              <a:ext cx="333375" cy="750888"/>
            </a:xfrm>
            <a:custGeom>
              <a:avLst/>
              <a:gdLst>
                <a:gd name="T0" fmla="*/ 66 w 66"/>
                <a:gd name="T1" fmla="*/ 131 h 131"/>
                <a:gd name="T2" fmla="*/ 23 w 66"/>
                <a:gd name="T3" fmla="*/ 68 h 131"/>
                <a:gd name="T4" fmla="*/ 4 w 66"/>
                <a:gd name="T5" fmla="*/ 25 h 131"/>
                <a:gd name="T6" fmla="*/ 57 w 66"/>
                <a:gd name="T7" fmla="*/ 16 h 131"/>
                <a:gd name="T8" fmla="*/ 64 w 66"/>
                <a:gd name="T9" fmla="*/ 99 h 131"/>
                <a:gd name="T10" fmla="*/ 66 w 66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31">
                  <a:moveTo>
                    <a:pt x="66" y="131"/>
                  </a:moveTo>
                  <a:cubicBezTo>
                    <a:pt x="61" y="107"/>
                    <a:pt x="42" y="83"/>
                    <a:pt x="23" y="68"/>
                  </a:cubicBezTo>
                  <a:cubicBezTo>
                    <a:pt x="0" y="51"/>
                    <a:pt x="4" y="25"/>
                    <a:pt x="4" y="25"/>
                  </a:cubicBezTo>
                  <a:cubicBezTo>
                    <a:pt x="21" y="0"/>
                    <a:pt x="41" y="5"/>
                    <a:pt x="57" y="16"/>
                  </a:cubicBezTo>
                  <a:cubicBezTo>
                    <a:pt x="59" y="43"/>
                    <a:pt x="62" y="74"/>
                    <a:pt x="64" y="99"/>
                  </a:cubicBezTo>
                  <a:cubicBezTo>
                    <a:pt x="65" y="111"/>
                    <a:pt x="65" y="123"/>
                    <a:pt x="66" y="13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D1D8B039-3C85-439E-9B4E-0AE3B0227E37}"/>
                </a:ext>
              </a:extLst>
            </p:cNvPr>
            <p:cNvSpPr/>
            <p:nvPr/>
          </p:nvSpPr>
          <p:spPr>
            <a:xfrm rot="20364014">
              <a:off x="6924390" y="4583236"/>
              <a:ext cx="305126" cy="641501"/>
            </a:xfrm>
            <a:custGeom>
              <a:avLst/>
              <a:gdLst>
                <a:gd name="connsiteX0" fmla="*/ 793 w 453638"/>
                <a:gd name="connsiteY0" fmla="*/ 10752 h 953733"/>
                <a:gd name="connsiteX1" fmla="*/ 331787 w 453638"/>
                <a:gd name="connsiteY1" fmla="*/ 467952 h 953733"/>
                <a:gd name="connsiteX2" fmla="*/ 436562 w 453638"/>
                <a:gd name="connsiteY2" fmla="*/ 944202 h 953733"/>
                <a:gd name="connsiteX3" fmla="*/ 793 w 453638"/>
                <a:gd name="connsiteY3" fmla="*/ 10752 h 95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638" h="953733">
                  <a:moveTo>
                    <a:pt x="793" y="10752"/>
                  </a:moveTo>
                  <a:cubicBezTo>
                    <a:pt x="-16669" y="-68623"/>
                    <a:pt x="259159" y="312377"/>
                    <a:pt x="331787" y="467952"/>
                  </a:cubicBezTo>
                  <a:cubicBezTo>
                    <a:pt x="404415" y="623527"/>
                    <a:pt x="490934" y="1020005"/>
                    <a:pt x="436562" y="944202"/>
                  </a:cubicBezTo>
                  <a:cubicBezTo>
                    <a:pt x="382190" y="868399"/>
                    <a:pt x="18255" y="90127"/>
                    <a:pt x="793" y="1075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1">
              <a:extLst>
                <a:ext uri="{FF2B5EF4-FFF2-40B4-BE49-F238E27FC236}">
                  <a16:creationId xmlns:a16="http://schemas.microsoft.com/office/drawing/2014/main" xmlns="" id="{9C6C3AB2-1F41-4F9F-A40A-34C6948A2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4297363"/>
              <a:ext cx="1435100" cy="1168400"/>
            </a:xfrm>
            <a:custGeom>
              <a:avLst/>
              <a:gdLst>
                <a:gd name="T0" fmla="*/ 11 w 250"/>
                <a:gd name="T1" fmla="*/ 49 h 204"/>
                <a:gd name="T2" fmla="*/ 103 w 250"/>
                <a:gd name="T3" fmla="*/ 27 h 204"/>
                <a:gd name="T4" fmla="*/ 211 w 250"/>
                <a:gd name="T5" fmla="*/ 135 h 204"/>
                <a:gd name="T6" fmla="*/ 179 w 250"/>
                <a:gd name="T7" fmla="*/ 196 h 204"/>
                <a:gd name="T8" fmla="*/ 10 w 250"/>
                <a:gd name="T9" fmla="*/ 49 h 204"/>
                <a:gd name="T10" fmla="*/ 11 w 250"/>
                <a:gd name="T11" fmla="*/ 4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04">
                  <a:moveTo>
                    <a:pt x="11" y="49"/>
                  </a:moveTo>
                  <a:cubicBezTo>
                    <a:pt x="25" y="11"/>
                    <a:pt x="73" y="0"/>
                    <a:pt x="103" y="27"/>
                  </a:cubicBezTo>
                  <a:cubicBezTo>
                    <a:pt x="136" y="58"/>
                    <a:pt x="187" y="105"/>
                    <a:pt x="211" y="135"/>
                  </a:cubicBezTo>
                  <a:cubicBezTo>
                    <a:pt x="250" y="180"/>
                    <a:pt x="199" y="204"/>
                    <a:pt x="179" y="196"/>
                  </a:cubicBezTo>
                  <a:cubicBezTo>
                    <a:pt x="117" y="171"/>
                    <a:pt x="0" y="117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12">
              <a:extLst>
                <a:ext uri="{FF2B5EF4-FFF2-40B4-BE49-F238E27FC236}">
                  <a16:creationId xmlns:a16="http://schemas.microsoft.com/office/drawing/2014/main" xmlns="" id="{53D9C9B8-8241-4452-98F4-6F4696E0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809625" cy="1135063"/>
            </a:xfrm>
            <a:custGeom>
              <a:avLst/>
              <a:gdLst>
                <a:gd name="T0" fmla="*/ 138 w 141"/>
                <a:gd name="T1" fmla="*/ 142 h 198"/>
                <a:gd name="T2" fmla="*/ 136 w 141"/>
                <a:gd name="T3" fmla="*/ 150 h 198"/>
                <a:gd name="T4" fmla="*/ 134 w 141"/>
                <a:gd name="T5" fmla="*/ 170 h 198"/>
                <a:gd name="T6" fmla="*/ 128 w 141"/>
                <a:gd name="T7" fmla="*/ 178 h 198"/>
                <a:gd name="T8" fmla="*/ 125 w 141"/>
                <a:gd name="T9" fmla="*/ 179 h 198"/>
                <a:gd name="T10" fmla="*/ 115 w 141"/>
                <a:gd name="T11" fmla="*/ 178 h 198"/>
                <a:gd name="T12" fmla="*/ 109 w 141"/>
                <a:gd name="T13" fmla="*/ 198 h 198"/>
                <a:gd name="T14" fmla="*/ 108 w 141"/>
                <a:gd name="T15" fmla="*/ 197 h 198"/>
                <a:gd name="T16" fmla="*/ 71 w 141"/>
                <a:gd name="T17" fmla="*/ 188 h 198"/>
                <a:gd name="T18" fmla="*/ 71 w 141"/>
                <a:gd name="T19" fmla="*/ 188 h 198"/>
                <a:gd name="T20" fmla="*/ 70 w 141"/>
                <a:gd name="T21" fmla="*/ 188 h 198"/>
                <a:gd name="T22" fmla="*/ 25 w 141"/>
                <a:gd name="T23" fmla="*/ 186 h 198"/>
                <a:gd name="T24" fmla="*/ 26 w 141"/>
                <a:gd name="T25" fmla="*/ 157 h 198"/>
                <a:gd name="T26" fmla="*/ 19 w 141"/>
                <a:gd name="T27" fmla="*/ 125 h 198"/>
                <a:gd name="T28" fmla="*/ 9 w 141"/>
                <a:gd name="T29" fmla="*/ 99 h 198"/>
                <a:gd name="T30" fmla="*/ 0 w 141"/>
                <a:gd name="T31" fmla="*/ 72 h 198"/>
                <a:gd name="T32" fmla="*/ 34 w 141"/>
                <a:gd name="T33" fmla="*/ 18 h 198"/>
                <a:gd name="T34" fmla="*/ 57 w 141"/>
                <a:gd name="T35" fmla="*/ 7 h 198"/>
                <a:gd name="T36" fmla="*/ 76 w 141"/>
                <a:gd name="T37" fmla="*/ 0 h 198"/>
                <a:gd name="T38" fmla="*/ 92 w 141"/>
                <a:gd name="T39" fmla="*/ 9 h 198"/>
                <a:gd name="T40" fmla="*/ 112 w 141"/>
                <a:gd name="T41" fmla="*/ 11 h 198"/>
                <a:gd name="T42" fmla="*/ 124 w 141"/>
                <a:gd name="T43" fmla="*/ 24 h 198"/>
                <a:gd name="T44" fmla="*/ 134 w 141"/>
                <a:gd name="T45" fmla="*/ 37 h 198"/>
                <a:gd name="T46" fmla="*/ 134 w 141"/>
                <a:gd name="T47" fmla="*/ 38 h 198"/>
                <a:gd name="T48" fmla="*/ 134 w 141"/>
                <a:gd name="T49" fmla="*/ 38 h 198"/>
                <a:gd name="T50" fmla="*/ 133 w 141"/>
                <a:gd name="T51" fmla="*/ 39 h 198"/>
                <a:gd name="T52" fmla="*/ 132 w 141"/>
                <a:gd name="T53" fmla="*/ 41 h 198"/>
                <a:gd name="T54" fmla="*/ 131 w 141"/>
                <a:gd name="T55" fmla="*/ 42 h 198"/>
                <a:gd name="T56" fmla="*/ 130 w 141"/>
                <a:gd name="T57" fmla="*/ 42 h 198"/>
                <a:gd name="T58" fmla="*/ 129 w 141"/>
                <a:gd name="T59" fmla="*/ 43 h 198"/>
                <a:gd name="T60" fmla="*/ 129 w 141"/>
                <a:gd name="T61" fmla="*/ 43 h 198"/>
                <a:gd name="T62" fmla="*/ 138 w 141"/>
                <a:gd name="T63" fmla="*/ 90 h 198"/>
                <a:gd name="T64" fmla="*/ 139 w 141"/>
                <a:gd name="T65" fmla="*/ 113 h 198"/>
                <a:gd name="T66" fmla="*/ 138 w 141"/>
                <a:gd name="T67" fmla="*/ 14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98">
                  <a:moveTo>
                    <a:pt x="138" y="142"/>
                  </a:moveTo>
                  <a:cubicBezTo>
                    <a:pt x="138" y="145"/>
                    <a:pt x="137" y="147"/>
                    <a:pt x="136" y="150"/>
                  </a:cubicBezTo>
                  <a:cubicBezTo>
                    <a:pt x="136" y="151"/>
                    <a:pt x="135" y="166"/>
                    <a:pt x="134" y="170"/>
                  </a:cubicBezTo>
                  <a:cubicBezTo>
                    <a:pt x="134" y="172"/>
                    <a:pt x="132" y="177"/>
                    <a:pt x="128" y="178"/>
                  </a:cubicBezTo>
                  <a:cubicBezTo>
                    <a:pt x="127" y="179"/>
                    <a:pt x="126" y="179"/>
                    <a:pt x="125" y="179"/>
                  </a:cubicBezTo>
                  <a:cubicBezTo>
                    <a:pt x="118" y="178"/>
                    <a:pt x="115" y="178"/>
                    <a:pt x="115" y="178"/>
                  </a:cubicBezTo>
                  <a:cubicBezTo>
                    <a:pt x="115" y="178"/>
                    <a:pt x="108" y="189"/>
                    <a:pt x="109" y="198"/>
                  </a:cubicBezTo>
                  <a:cubicBezTo>
                    <a:pt x="109" y="198"/>
                    <a:pt x="109" y="197"/>
                    <a:pt x="108" y="197"/>
                  </a:cubicBezTo>
                  <a:cubicBezTo>
                    <a:pt x="106" y="195"/>
                    <a:pt x="91" y="191"/>
                    <a:pt x="71" y="188"/>
                  </a:cubicBezTo>
                  <a:cubicBezTo>
                    <a:pt x="71" y="188"/>
                    <a:pt x="71" y="188"/>
                    <a:pt x="71" y="188"/>
                  </a:cubicBezTo>
                  <a:cubicBezTo>
                    <a:pt x="71" y="188"/>
                    <a:pt x="70" y="188"/>
                    <a:pt x="70" y="188"/>
                  </a:cubicBezTo>
                  <a:cubicBezTo>
                    <a:pt x="57" y="186"/>
                    <a:pt x="41" y="185"/>
                    <a:pt x="25" y="186"/>
                  </a:cubicBezTo>
                  <a:cubicBezTo>
                    <a:pt x="25" y="186"/>
                    <a:pt x="27" y="173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9" y="43"/>
                    <a:pt x="139" y="82"/>
                    <a:pt x="138" y="90"/>
                  </a:cubicBezTo>
                  <a:cubicBezTo>
                    <a:pt x="138" y="97"/>
                    <a:pt x="137" y="106"/>
                    <a:pt x="139" y="113"/>
                  </a:cubicBezTo>
                  <a:cubicBezTo>
                    <a:pt x="141" y="118"/>
                    <a:pt x="141" y="129"/>
                    <a:pt x="138" y="142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 13">
              <a:extLst>
                <a:ext uri="{FF2B5EF4-FFF2-40B4-BE49-F238E27FC236}">
                  <a16:creationId xmlns:a16="http://schemas.microsoft.com/office/drawing/2014/main" xmlns="" id="{104737AB-59A7-4247-842C-6F97799DA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900113"/>
            </a:xfrm>
            <a:custGeom>
              <a:avLst/>
              <a:gdLst>
                <a:gd name="T0" fmla="*/ 134 w 136"/>
                <a:gd name="T1" fmla="*/ 37 h 157"/>
                <a:gd name="T2" fmla="*/ 134 w 136"/>
                <a:gd name="T3" fmla="*/ 38 h 157"/>
                <a:gd name="T4" fmla="*/ 134 w 136"/>
                <a:gd name="T5" fmla="*/ 38 h 157"/>
                <a:gd name="T6" fmla="*/ 133 w 136"/>
                <a:gd name="T7" fmla="*/ 39 h 157"/>
                <a:gd name="T8" fmla="*/ 132 w 136"/>
                <a:gd name="T9" fmla="*/ 41 h 157"/>
                <a:gd name="T10" fmla="*/ 129 w 136"/>
                <a:gd name="T11" fmla="*/ 43 h 157"/>
                <a:gd name="T12" fmla="*/ 129 w 136"/>
                <a:gd name="T13" fmla="*/ 43 h 157"/>
                <a:gd name="T14" fmla="*/ 127 w 136"/>
                <a:gd name="T15" fmla="*/ 79 h 157"/>
                <a:gd name="T16" fmla="*/ 97 w 136"/>
                <a:gd name="T17" fmla="*/ 111 h 157"/>
                <a:gd name="T18" fmla="*/ 85 w 136"/>
                <a:gd name="T19" fmla="*/ 140 h 157"/>
                <a:gd name="T20" fmla="*/ 85 w 136"/>
                <a:gd name="T21" fmla="*/ 157 h 157"/>
                <a:gd name="T22" fmla="*/ 26 w 136"/>
                <a:gd name="T23" fmla="*/ 157 h 157"/>
                <a:gd name="T24" fmla="*/ 19 w 136"/>
                <a:gd name="T25" fmla="*/ 125 h 157"/>
                <a:gd name="T26" fmla="*/ 9 w 136"/>
                <a:gd name="T27" fmla="*/ 99 h 157"/>
                <a:gd name="T28" fmla="*/ 0 w 136"/>
                <a:gd name="T29" fmla="*/ 72 h 157"/>
                <a:gd name="T30" fmla="*/ 34 w 136"/>
                <a:gd name="T31" fmla="*/ 18 h 157"/>
                <a:gd name="T32" fmla="*/ 57 w 136"/>
                <a:gd name="T33" fmla="*/ 7 h 157"/>
                <a:gd name="T34" fmla="*/ 76 w 136"/>
                <a:gd name="T35" fmla="*/ 0 h 157"/>
                <a:gd name="T36" fmla="*/ 92 w 136"/>
                <a:gd name="T37" fmla="*/ 9 h 157"/>
                <a:gd name="T38" fmla="*/ 112 w 136"/>
                <a:gd name="T39" fmla="*/ 11 h 157"/>
                <a:gd name="T40" fmla="*/ 124 w 136"/>
                <a:gd name="T41" fmla="*/ 24 h 157"/>
                <a:gd name="T42" fmla="*/ 134 w 136"/>
                <a:gd name="T43" fmla="*/ 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57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1" y="42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9"/>
                    <a:pt x="85" y="129"/>
                    <a:pt x="85" y="140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gradFill>
              <a:gsLst>
                <a:gs pos="75000">
                  <a:srgbClr val="F7BDBB"/>
                </a:gs>
                <a:gs pos="100000">
                  <a:srgbClr val="F7BDBB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14">
              <a:extLst>
                <a:ext uri="{FF2B5EF4-FFF2-40B4-BE49-F238E27FC236}">
                  <a16:creationId xmlns:a16="http://schemas.microsoft.com/office/drawing/2014/main" xmlns="" id="{A4EE508E-C139-4549-AD46-4E5E82F7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566738"/>
            </a:xfrm>
            <a:custGeom>
              <a:avLst/>
              <a:gdLst>
                <a:gd name="T0" fmla="*/ 134 w 136"/>
                <a:gd name="T1" fmla="*/ 37 h 99"/>
                <a:gd name="T2" fmla="*/ 134 w 136"/>
                <a:gd name="T3" fmla="*/ 38 h 99"/>
                <a:gd name="T4" fmla="*/ 134 w 136"/>
                <a:gd name="T5" fmla="*/ 38 h 99"/>
                <a:gd name="T6" fmla="*/ 133 w 136"/>
                <a:gd name="T7" fmla="*/ 39 h 99"/>
                <a:gd name="T8" fmla="*/ 132 w 136"/>
                <a:gd name="T9" fmla="*/ 41 h 99"/>
                <a:gd name="T10" fmla="*/ 131 w 136"/>
                <a:gd name="T11" fmla="*/ 42 h 99"/>
                <a:gd name="T12" fmla="*/ 130 w 136"/>
                <a:gd name="T13" fmla="*/ 42 h 99"/>
                <a:gd name="T14" fmla="*/ 129 w 136"/>
                <a:gd name="T15" fmla="*/ 43 h 99"/>
                <a:gd name="T16" fmla="*/ 129 w 136"/>
                <a:gd name="T17" fmla="*/ 43 h 99"/>
                <a:gd name="T18" fmla="*/ 72 w 136"/>
                <a:gd name="T19" fmla="*/ 96 h 99"/>
                <a:gd name="T20" fmla="*/ 70 w 136"/>
                <a:gd name="T21" fmla="*/ 99 h 99"/>
                <a:gd name="T22" fmla="*/ 9 w 136"/>
                <a:gd name="T23" fmla="*/ 99 h 99"/>
                <a:gd name="T24" fmla="*/ 0 w 136"/>
                <a:gd name="T25" fmla="*/ 72 h 99"/>
                <a:gd name="T26" fmla="*/ 34 w 136"/>
                <a:gd name="T27" fmla="*/ 18 h 99"/>
                <a:gd name="T28" fmla="*/ 57 w 136"/>
                <a:gd name="T29" fmla="*/ 7 h 99"/>
                <a:gd name="T30" fmla="*/ 76 w 136"/>
                <a:gd name="T31" fmla="*/ 0 h 99"/>
                <a:gd name="T32" fmla="*/ 92 w 136"/>
                <a:gd name="T33" fmla="*/ 9 h 99"/>
                <a:gd name="T34" fmla="*/ 112 w 136"/>
                <a:gd name="T35" fmla="*/ 11 h 99"/>
                <a:gd name="T36" fmla="*/ 124 w 136"/>
                <a:gd name="T37" fmla="*/ 24 h 99"/>
                <a:gd name="T38" fmla="*/ 134 w 136"/>
                <a:gd name="T39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99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4" y="45"/>
                    <a:pt x="107" y="51"/>
                    <a:pt x="72" y="96"/>
                  </a:cubicBezTo>
                  <a:cubicBezTo>
                    <a:pt x="72" y="97"/>
                    <a:pt x="71" y="98"/>
                    <a:pt x="7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15">
              <a:extLst>
                <a:ext uri="{FF2B5EF4-FFF2-40B4-BE49-F238E27FC236}">
                  <a16:creationId xmlns:a16="http://schemas.microsoft.com/office/drawing/2014/main" xmlns="" id="{59F122DD-9773-48CA-B36A-41383E8FF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3775075"/>
              <a:ext cx="68263" cy="92075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8 h 16"/>
                <a:gd name="T4" fmla="*/ 12 w 12"/>
                <a:gd name="T5" fmla="*/ 16 h 16"/>
                <a:gd name="T6" fmla="*/ 0 w 12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0"/>
                    <a:pt x="4" y="3"/>
                    <a:pt x="6" y="8"/>
                  </a:cubicBezTo>
                  <a:cubicBezTo>
                    <a:pt x="7" y="13"/>
                    <a:pt x="11" y="16"/>
                    <a:pt x="12" y="16"/>
                  </a:cubicBezTo>
                  <a:cubicBezTo>
                    <a:pt x="12" y="16"/>
                    <a:pt x="1" y="14"/>
                    <a:pt x="0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16">
              <a:extLst>
                <a:ext uri="{FF2B5EF4-FFF2-40B4-BE49-F238E27FC236}">
                  <a16:creationId xmlns:a16="http://schemas.microsoft.com/office/drawing/2014/main" xmlns="" id="{0FEF4D20-2077-46B3-889D-C36948145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3792538"/>
              <a:ext cx="131763" cy="360363"/>
            </a:xfrm>
            <a:custGeom>
              <a:avLst/>
              <a:gdLst>
                <a:gd name="T0" fmla="*/ 23 w 23"/>
                <a:gd name="T1" fmla="*/ 26 h 63"/>
                <a:gd name="T2" fmla="*/ 21 w 23"/>
                <a:gd name="T3" fmla="*/ 34 h 63"/>
                <a:gd name="T4" fmla="*/ 19 w 23"/>
                <a:gd name="T5" fmla="*/ 54 h 63"/>
                <a:gd name="T6" fmla="*/ 13 w 23"/>
                <a:gd name="T7" fmla="*/ 62 h 63"/>
                <a:gd name="T8" fmla="*/ 10 w 23"/>
                <a:gd name="T9" fmla="*/ 63 h 63"/>
                <a:gd name="T10" fmla="*/ 0 w 23"/>
                <a:gd name="T11" fmla="*/ 62 h 63"/>
                <a:gd name="T12" fmla="*/ 5 w 23"/>
                <a:gd name="T13" fmla="*/ 0 h 63"/>
                <a:gd name="T14" fmla="*/ 13 w 23"/>
                <a:gd name="T15" fmla="*/ 1 h 63"/>
                <a:gd name="T16" fmla="*/ 23 w 23"/>
                <a:gd name="T17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3">
                  <a:moveTo>
                    <a:pt x="23" y="26"/>
                  </a:moveTo>
                  <a:cubicBezTo>
                    <a:pt x="23" y="29"/>
                    <a:pt x="22" y="31"/>
                    <a:pt x="21" y="34"/>
                  </a:cubicBezTo>
                  <a:cubicBezTo>
                    <a:pt x="21" y="35"/>
                    <a:pt x="20" y="50"/>
                    <a:pt x="19" y="54"/>
                  </a:cubicBezTo>
                  <a:cubicBezTo>
                    <a:pt x="19" y="56"/>
                    <a:pt x="17" y="61"/>
                    <a:pt x="13" y="62"/>
                  </a:cubicBezTo>
                  <a:cubicBezTo>
                    <a:pt x="12" y="63"/>
                    <a:pt x="11" y="63"/>
                    <a:pt x="10" y="63"/>
                  </a:cubicBezTo>
                  <a:cubicBezTo>
                    <a:pt x="3" y="62"/>
                    <a:pt x="0" y="62"/>
                    <a:pt x="0" y="62"/>
                  </a:cubicBezTo>
                  <a:cubicBezTo>
                    <a:pt x="0" y="62"/>
                    <a:pt x="8" y="22"/>
                    <a:pt x="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7" y="19"/>
                    <a:pt x="23" y="26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17">
              <a:extLst>
                <a:ext uri="{FF2B5EF4-FFF2-40B4-BE49-F238E27FC236}">
                  <a16:creationId xmlns:a16="http://schemas.microsoft.com/office/drawing/2014/main" xmlns="" id="{3E67FC6E-679C-4B7D-9F05-FF6856ED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4010025"/>
              <a:ext cx="74613" cy="142875"/>
            </a:xfrm>
            <a:custGeom>
              <a:avLst/>
              <a:gdLst>
                <a:gd name="T0" fmla="*/ 13 w 13"/>
                <a:gd name="T1" fmla="*/ 24 h 25"/>
                <a:gd name="T2" fmla="*/ 10 w 13"/>
                <a:gd name="T3" fmla="*/ 25 h 25"/>
                <a:gd name="T4" fmla="*/ 0 w 13"/>
                <a:gd name="T5" fmla="*/ 24 h 25"/>
                <a:gd name="T6" fmla="*/ 4 w 13"/>
                <a:gd name="T7" fmla="*/ 0 h 25"/>
                <a:gd name="T8" fmla="*/ 13 w 13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13" y="24"/>
                  </a:moveTo>
                  <a:cubicBezTo>
                    <a:pt x="12" y="25"/>
                    <a:pt x="11" y="25"/>
                    <a:pt x="10" y="25"/>
                  </a:cubicBezTo>
                  <a:cubicBezTo>
                    <a:pt x="3" y="24"/>
                    <a:pt x="0" y="24"/>
                    <a:pt x="0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9" y="18"/>
                    <a:pt x="13" y="24"/>
                  </a:cubicBezTo>
                  <a:close/>
                </a:path>
              </a:pathLst>
            </a:custGeom>
            <a:gradFill>
              <a:gsLst>
                <a:gs pos="0">
                  <a:srgbClr val="4BC3E2">
                    <a:alpha val="63000"/>
                  </a:srgbClr>
                </a:gs>
                <a:gs pos="51000">
                  <a:srgbClr val="4BC3E2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18">
              <a:extLst>
                <a:ext uri="{FF2B5EF4-FFF2-40B4-BE49-F238E27FC236}">
                  <a16:creationId xmlns:a16="http://schemas.microsoft.com/office/drawing/2014/main" xmlns="" id="{3E28299F-82DC-4BAC-A5BB-7B5EA5A95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0" y="3162300"/>
              <a:ext cx="1503363" cy="2624138"/>
            </a:xfrm>
            <a:custGeom>
              <a:avLst/>
              <a:gdLst>
                <a:gd name="T0" fmla="*/ 258 w 262"/>
                <a:gd name="T1" fmla="*/ 413 h 458"/>
                <a:gd name="T2" fmla="*/ 208 w 262"/>
                <a:gd name="T3" fmla="*/ 314 h 458"/>
                <a:gd name="T4" fmla="*/ 214 w 262"/>
                <a:gd name="T5" fmla="*/ 201 h 458"/>
                <a:gd name="T6" fmla="*/ 225 w 262"/>
                <a:gd name="T7" fmla="*/ 192 h 458"/>
                <a:gd name="T8" fmla="*/ 217 w 262"/>
                <a:gd name="T9" fmla="*/ 182 h 458"/>
                <a:gd name="T10" fmla="*/ 216 w 262"/>
                <a:gd name="T11" fmla="*/ 182 h 458"/>
                <a:gd name="T12" fmla="*/ 216 w 262"/>
                <a:gd name="T13" fmla="*/ 182 h 458"/>
                <a:gd name="T14" fmla="*/ 215 w 262"/>
                <a:gd name="T15" fmla="*/ 182 h 458"/>
                <a:gd name="T16" fmla="*/ 215 w 262"/>
                <a:gd name="T17" fmla="*/ 182 h 458"/>
                <a:gd name="T18" fmla="*/ 213 w 262"/>
                <a:gd name="T19" fmla="*/ 151 h 458"/>
                <a:gd name="T20" fmla="*/ 217 w 262"/>
                <a:gd name="T21" fmla="*/ 90 h 458"/>
                <a:gd name="T22" fmla="*/ 222 w 262"/>
                <a:gd name="T23" fmla="*/ 56 h 458"/>
                <a:gd name="T24" fmla="*/ 202 w 262"/>
                <a:gd name="T25" fmla="*/ 1 h 458"/>
                <a:gd name="T26" fmla="*/ 179 w 262"/>
                <a:gd name="T27" fmla="*/ 12 h 458"/>
                <a:gd name="T28" fmla="*/ 145 w 262"/>
                <a:gd name="T29" fmla="*/ 66 h 458"/>
                <a:gd name="T30" fmla="*/ 154 w 262"/>
                <a:gd name="T31" fmla="*/ 93 h 458"/>
                <a:gd name="T32" fmla="*/ 164 w 262"/>
                <a:gd name="T33" fmla="*/ 119 h 458"/>
                <a:gd name="T34" fmla="*/ 171 w 262"/>
                <a:gd name="T35" fmla="*/ 151 h 458"/>
                <a:gd name="T36" fmla="*/ 170 w 262"/>
                <a:gd name="T37" fmla="*/ 180 h 458"/>
                <a:gd name="T38" fmla="*/ 149 w 262"/>
                <a:gd name="T39" fmla="*/ 196 h 458"/>
                <a:gd name="T40" fmla="*/ 94 w 262"/>
                <a:gd name="T41" fmla="*/ 213 h 458"/>
                <a:gd name="T42" fmla="*/ 94 w 262"/>
                <a:gd name="T43" fmla="*/ 213 h 458"/>
                <a:gd name="T44" fmla="*/ 38 w 262"/>
                <a:gd name="T45" fmla="*/ 292 h 458"/>
                <a:gd name="T46" fmla="*/ 23 w 262"/>
                <a:gd name="T47" fmla="*/ 408 h 458"/>
                <a:gd name="T48" fmla="*/ 104 w 262"/>
                <a:gd name="T49" fmla="*/ 409 h 458"/>
                <a:gd name="T50" fmla="*/ 104 w 262"/>
                <a:gd name="T51" fmla="*/ 413 h 458"/>
                <a:gd name="T52" fmla="*/ 109 w 262"/>
                <a:gd name="T53" fmla="*/ 458 h 458"/>
                <a:gd name="T54" fmla="*/ 260 w 262"/>
                <a:gd name="T55" fmla="*/ 458 h 458"/>
                <a:gd name="T56" fmla="*/ 258 w 262"/>
                <a:gd name="T57" fmla="*/ 413 h 458"/>
                <a:gd name="T58" fmla="*/ 76 w 262"/>
                <a:gd name="T59" fmla="*/ 350 h 458"/>
                <a:gd name="T60" fmla="*/ 95 w 262"/>
                <a:gd name="T61" fmla="*/ 329 h 458"/>
                <a:gd name="T62" fmla="*/ 97 w 262"/>
                <a:gd name="T63" fmla="*/ 350 h 458"/>
                <a:gd name="T64" fmla="*/ 76 w 262"/>
                <a:gd name="T65" fmla="*/ 35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2" h="458">
                  <a:moveTo>
                    <a:pt x="258" y="413"/>
                  </a:moveTo>
                  <a:cubicBezTo>
                    <a:pt x="250" y="382"/>
                    <a:pt x="229" y="355"/>
                    <a:pt x="208" y="314"/>
                  </a:cubicBezTo>
                  <a:cubicBezTo>
                    <a:pt x="177" y="255"/>
                    <a:pt x="214" y="201"/>
                    <a:pt x="214" y="201"/>
                  </a:cubicBezTo>
                  <a:cubicBezTo>
                    <a:pt x="214" y="201"/>
                    <a:pt x="223" y="201"/>
                    <a:pt x="225" y="192"/>
                  </a:cubicBezTo>
                  <a:cubicBezTo>
                    <a:pt x="226" y="185"/>
                    <a:pt x="220" y="183"/>
                    <a:pt x="217" y="182"/>
                  </a:cubicBezTo>
                  <a:cubicBezTo>
                    <a:pt x="217" y="182"/>
                    <a:pt x="216" y="182"/>
                    <a:pt x="216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2"/>
                    <a:pt x="215" y="182"/>
                    <a:pt x="215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4" y="177"/>
                    <a:pt x="213" y="166"/>
                    <a:pt x="213" y="151"/>
                  </a:cubicBezTo>
                  <a:cubicBezTo>
                    <a:pt x="214" y="133"/>
                    <a:pt x="215" y="111"/>
                    <a:pt x="217" y="90"/>
                  </a:cubicBezTo>
                  <a:cubicBezTo>
                    <a:pt x="219" y="78"/>
                    <a:pt x="220" y="66"/>
                    <a:pt x="222" y="56"/>
                  </a:cubicBezTo>
                  <a:cubicBezTo>
                    <a:pt x="229" y="19"/>
                    <a:pt x="202" y="1"/>
                    <a:pt x="202" y="1"/>
                  </a:cubicBezTo>
                  <a:cubicBezTo>
                    <a:pt x="194" y="0"/>
                    <a:pt x="179" y="12"/>
                    <a:pt x="179" y="12"/>
                  </a:cubicBezTo>
                  <a:cubicBezTo>
                    <a:pt x="149" y="27"/>
                    <a:pt x="145" y="65"/>
                    <a:pt x="145" y="66"/>
                  </a:cubicBezTo>
                  <a:cubicBezTo>
                    <a:pt x="145" y="67"/>
                    <a:pt x="149" y="78"/>
                    <a:pt x="154" y="93"/>
                  </a:cubicBezTo>
                  <a:cubicBezTo>
                    <a:pt x="157" y="101"/>
                    <a:pt x="160" y="110"/>
                    <a:pt x="164" y="119"/>
                  </a:cubicBezTo>
                  <a:cubicBezTo>
                    <a:pt x="168" y="129"/>
                    <a:pt x="170" y="141"/>
                    <a:pt x="171" y="151"/>
                  </a:cubicBezTo>
                  <a:cubicBezTo>
                    <a:pt x="172" y="167"/>
                    <a:pt x="170" y="180"/>
                    <a:pt x="170" y="180"/>
                  </a:cubicBezTo>
                  <a:cubicBezTo>
                    <a:pt x="154" y="181"/>
                    <a:pt x="149" y="196"/>
                    <a:pt x="149" y="196"/>
                  </a:cubicBezTo>
                  <a:cubicBezTo>
                    <a:pt x="149" y="196"/>
                    <a:pt x="103" y="205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80" y="219"/>
                    <a:pt x="59" y="238"/>
                    <a:pt x="38" y="292"/>
                  </a:cubicBezTo>
                  <a:cubicBezTo>
                    <a:pt x="5" y="376"/>
                    <a:pt x="0" y="402"/>
                    <a:pt x="23" y="408"/>
                  </a:cubicBezTo>
                  <a:cubicBezTo>
                    <a:pt x="32" y="410"/>
                    <a:pt x="66" y="410"/>
                    <a:pt x="104" y="409"/>
                  </a:cubicBezTo>
                  <a:cubicBezTo>
                    <a:pt x="104" y="410"/>
                    <a:pt x="104" y="411"/>
                    <a:pt x="104" y="413"/>
                  </a:cubicBezTo>
                  <a:cubicBezTo>
                    <a:pt x="107" y="435"/>
                    <a:pt x="109" y="452"/>
                    <a:pt x="109" y="458"/>
                  </a:cubicBezTo>
                  <a:cubicBezTo>
                    <a:pt x="260" y="458"/>
                    <a:pt x="260" y="458"/>
                    <a:pt x="260" y="458"/>
                  </a:cubicBezTo>
                  <a:cubicBezTo>
                    <a:pt x="262" y="441"/>
                    <a:pt x="261" y="426"/>
                    <a:pt x="258" y="413"/>
                  </a:cubicBezTo>
                  <a:close/>
                  <a:moveTo>
                    <a:pt x="76" y="350"/>
                  </a:moveTo>
                  <a:cubicBezTo>
                    <a:pt x="76" y="350"/>
                    <a:pt x="85" y="341"/>
                    <a:pt x="95" y="329"/>
                  </a:cubicBezTo>
                  <a:cubicBezTo>
                    <a:pt x="96" y="336"/>
                    <a:pt x="97" y="343"/>
                    <a:pt x="97" y="350"/>
                  </a:cubicBezTo>
                  <a:cubicBezTo>
                    <a:pt x="85" y="350"/>
                    <a:pt x="76" y="350"/>
                    <a:pt x="76" y="35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9">
              <a:extLst>
                <a:ext uri="{FF2B5EF4-FFF2-40B4-BE49-F238E27FC236}">
                  <a16:creationId xmlns:a16="http://schemas.microsoft.com/office/drawing/2014/main" xmlns="" id="{1F1055DB-0FAF-42E9-A9D9-33EEEA5E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167313"/>
              <a:ext cx="236538" cy="338138"/>
            </a:xfrm>
            <a:custGeom>
              <a:avLst/>
              <a:gdLst>
                <a:gd name="T0" fmla="*/ 13 w 41"/>
                <a:gd name="T1" fmla="*/ 0 h 59"/>
                <a:gd name="T2" fmla="*/ 41 w 41"/>
                <a:gd name="T3" fmla="*/ 59 h 59"/>
                <a:gd name="T4" fmla="*/ 34 w 41"/>
                <a:gd name="T5" fmla="*/ 0 h 59"/>
                <a:gd name="T6" fmla="*/ 13 w 4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9">
                  <a:moveTo>
                    <a:pt x="13" y="0"/>
                  </a:moveTo>
                  <a:cubicBezTo>
                    <a:pt x="13" y="0"/>
                    <a:pt x="0" y="45"/>
                    <a:pt x="41" y="5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829CF3">
                <a:alpha val="26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20">
              <a:extLst>
                <a:ext uri="{FF2B5EF4-FFF2-40B4-BE49-F238E27FC236}">
                  <a16:creationId xmlns:a16="http://schemas.microsoft.com/office/drawing/2014/main" xmlns="" id="{33DD8503-AB72-4432-BEC9-FC488705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3625850"/>
              <a:ext cx="333375" cy="217488"/>
            </a:xfrm>
            <a:custGeom>
              <a:avLst/>
              <a:gdLst>
                <a:gd name="T0" fmla="*/ 57 w 58"/>
                <a:gd name="T1" fmla="*/ 4 h 38"/>
                <a:gd name="T2" fmla="*/ 57 w 58"/>
                <a:gd name="T3" fmla="*/ 8 h 38"/>
                <a:gd name="T4" fmla="*/ 53 w 58"/>
                <a:gd name="T5" fmla="*/ 18 h 38"/>
                <a:gd name="T6" fmla="*/ 47 w 58"/>
                <a:gd name="T7" fmla="*/ 24 h 38"/>
                <a:gd name="T8" fmla="*/ 46 w 58"/>
                <a:gd name="T9" fmla="*/ 22 h 38"/>
                <a:gd name="T10" fmla="*/ 47 w 58"/>
                <a:gd name="T11" fmla="*/ 21 h 38"/>
                <a:gd name="T12" fmla="*/ 53 w 58"/>
                <a:gd name="T13" fmla="*/ 8 h 38"/>
                <a:gd name="T14" fmla="*/ 46 w 58"/>
                <a:gd name="T15" fmla="*/ 11 h 38"/>
                <a:gd name="T16" fmla="*/ 17 w 58"/>
                <a:gd name="T17" fmla="*/ 23 h 38"/>
                <a:gd name="T18" fmla="*/ 5 w 58"/>
                <a:gd name="T19" fmla="*/ 37 h 38"/>
                <a:gd name="T20" fmla="*/ 0 w 58"/>
                <a:gd name="T21" fmla="*/ 35 h 38"/>
                <a:gd name="T22" fmla="*/ 15 w 58"/>
                <a:gd name="T23" fmla="*/ 20 h 38"/>
                <a:gd name="T24" fmla="*/ 46 w 58"/>
                <a:gd name="T25" fmla="*/ 7 h 38"/>
                <a:gd name="T26" fmla="*/ 52 w 58"/>
                <a:gd name="T27" fmla="*/ 4 h 38"/>
                <a:gd name="T28" fmla="*/ 46 w 58"/>
                <a:gd name="T29" fmla="*/ 2 h 38"/>
                <a:gd name="T30" fmla="*/ 46 w 58"/>
                <a:gd name="T31" fmla="*/ 0 h 38"/>
                <a:gd name="T32" fmla="*/ 53 w 58"/>
                <a:gd name="T33" fmla="*/ 1 h 38"/>
                <a:gd name="T34" fmla="*/ 57 w 58"/>
                <a:gd name="T35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38">
                  <a:moveTo>
                    <a:pt x="57" y="4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6" y="12"/>
                    <a:pt x="53" y="18"/>
                  </a:cubicBezTo>
                  <a:cubicBezTo>
                    <a:pt x="51" y="23"/>
                    <a:pt x="48" y="24"/>
                    <a:pt x="47" y="24"/>
                  </a:cubicBezTo>
                  <a:cubicBezTo>
                    <a:pt x="46" y="23"/>
                    <a:pt x="46" y="22"/>
                    <a:pt x="46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4" y="20"/>
                    <a:pt x="53" y="8"/>
                    <a:pt x="53" y="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7" y="35"/>
                    <a:pt x="5" y="37"/>
                  </a:cubicBezTo>
                  <a:cubicBezTo>
                    <a:pt x="3" y="38"/>
                    <a:pt x="0" y="38"/>
                    <a:pt x="0" y="35"/>
                  </a:cubicBezTo>
                  <a:cubicBezTo>
                    <a:pt x="0" y="33"/>
                    <a:pt x="15" y="20"/>
                    <a:pt x="15" y="2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1"/>
                    <a:pt x="46" y="0"/>
                  </a:cubicBezTo>
                  <a:cubicBezTo>
                    <a:pt x="48" y="0"/>
                    <a:pt x="50" y="1"/>
                    <a:pt x="53" y="1"/>
                  </a:cubicBezTo>
                  <a:cubicBezTo>
                    <a:pt x="58" y="2"/>
                    <a:pt x="57" y="4"/>
                    <a:pt x="57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5734A953-9B6C-444B-B25F-6DF0B880B296}"/>
                </a:ext>
              </a:extLst>
            </p:cNvPr>
            <p:cNvSpPr/>
            <p:nvPr/>
          </p:nvSpPr>
          <p:spPr>
            <a:xfrm>
              <a:off x="6538394" y="3930239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0" name="Полилиния: Фигура 149">
              <a:extLst>
                <a:ext uri="{FF2B5EF4-FFF2-40B4-BE49-F238E27FC236}">
                  <a16:creationId xmlns:a16="http://schemas.microsoft.com/office/drawing/2014/main" xmlns="" id="{0981B24C-CD45-4505-87DD-EBA799A608A0}"/>
                </a:ext>
              </a:extLst>
            </p:cNvPr>
            <p:cNvSpPr/>
            <p:nvPr/>
          </p:nvSpPr>
          <p:spPr>
            <a:xfrm>
              <a:off x="6586362" y="3924595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95F849CF-BB96-4670-91B9-CF85441BB33B}"/>
                </a:ext>
              </a:extLst>
            </p:cNvPr>
            <p:cNvSpPr/>
            <p:nvPr/>
          </p:nvSpPr>
          <p:spPr>
            <a:xfrm>
              <a:off x="5832786" y="4279895"/>
              <a:ext cx="465015" cy="55559"/>
            </a:xfrm>
            <a:custGeom>
              <a:avLst/>
              <a:gdLst>
                <a:gd name="connsiteX0" fmla="*/ 456889 w 465015"/>
                <a:gd name="connsiteY0" fmla="*/ 50805 h 55559"/>
                <a:gd name="connsiteX1" fmla="*/ 2864 w 465015"/>
                <a:gd name="connsiteY1" fmla="*/ 5 h 55559"/>
                <a:gd name="connsiteX2" fmla="*/ 272739 w 465015"/>
                <a:gd name="connsiteY2" fmla="*/ 47630 h 55559"/>
                <a:gd name="connsiteX3" fmla="*/ 456889 w 465015"/>
                <a:gd name="connsiteY3" fmla="*/ 50805 h 5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15" h="55559">
                  <a:moveTo>
                    <a:pt x="456889" y="50805"/>
                  </a:moveTo>
                  <a:cubicBezTo>
                    <a:pt x="411910" y="42867"/>
                    <a:pt x="33556" y="534"/>
                    <a:pt x="2864" y="5"/>
                  </a:cubicBezTo>
                  <a:cubicBezTo>
                    <a:pt x="-27828" y="-524"/>
                    <a:pt x="196539" y="39163"/>
                    <a:pt x="272739" y="47630"/>
                  </a:cubicBezTo>
                  <a:cubicBezTo>
                    <a:pt x="348939" y="56097"/>
                    <a:pt x="501868" y="58743"/>
                    <a:pt x="456889" y="508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xmlns="" id="{D14F9816-D761-44CD-80AC-A13A6A2BF4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2834" y="3292485"/>
            <a:ext cx="584970" cy="615624"/>
            <a:chOff x="4127500" y="2909888"/>
            <a:chExt cx="330200" cy="315913"/>
          </a:xfrm>
        </p:grpSpPr>
        <p:sp>
          <p:nvSpPr>
            <p:cNvPr id="182" name="Овал 268">
              <a:extLst>
                <a:ext uri="{FF2B5EF4-FFF2-40B4-BE49-F238E27FC236}">
                  <a16:creationId xmlns:a16="http://schemas.microsoft.com/office/drawing/2014/main" xmlns="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3" name="Полилиния 269">
              <a:extLst>
                <a:ext uri="{FF2B5EF4-FFF2-40B4-BE49-F238E27FC236}">
                  <a16:creationId xmlns:a16="http://schemas.microsoft.com/office/drawing/2014/main" xmlns="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4" name="Овал 270">
              <a:extLst>
                <a:ext uri="{FF2B5EF4-FFF2-40B4-BE49-F238E27FC236}">
                  <a16:creationId xmlns:a16="http://schemas.microsoft.com/office/drawing/2014/main" xmlns="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5" name="Полилиния 271">
              <a:extLst>
                <a:ext uri="{FF2B5EF4-FFF2-40B4-BE49-F238E27FC236}">
                  <a16:creationId xmlns:a16="http://schemas.microsoft.com/office/drawing/2014/main" xmlns="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6" name="Овал 272">
              <a:extLst>
                <a:ext uri="{FF2B5EF4-FFF2-40B4-BE49-F238E27FC236}">
                  <a16:creationId xmlns:a16="http://schemas.microsoft.com/office/drawing/2014/main" xmlns="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7" name="Полилиния 273">
              <a:extLst>
                <a:ext uri="{FF2B5EF4-FFF2-40B4-BE49-F238E27FC236}">
                  <a16:creationId xmlns:a16="http://schemas.microsoft.com/office/drawing/2014/main" xmlns="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8" name="Полилиния 274">
              <a:extLst>
                <a:ext uri="{FF2B5EF4-FFF2-40B4-BE49-F238E27FC236}">
                  <a16:creationId xmlns:a16="http://schemas.microsoft.com/office/drawing/2014/main" xmlns="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9" name="Полилиния 275">
              <a:extLst>
                <a:ext uri="{FF2B5EF4-FFF2-40B4-BE49-F238E27FC236}">
                  <a16:creationId xmlns:a16="http://schemas.microsoft.com/office/drawing/2014/main" xmlns="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0" name="Полилиния 276">
              <a:extLst>
                <a:ext uri="{FF2B5EF4-FFF2-40B4-BE49-F238E27FC236}">
                  <a16:creationId xmlns:a16="http://schemas.microsoft.com/office/drawing/2014/main" xmlns="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A64F8879-D01A-46C0-82F4-C2574F5186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54371" y="4157408"/>
            <a:ext cx="1598853" cy="1076643"/>
            <a:chOff x="9695998" y="4157408"/>
            <a:chExt cx="1734002" cy="1076643"/>
          </a:xfrm>
        </p:grpSpPr>
        <p:sp>
          <p:nvSpPr>
            <p:cNvPr id="331" name="Надпись 330">
              <a:extLst>
                <a:ext uri="{FF2B5EF4-FFF2-40B4-BE49-F238E27FC236}">
                  <a16:creationId xmlns:a16="http://schemas.microsoft.com/office/drawing/2014/main" xmlns="" id="{62109C55-9EBC-4778-80D4-D55D22307915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endParaRPr lang="ru-RU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Прямоугольник 331">
              <a:extLst>
                <a:ext uri="{FF2B5EF4-FFF2-40B4-BE49-F238E27FC236}">
                  <a16:creationId xmlns:a16="http://schemas.microsoft.com/office/drawing/2014/main" xmlns="" id="{779BDC05-BA31-44EF-B695-331F1F3CEBCA}"/>
                </a:ext>
              </a:extLst>
            </p:cNvPr>
            <p:cNvSpPr/>
            <p:nvPr/>
          </p:nvSpPr>
          <p:spPr>
            <a:xfrm>
              <a:off x="9695998" y="4987830"/>
              <a:ext cx="1729394" cy="24622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endPara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336" name="Группа 335">
            <a:extLst>
              <a:ext uri="{FF2B5EF4-FFF2-40B4-BE49-F238E27FC236}">
                <a16:creationId xmlns:a16="http://schemas.microsoft.com/office/drawing/2014/main" xmlns="" id="{28F9A76E-D468-407E-9575-CEACF4453F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94628" y="2203556"/>
            <a:ext cx="1598853" cy="1076643"/>
            <a:chOff x="9695998" y="4157408"/>
            <a:chExt cx="1734002" cy="1076643"/>
          </a:xfrm>
        </p:grpSpPr>
        <p:sp>
          <p:nvSpPr>
            <p:cNvPr id="337" name="Надпись 336">
              <a:extLst>
                <a:ext uri="{FF2B5EF4-FFF2-40B4-BE49-F238E27FC236}">
                  <a16:creationId xmlns:a16="http://schemas.microsoft.com/office/drawing/2014/main" xmlns="" id="{3380BC47-47FB-44F3-9E0B-80B83E426031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endParaRPr lang="ru-RU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Прямоугольник 337">
              <a:extLst>
                <a:ext uri="{FF2B5EF4-FFF2-40B4-BE49-F238E27FC236}">
                  <a16:creationId xmlns:a16="http://schemas.microsoft.com/office/drawing/2014/main" xmlns="" id="{9DE6A47E-C4CC-416D-9C28-3273394521C8}"/>
                </a:ext>
              </a:extLst>
            </p:cNvPr>
            <p:cNvSpPr/>
            <p:nvPr/>
          </p:nvSpPr>
          <p:spPr>
            <a:xfrm>
              <a:off x="9695998" y="4987830"/>
              <a:ext cx="1729394" cy="24622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endPara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99CDDA2C-6FA4-497B-A320-3ED782990E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7303" y="2164807"/>
            <a:ext cx="1594605" cy="1076643"/>
            <a:chOff x="1427303" y="2203556"/>
            <a:chExt cx="1594605" cy="1076643"/>
          </a:xfrm>
        </p:grpSpPr>
        <p:sp>
          <p:nvSpPr>
            <p:cNvPr id="340" name="Надпись 339">
              <a:extLst>
                <a:ext uri="{FF2B5EF4-FFF2-40B4-BE49-F238E27FC236}">
                  <a16:creationId xmlns:a16="http://schemas.microsoft.com/office/drawing/2014/main" xmlns="" id="{246A1BD9-59BD-467C-9A84-D6A5E4382773}"/>
                </a:ext>
              </a:extLst>
            </p:cNvPr>
            <p:cNvSpPr txBox="1"/>
            <p:nvPr/>
          </p:nvSpPr>
          <p:spPr>
            <a:xfrm>
              <a:off x="1427303" y="2203556"/>
              <a:ext cx="15946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endParaRPr lang="ru-RU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Прямоугольник 340">
              <a:extLst>
                <a:ext uri="{FF2B5EF4-FFF2-40B4-BE49-F238E27FC236}">
                  <a16:creationId xmlns:a16="http://schemas.microsoft.com/office/drawing/2014/main" xmlns="" id="{594EDD4C-FB3C-4D67-A0E0-448BE5307678}"/>
                </a:ext>
              </a:extLst>
            </p:cNvPr>
            <p:cNvSpPr/>
            <p:nvPr/>
          </p:nvSpPr>
          <p:spPr>
            <a:xfrm>
              <a:off x="1427304" y="3033978"/>
              <a:ext cx="1594604" cy="24622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endPara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Группа 344">
            <a:extLst>
              <a:ext uri="{FF2B5EF4-FFF2-40B4-BE49-F238E27FC236}">
                <a16:creationId xmlns:a16="http://schemas.microsoft.com/office/drawing/2014/main" xmlns="" id="{E6D6E19C-DE46-4402-8CBF-17BB954585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53988" y="537999"/>
            <a:ext cx="4356733" cy="686649"/>
            <a:chOff x="9379627" y="4410753"/>
            <a:chExt cx="2371352" cy="492443"/>
          </a:xfrm>
        </p:grpSpPr>
        <p:sp>
          <p:nvSpPr>
            <p:cNvPr id="346" name="Надпись 345">
              <a:extLst>
                <a:ext uri="{FF2B5EF4-FFF2-40B4-BE49-F238E27FC236}">
                  <a16:creationId xmlns:a16="http://schemas.microsoft.com/office/drawing/2014/main" xmlns="" id="{3DF722C9-361F-401E-AD34-54132A8436B3}"/>
                </a:ext>
              </a:extLst>
            </p:cNvPr>
            <p:cNvSpPr txBox="1"/>
            <p:nvPr/>
          </p:nvSpPr>
          <p:spPr>
            <a:xfrm>
              <a:off x="9379627" y="4410753"/>
              <a:ext cx="237135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600" b="1" dirty="0" smtClean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ПРИМЕРЫ НЕПРАВИЛЬНО ПОСТРОЕННЫХ КРУГОВЫХ ДИАГРАММ</a:t>
              </a:r>
              <a:endParaRPr lang="ru-RU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7" name="Прямоугольник 346">
              <a:extLst>
                <a:ext uri="{FF2B5EF4-FFF2-40B4-BE49-F238E27FC236}">
                  <a16:creationId xmlns:a16="http://schemas.microsoft.com/office/drawing/2014/main" xmlns="" id="{49C08362-5A73-4AB7-8811-DC216428D42D}"/>
                </a:ext>
              </a:extLst>
            </p:cNvPr>
            <p:cNvSpPr/>
            <p:nvPr/>
          </p:nvSpPr>
          <p:spPr>
            <a:xfrm>
              <a:off x="9695998" y="4682385"/>
              <a:ext cx="1729394" cy="17658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endPara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sp>
        <p:nvSpPr>
          <p:cNvPr id="24" name="Заголовок 23" hidden="1">
            <a:extLst>
              <a:ext uri="{FF2B5EF4-FFF2-40B4-BE49-F238E27FC236}">
                <a16:creationId xmlns:a16="http://schemas.microsoft.com/office/drawing/2014/main" xmlns="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126" name="Рисунок 125" descr="https://fsd.multiurok.ru/html/2019/08/31/s_5d6adf2b6fd81/1198598_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7" y="1184204"/>
            <a:ext cx="4853281" cy="300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Рисунок 126"/>
          <p:cNvPicPr/>
          <p:nvPr/>
        </p:nvPicPr>
        <p:blipFill>
          <a:blip r:embed="rId4"/>
          <a:stretch>
            <a:fillRect/>
          </a:stretch>
        </p:blipFill>
        <p:spPr>
          <a:xfrm>
            <a:off x="7000080" y="1246874"/>
            <a:ext cx="4876003" cy="29409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74537" y="5509128"/>
            <a:ext cx="6096000" cy="10802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диаграммы построены неправильно, потому что для данных, которые пересекаются нельзя использовать круговую диаграмму.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2">
            <a:extLst>
              <a:ext uri="{FF2B5EF4-FFF2-40B4-BE49-F238E27FC236}">
                <a16:creationId xmlns:a16="http://schemas.microsoft.com/office/drawing/2014/main" xmlns="" id="{CE6AF7FE-5978-4B5F-90E1-044AC25EC230}"/>
              </a:ext>
            </a:extLst>
          </p:cNvPr>
          <p:cNvSpPr txBox="1"/>
          <p:nvPr/>
        </p:nvSpPr>
        <p:spPr>
          <a:xfrm>
            <a:off x="726780" y="319647"/>
            <a:ext cx="5369219" cy="405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endParaRPr lang="ru-RU" sz="3200" dirty="0"/>
          </a:p>
        </p:txBody>
      </p:sp>
      <p:sp>
        <p:nvSpPr>
          <p:cNvPr id="53" name="Заголовок 52" hidden="1">
            <a:extLst>
              <a:ext uri="{FF2B5EF4-FFF2-40B4-BE49-F238E27FC236}">
                <a16:creationId xmlns:a16="http://schemas.microsoft.com/office/drawing/2014/main" xmlns="" id="{6BCAF586-A14B-4A3B-A249-655ADDBB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390" y="4761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6851"/>
            <a:ext cx="7363934" cy="211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Также, с помощью диаграмм обманывают людей, не знающих о том, как правильно строятся графики и т.д</a:t>
            </a:r>
            <a:r>
              <a:rPr lang="ru-RU" sz="2800" b="1" dirty="0" smtClean="0">
                <a:solidFill>
                  <a:srgbClr val="00206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  <a:p>
            <a:pPr marL="914400" algn="ctr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35100" y="2593722"/>
            <a:ext cx="6096000" cy="32537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пример: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кажется, что эти два графика отличаются друг от друга, но это не так! Они абсолютно одинаковы! Дело в том, что они нарисованы в разном масштабе. У левого графика более крупный масштаб, а также его обрезали снизу.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5898524" y="2099255"/>
            <a:ext cx="6117465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24_TF33668227.potx" id="{B65CD55F-C674-4D94-A054-112C1C8B0BA1}" vid="{823553B5-3B0A-463E-A0F4-6ACAF817F3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Управление персоналом, от 24Slides</Template>
  <TotalTime>0</TotalTime>
  <Words>611</Words>
  <Application>Microsoft Office PowerPoint</Application>
  <PresentationFormat>Широкоэкранный</PresentationFormat>
  <Paragraphs>72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Symbol</vt:lpstr>
      <vt:lpstr>Times New Roman</vt:lpstr>
      <vt:lpstr>Тема Office</vt:lpstr>
      <vt:lpstr>Слайд 1 с информацией о кадрах</vt:lpstr>
      <vt:lpstr>Слайд 2 с информацией о кадрах</vt:lpstr>
      <vt:lpstr>Слайд 8 с информацией о кадрах</vt:lpstr>
      <vt:lpstr>Слайд 6 с информацией о кадрах</vt:lpstr>
      <vt:lpstr>Слайд 6 с информацией о кадрах</vt:lpstr>
      <vt:lpstr>Презентация PowerPoint</vt:lpstr>
      <vt:lpstr>Слайд 6 с информацией о кадрах</vt:lpstr>
      <vt:lpstr>Слайд 4 с информацией о кадрах</vt:lpstr>
      <vt:lpstr>Слайд 8 с информацией о кадрах</vt:lpstr>
      <vt:lpstr>Примеры использования диаграмм в статистике по отслеживанию обстановки Covid-19:</vt:lpstr>
      <vt:lpstr>Слайд 7 с информацией о кадрах</vt:lpstr>
      <vt:lpstr>Презентация PowerPoint</vt:lpstr>
      <vt:lpstr>Презентация PowerPoint</vt:lpstr>
      <vt:lpstr>Презентация PowerPoint</vt:lpstr>
      <vt:lpstr>Слайд 10 с информацией о кадрах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2021-02-12T06:09:09Z</dcterms:created>
  <dcterms:modified xsi:type="dcterms:W3CDTF">2021-02-13T05:59:50Z</dcterms:modified>
</cp:coreProperties>
</file>