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84" r:id="rId9"/>
    <p:sldId id="285" r:id="rId10"/>
    <p:sldId id="261" r:id="rId11"/>
    <p:sldId id="287" r:id="rId12"/>
    <p:sldId id="267" r:id="rId13"/>
    <p:sldId id="286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6EE"/>
    <a:srgbClr val="646464"/>
    <a:srgbClr val="0054FF"/>
    <a:srgbClr val="E6E6E6"/>
    <a:srgbClr val="D7291A"/>
    <a:srgbClr val="EB6822"/>
    <a:srgbClr val="0670BC"/>
    <a:srgbClr val="CCFF66"/>
    <a:srgbClr val="3366FF"/>
    <a:srgbClr val="F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0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08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50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31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еще 2-3 картинки, так как одной мало. Похоже, будто делал 6 летний ребенок)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49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23548" y="1100990"/>
            <a:ext cx="8520600" cy="1025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4400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Умная теплица</a:t>
            </a:r>
            <a:endParaRPr lang="ru" sz="4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93772" y="1835392"/>
            <a:ext cx="8520600" cy="44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Семеницкий Алексей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</a:t>
            </a:r>
            <a:r>
              <a:rPr lang="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лет</a:t>
            </a:r>
            <a:endParaRPr sz="2000" dirty="0"/>
          </a:p>
        </p:txBody>
      </p:sp>
      <p:sp>
        <p:nvSpPr>
          <p:cNvPr id="59" name="Shape 59"/>
          <p:cNvSpPr txBox="1"/>
          <p:nvPr/>
        </p:nvSpPr>
        <p:spPr>
          <a:xfrm>
            <a:off x="2004072" y="3508793"/>
            <a:ext cx="5100000" cy="12169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</a:t>
            </a:r>
            <a:r>
              <a:rPr lang="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</a:t>
            </a:r>
            <a:r>
              <a:rPr lang="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№76 им. </a:t>
            </a:r>
            <a:r>
              <a:rPr lang="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Г.В. Кононцевой</a:t>
            </a:r>
            <a:endParaRPr lang="ru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Сочи, Краснодарского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1523325" y="2817972"/>
            <a:ext cx="6544500" cy="44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900"/>
              </a:spcBef>
              <a:buNone/>
            </a:pPr>
            <a:r>
              <a:rPr lang="ru" sz="16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Каданян Карине Семёновна</a:t>
            </a:r>
          </a:p>
          <a:p>
            <a:pPr marL="0" lvl="0" indent="0" algn="r" rtl="0">
              <a:lnSpc>
                <a:spcPct val="80000"/>
              </a:lnSpc>
              <a:spcBef>
                <a:spcPts val="900"/>
              </a:spcBef>
              <a:buNone/>
            </a:pPr>
            <a:r>
              <a:rPr lang="ru" sz="16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и астрономии высшей категории</a:t>
            </a:r>
            <a:endParaRPr lang="ru" sz="16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E1A5CFA-C619-436F-9F13-DDC10A42C241}"/>
              </a:ext>
            </a:extLst>
          </p:cNvPr>
          <p:cNvCxnSpPr/>
          <p:nvPr/>
        </p:nvCxnSpPr>
        <p:spPr>
          <a:xfrm>
            <a:off x="311700" y="2571750"/>
            <a:ext cx="84847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476F8ED6-E07C-4BA5-88B6-901F8AC3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051E289-CF6F-458A-991D-5F20B07A3098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29B34F-9130-4703-9646-C8717C9C94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F53617D-8D58-46E5-8F7B-74391AF0E4BC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30157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indent="-69850">
              <a:lnSpc>
                <a:spcPct val="150000"/>
              </a:lnSpc>
              <a:buSzPts val="1100"/>
            </a:pP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Макет</a:t>
            </a:r>
            <a:endParaRPr lang="ru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10</a:t>
            </a:fld>
            <a:endParaRPr lang="ru" dirty="0"/>
          </a:p>
        </p:txBody>
      </p:sp>
      <p:pic>
        <p:nvPicPr>
          <p:cNvPr id="8" name="Рисунок 7" descr="C:\Users\User\Desktop\Теплица\ШУСТРИК\макет 22_b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7" y="1192955"/>
            <a:ext cx="3791069" cy="250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67767" y="3742074"/>
            <a:ext cx="4114009" cy="67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подключения каждого элемента к микроконтроллеру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sun9-39.userapi.com/impg/fzkVnZ7Xtvvslgtw8DY4poPD-3qy6O5No_ctnw/yt3P_uz12Ro.jpg?size=1280x960&amp;quality=96&amp;sign=04281f2779e1092b0e529ede51419799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34" y="1189811"/>
            <a:ext cx="3893474" cy="250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718291" y="3853421"/>
            <a:ext cx="4114009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 умной теплицы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82D021-E3C9-408A-9637-F6671DEF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59" y="4609302"/>
            <a:ext cx="534198" cy="534198"/>
          </a:xfrm>
          <a:prstGeom prst="rect">
            <a:avLst/>
          </a:prstGeom>
        </p:spPr>
      </p:pic>
      <p:pic>
        <p:nvPicPr>
          <p:cNvPr id="14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7EBF4202-7E07-4686-8374-60B4E7F8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3412DE-D524-4160-B494-F4385C1DFFF8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80894B-EB84-4AAB-8F6F-9A8BC68AF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20AE86-4B0B-47C2-BFAA-D90D7309F108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27329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Технические характеристики</a:t>
            </a:r>
            <a:endParaRPr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11</a:t>
            </a:fld>
            <a:endParaRPr lang="ru" dirty="0"/>
          </a:p>
        </p:txBody>
      </p:sp>
      <p:sp>
        <p:nvSpPr>
          <p:cNvPr id="9" name="Shape 67"/>
          <p:cNvSpPr txBox="1">
            <a:spLocks noGrp="1"/>
          </p:cNvSpPr>
          <p:nvPr>
            <p:ph type="body" idx="1"/>
          </p:nvPr>
        </p:nvSpPr>
        <p:spPr>
          <a:xfrm>
            <a:off x="311698" y="1033062"/>
            <a:ext cx="6326993" cy="37502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Питание: 12В</a:t>
            </a:r>
            <a:endParaRPr lang="ru" sz="1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Диапазон </a:t>
            </a: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измерения внутренней температуры: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-40 °C до +85 °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Тип датчика влажности почвы: емкостный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Дальность действия </a:t>
            </a:r>
            <a:r>
              <a:rPr lang="en-US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Bluetooth-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модуля: 7м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Скорость вращения шагового двигателя: 15 об/с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Интенсивность освещения светодиодов: 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800 – 1000 </a:t>
            </a:r>
            <a:r>
              <a:rPr lang="en-US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mcd</a:t>
            </a:r>
            <a:endParaRPr lang="ru-RU" sz="14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Диапазон измерения влажности воздуха: 0% до 100%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Способ определения уровня освещенности: автоматический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Тип дисплея: жидкокристаллический</a:t>
            </a:r>
            <a:endParaRPr lang="en-US" sz="14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en-US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Скорость подачи воды: 2 мл/с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40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Виды поддерживаемых культур: все виды и сорта растений и грибов</a:t>
            </a:r>
            <a:endParaRPr lang="ru-RU" sz="14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10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82D021-E3C9-408A-9637-F6671DEF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59" y="4609302"/>
            <a:ext cx="534198" cy="534198"/>
          </a:xfrm>
          <a:prstGeom prst="rect">
            <a:avLst/>
          </a:prstGeom>
        </p:spPr>
      </p:pic>
      <p:pic>
        <p:nvPicPr>
          <p:cNvPr id="14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7EBF4202-7E07-4686-8374-60B4E7F8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3412DE-D524-4160-B494-F4385C1DFFF8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80894B-EB84-4AAB-8F6F-9A8BC68AF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20AE86-4B0B-47C2-BFAA-D90D7309F108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27329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Навыки, применяемые при реализации проекта</a:t>
            </a:r>
            <a:endParaRPr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12</a:t>
            </a:fld>
            <a:endParaRPr lang="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1699" y="1150794"/>
            <a:ext cx="3979746" cy="342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0000"/>
              </a:lnSpc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разработки программно-аппаратного комплекса необходимы навыки программирования, способов и методов подключения устройств к микроконтроллеру, навыки пайки, а также слесарного дела (разработка макета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Для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с микроконтроллером необходимы базовые знания программирования. Языком программирования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MEGA является высокоуровневый язык C. Для изучения данного языка была изучена необходимая литература (В.А. Петин «Проекты с использованием контроллера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а также Д.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Гукин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«Язык программирования Си для чайников»).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8090" y="1139645"/>
            <a:ext cx="4464893" cy="344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правильного подключения датчиков и компонентов получены знания о данных устройствах, а также способах и методах их подключения (П.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Гёлль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«Электронные устройства с программируемыми компонентами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 Для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схемы подключения необходимы базовые знания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схемотехники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качестве изучения была взята книга А.Г. Алексенко «Основы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микросхемотехники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 Основную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информацию, необходимую для оптимального выращивания растений получили от главного агронома НПХ «Кубань» А.А. </a:t>
            </a:r>
            <a:r>
              <a:rPr lang="ru-RU" sz="13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Пухалова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выполнения проекта были применены все полученные знания (программирования,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схемотехники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электроники, пайка, а также слесарного дела).</a:t>
            </a:r>
          </a:p>
        </p:txBody>
      </p:sp>
    </p:spTree>
    <p:extLst>
      <p:ext uri="{BB962C8B-B14F-4D97-AF65-F5344CB8AC3E}">
        <p14:creationId xmlns:p14="http://schemas.microsoft.com/office/powerpoint/2010/main" val="29304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82D021-E3C9-408A-9637-F6671DEF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59" y="4609302"/>
            <a:ext cx="534198" cy="534198"/>
          </a:xfrm>
          <a:prstGeom prst="rect">
            <a:avLst/>
          </a:prstGeom>
        </p:spPr>
      </p:pic>
      <p:pic>
        <p:nvPicPr>
          <p:cNvPr id="14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7EBF4202-7E07-4686-8374-60B4E7F8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3412DE-D524-4160-B494-F4385C1DFFF8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80894B-EB84-4AAB-8F6F-9A8BC68AF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20AE86-4B0B-47C2-BFAA-D90D7309F108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27329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Перспективы коммерциализации проекта</a:t>
            </a:r>
            <a:endParaRPr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13</a:t>
            </a:fld>
            <a:endParaRPr lang="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112922"/>
            <a:ext cx="3801979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Потенциальные заказчики:</a:t>
            </a:r>
          </a:p>
          <a:p>
            <a:pPr indent="450215" algn="just">
              <a:lnSpc>
                <a:spcPct val="14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Агрокомплекс «Чурилово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ООО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«Славянские поля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АО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«Тепличное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Агрокомбинат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«Южный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ООО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Экофермер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Компания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Покоторг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Тепличный комплекс Белогорья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Агрокомбинат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«Горьковский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Агрокомбинат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«Московский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4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Тепличный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комбинат «Новосибирский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C461A2-D378-4D49-A090-A8DA5D4686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79" t="18478" r="51754" b="38750"/>
          <a:stretch/>
        </p:blipFill>
        <p:spPr>
          <a:xfrm>
            <a:off x="3045745" y="1080414"/>
            <a:ext cx="1806499" cy="31870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C0BC3BD-15F6-4973-9A26-6D2D330720A9}"/>
              </a:ext>
            </a:extLst>
          </p:cNvPr>
          <p:cNvSpPr txBox="1"/>
          <p:nvPr/>
        </p:nvSpPr>
        <p:spPr>
          <a:xfrm>
            <a:off x="4749112" y="1139074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0BC3BD-15F6-4973-9A26-6D2D330720A9}"/>
              </a:ext>
            </a:extLst>
          </p:cNvPr>
          <p:cNvSpPr txBox="1"/>
          <p:nvPr/>
        </p:nvSpPr>
        <p:spPr>
          <a:xfrm>
            <a:off x="4852244" y="1928227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0BC3BD-15F6-4973-9A26-6D2D330720A9}"/>
              </a:ext>
            </a:extLst>
          </p:cNvPr>
          <p:cNvSpPr txBox="1"/>
          <p:nvPr/>
        </p:nvSpPr>
        <p:spPr>
          <a:xfrm>
            <a:off x="4852244" y="3055692"/>
            <a:ext cx="1564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D5728-23E8-458D-B730-BF3687C870BB}"/>
              </a:ext>
            </a:extLst>
          </p:cNvPr>
          <p:cNvSpPr txBox="1"/>
          <p:nvPr/>
        </p:nvSpPr>
        <p:spPr>
          <a:xfrm>
            <a:off x="6229316" y="1204285"/>
            <a:ext cx="270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СНГ – более 1,5 млн мусорных контейнеров. Целевой рынок 24,4 млрд рублей.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ABA839-EDAA-43FA-9E94-5E944108DB72}"/>
              </a:ext>
            </a:extLst>
          </p:cNvPr>
          <p:cNvSpPr txBox="1"/>
          <p:nvPr/>
        </p:nvSpPr>
        <p:spPr>
          <a:xfrm>
            <a:off x="6229315" y="1957984"/>
            <a:ext cx="2703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более 772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мусорных контейнеров. Целевой рынок 12,5 млрд рублей.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68E78F-58F5-42AD-8DE7-9D03984B70B6}"/>
              </a:ext>
            </a:extLst>
          </p:cNvPr>
          <p:cNvSpPr txBox="1"/>
          <p:nvPr/>
        </p:nvSpPr>
        <p:spPr>
          <a:xfrm>
            <a:off x="6229315" y="2963358"/>
            <a:ext cx="2553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 – более 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мусорных контейнеров. Целевой рынок 337,5 млн рублей.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ABDEB6E3-8323-49F6-9F22-4AEEA950B416}"/>
              </a:ext>
            </a:extLst>
          </p:cNvPr>
          <p:cNvCxnSpPr>
            <a:cxnSpLocks/>
          </p:cNvCxnSpPr>
          <p:nvPr/>
        </p:nvCxnSpPr>
        <p:spPr>
          <a:xfrm>
            <a:off x="4727398" y="1228623"/>
            <a:ext cx="4293760" cy="0"/>
          </a:xfrm>
          <a:prstGeom prst="line">
            <a:avLst/>
          </a:prstGeom>
          <a:ln>
            <a:solidFill>
              <a:srgbClr val="005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BDEB6E3-8323-49F6-9F22-4AEEA950B416}"/>
              </a:ext>
            </a:extLst>
          </p:cNvPr>
          <p:cNvCxnSpPr>
            <a:cxnSpLocks/>
          </p:cNvCxnSpPr>
          <p:nvPr/>
        </p:nvCxnSpPr>
        <p:spPr>
          <a:xfrm>
            <a:off x="4735968" y="4225823"/>
            <a:ext cx="4293760" cy="0"/>
          </a:xfrm>
          <a:prstGeom prst="line">
            <a:avLst/>
          </a:prstGeom>
          <a:ln>
            <a:solidFill>
              <a:srgbClr val="005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2CFDB91-5347-4191-A6CA-E186B68E93F3}"/>
              </a:ext>
            </a:extLst>
          </p:cNvPr>
          <p:cNvCxnSpPr>
            <a:cxnSpLocks/>
          </p:cNvCxnSpPr>
          <p:nvPr/>
        </p:nvCxnSpPr>
        <p:spPr>
          <a:xfrm>
            <a:off x="9018308" y="1225618"/>
            <a:ext cx="0" cy="3008920"/>
          </a:xfrm>
          <a:prstGeom prst="line">
            <a:avLst/>
          </a:prstGeom>
          <a:ln>
            <a:solidFill>
              <a:srgbClr val="005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ABDEB6E3-8323-49F6-9F22-4AEEA950B416}"/>
              </a:ext>
            </a:extLst>
          </p:cNvPr>
          <p:cNvCxnSpPr>
            <a:cxnSpLocks/>
          </p:cNvCxnSpPr>
          <p:nvPr/>
        </p:nvCxnSpPr>
        <p:spPr>
          <a:xfrm>
            <a:off x="4728329" y="1891519"/>
            <a:ext cx="4293760" cy="0"/>
          </a:xfrm>
          <a:prstGeom prst="line">
            <a:avLst/>
          </a:prstGeom>
          <a:ln>
            <a:solidFill>
              <a:srgbClr val="005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BDEB6E3-8323-49F6-9F22-4AEEA950B416}"/>
              </a:ext>
            </a:extLst>
          </p:cNvPr>
          <p:cNvCxnSpPr>
            <a:cxnSpLocks/>
          </p:cNvCxnSpPr>
          <p:nvPr/>
        </p:nvCxnSpPr>
        <p:spPr>
          <a:xfrm>
            <a:off x="4723651" y="2773197"/>
            <a:ext cx="4293760" cy="0"/>
          </a:xfrm>
          <a:prstGeom prst="line">
            <a:avLst/>
          </a:prstGeom>
          <a:ln>
            <a:solidFill>
              <a:srgbClr val="005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99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344769"/>
            <a:ext cx="8520600" cy="6373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" sz="32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E1A5CFA-C619-436F-9F13-DDC10A42C241}"/>
              </a:ext>
            </a:extLst>
          </p:cNvPr>
          <p:cNvCxnSpPr/>
          <p:nvPr/>
        </p:nvCxnSpPr>
        <p:spPr>
          <a:xfrm>
            <a:off x="293772" y="1982098"/>
            <a:ext cx="84847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B28A81-43E3-4B05-9BEB-3CED75277ACF}"/>
              </a:ext>
            </a:extLst>
          </p:cNvPr>
          <p:cNvSpPr txBox="1"/>
          <p:nvPr/>
        </p:nvSpPr>
        <p:spPr>
          <a:xfrm>
            <a:off x="806218" y="2536470"/>
            <a:ext cx="3576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Семеницкий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Дмитриевич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alex943234@mail.ru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8-928-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457-27-08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59">
            <a:extLst>
              <a:ext uri="{FF2B5EF4-FFF2-40B4-BE49-F238E27FC236}">
                <a16:creationId xmlns:a16="http://schemas.microsoft.com/office/drawing/2014/main" id="{C5FD2811-5CDA-45E6-81C2-6869DBD925F5}"/>
              </a:ext>
            </a:extLst>
          </p:cNvPr>
          <p:cNvSpPr txBox="1"/>
          <p:nvPr/>
        </p:nvSpPr>
        <p:spPr>
          <a:xfrm>
            <a:off x="1986145" y="3798731"/>
            <a:ext cx="5100000" cy="12169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Гимназия №76 им </a:t>
            </a:r>
            <a:r>
              <a:rPr lang="ru-RU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Кононцевой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  <a:endParaRPr lang="ru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Сочи, Краснодарского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9BA256-DDD2-4EA2-AA3A-31FEA6B1331B}"/>
              </a:ext>
            </a:extLst>
          </p:cNvPr>
          <p:cNvSpPr/>
          <p:nvPr/>
        </p:nvSpPr>
        <p:spPr>
          <a:xfrm>
            <a:off x="2268070" y="2167138"/>
            <a:ext cx="4693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теплица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28A81-43E3-4B05-9BEB-3CED75277ACF}"/>
              </a:ext>
            </a:extLst>
          </p:cNvPr>
          <p:cNvSpPr txBox="1"/>
          <p:nvPr/>
        </p:nvSpPr>
        <p:spPr>
          <a:xfrm>
            <a:off x="5110515" y="2536470"/>
            <a:ext cx="2929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Каданян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Карине Семёновна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karina.kadanyan@yandex.ru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8-928-268-57-32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B2FFF0B4-4856-4EC4-8F9B-5D9F4203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9D5AC4-7212-44AC-BE9F-B8CF0F08640E}"/>
              </a:ext>
            </a:extLst>
          </p:cNvPr>
          <p:cNvSpPr/>
          <p:nvPr/>
        </p:nvSpPr>
        <p:spPr>
          <a:xfrm>
            <a:off x="311701" y="567191"/>
            <a:ext cx="8520600" cy="4328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chemeClr val="bg1">
                  <a:lumMod val="75000"/>
                  <a:alpha val="75000"/>
                </a:schemeClr>
              </a:gs>
              <a:gs pos="75000">
                <a:schemeClr val="bg1">
                  <a:lumMod val="85000"/>
                  <a:alpha val="87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5CE48A-0562-4D38-ACA3-6AAAA22E3072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698" y="920651"/>
            <a:ext cx="6326993" cy="37502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Задачи проекта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Анализ исследований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Описание проекта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35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Материалы и оборудование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 этап реализации проекта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2 этап реализации проекта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35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3 этап реализации проекта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Макет</a:t>
            </a:r>
          </a:p>
          <a:p>
            <a:pPr lvl="0" indent="-69850">
              <a:lnSpc>
                <a:spcPct val="135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Технические характеристики</a:t>
            </a:r>
            <a:endParaRPr lang="ru" sz="16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Навыки применяемые при реализации проекта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-69850">
              <a:lnSpc>
                <a:spcPct val="135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Перспективы коммерциализации проекта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CFA056C-1321-4183-86B7-BE6134971025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2</a:t>
            </a:fld>
            <a:endParaRPr lang="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3D740-9AFE-4D2B-A66C-E036B82D1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Разделы презентации</a:t>
            </a:r>
            <a:endParaRPr lang="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3D99445B-4004-4301-BB55-C786436E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7A2F5DC-200E-43CB-866A-8B04F8DF8122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E92E19-C56C-4ABA-BB1C-6251CF61A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3EEB51E-4085-4F97-B2D9-EB70EFA8619F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Задачи проекта</a:t>
            </a:r>
            <a:endParaRPr lang="ru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3</a:t>
            </a:fld>
            <a:endParaRPr lang="ru" dirty="0"/>
          </a:p>
        </p:txBody>
      </p:sp>
      <p:sp>
        <p:nvSpPr>
          <p:cNvPr id="8" name="Shape 67"/>
          <p:cNvSpPr txBox="1">
            <a:spLocks noGrp="1"/>
          </p:cNvSpPr>
          <p:nvPr>
            <p:ph type="body" idx="1"/>
          </p:nvPr>
        </p:nvSpPr>
        <p:spPr>
          <a:xfrm>
            <a:off x="311698" y="1033062"/>
            <a:ext cx="6326993" cy="37502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Проектирование макета теплицы;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Создание макета теплицы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Проектирование аппаратного комплекса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Сборка аппаратного комплекса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Программирование микроконтроллера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Сбор и обработка данных о выращивании растений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Создание протоколов выращивания растений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Тестирование программно-аппаратного комплекса</a:t>
            </a:r>
            <a:endParaRPr lang="ru" sz="16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Отладка программно-аппаратного комплекса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5F601483-685D-498A-B635-491A6C0A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E947C0-08AF-406C-980E-5AE1815D3D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D3DD0DF-DAA8-4338-B9B6-D1523FBA0B94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0CBDC-B3FD-42A4-BAB9-7EDA85BA06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4</a:t>
            </a:fld>
            <a:endParaRPr lang="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F70B93-8C28-4E1C-8847-831BE53CB551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5F9CF-6C2F-48BB-9686-5AE094BF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исследований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699" y="1150794"/>
            <a:ext cx="3979746" cy="342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Автоматизированные «умные» теплицы снабжаются специальными датчиками и комплексными системами, которые обеспечивают регулировку микроклиматических параметров. Таким образом регулируется температура, уровень углекислого газа, процессы орошения и восстановления грунта. Автоматизация микроклимата теплиц должна выполняться комплексно: если все системы будут функционировать согласованно, то можно будет снизить затраты на покупку электронного оборудования.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27849" y="1139645"/>
            <a:ext cx="3979746" cy="314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Теплицы обеспечивают поддержание необходимых параметров искусственного климата для выращивания нужной сельскохозяйственной продукции (зелени, ранних овощей, фруктов зимой и так далее). Вся конструкция — довольно дорогая в обслуживании и эксплуатации. Чтобы обеспечить ее быструю окупаемость, важно гарантировать стабильную урожайность и высокое качество продукции. Именно для этого и используются современные системы автоматики.</a:t>
            </a:r>
          </a:p>
        </p:txBody>
      </p:sp>
    </p:spTree>
    <p:extLst>
      <p:ext uri="{BB962C8B-B14F-4D97-AF65-F5344CB8AC3E}">
        <p14:creationId xmlns:p14="http://schemas.microsoft.com/office/powerpoint/2010/main" val="16759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B0E88D99-3F3D-4C5F-A9AD-BC990AC7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633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4F8F33-8BE9-4444-B172-3FFBECB9F647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A0DABC-1BD7-40B9-9D04-FA38F4F2A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236747-435B-4E9C-A041-7AE7FA5F595D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9497"/>
            <a:ext cx="8520600" cy="75633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Описание проекта</a:t>
            </a:r>
            <a:endParaRPr lang="ru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5</a:t>
            </a:fld>
            <a:endParaRPr lang="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699" y="1150794"/>
            <a:ext cx="3979746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из наиболее перспективных направлений развития технологий – это </a:t>
            </a:r>
            <a:r>
              <a:rPr lang="ru-RU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Возможность комплексно решить вопрос автоматизации инженерных систем, освобождение времени, которое раньше тратилось на рутинные процессы – все это серьезно повышает качество производства, делает ее более </a:t>
            </a:r>
            <a:r>
              <a:rPr lang="ru-RU" sz="13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благоустроенной. Неудивительно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с каждым годом во всем мире интерес к интеллектуальным системам только растет – актуальность умной теплицы растет с каждым годом. И проекты, связанные с разработкой умных теплиц, становятся более </a:t>
            </a:r>
            <a:r>
              <a:rPr lang="ru-RU" sz="13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востребованными. </a:t>
            </a:r>
            <a:endParaRPr lang="ru-RU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8090" y="1139645"/>
            <a:ext cx="4464893" cy="360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Отличительной особенностью (актуальность) данной работы является автоматический процесс выращивания культур, построенный на системе протоколов. Протокол выращивания представляет собой последовательность команд и действий, основанных на оптимальных условиях выращивания не только каждой культуры, но и отдельных сортов растений и грибов. Ведь для каждого вида и сорта растений и грибов оптимальные условия отличаются. Например, для выращивания томатов идеальная влажность воздуха должна составлять 60%, а для баклажан 42%. Легко заметить, что значения отличаются, следовательно, и оптимальные режим выращивания отличаются.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0941ECD5-E25C-4DFB-B500-1CDADFE4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5E308F-B0BE-4294-B9A1-E9794E266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D1FF52-3010-4666-92C5-CB8E8E6D43A3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906DA3-CE7B-4F79-8049-FE8E97EAE68D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F64B9-AF5F-4414-9119-34592D33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74A3A5-4B92-4869-9606-9EB3442A38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6</a:t>
            </a:fld>
            <a:endParaRPr lang="ru" dirty="0"/>
          </a:p>
        </p:txBody>
      </p:sp>
      <p:sp>
        <p:nvSpPr>
          <p:cNvPr id="13" name="Shape 67"/>
          <p:cNvSpPr txBox="1">
            <a:spLocks noGrp="1"/>
          </p:cNvSpPr>
          <p:nvPr>
            <p:ph type="body" idx="1"/>
          </p:nvPr>
        </p:nvSpPr>
        <p:spPr>
          <a:xfrm>
            <a:off x="311699" y="1330679"/>
            <a:ext cx="3210820" cy="37502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Arduino Mega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RTC-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модуль 1307</a:t>
            </a:r>
            <a:endParaRPr lang="en-US" sz="16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-698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BME-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модуль 280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NTC 3950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Джойстик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двухосевой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KY-023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LCD-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дисплей 1602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Датчик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уровня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жидкости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4" name="Shape 67"/>
          <p:cNvSpPr txBox="1">
            <a:spLocks/>
          </p:cNvSpPr>
          <p:nvPr/>
        </p:nvSpPr>
        <p:spPr>
          <a:xfrm>
            <a:off x="3122439" y="1352388"/>
            <a:ext cx="3210820" cy="37502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Датчик уровня влажности почвы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HC-06</a:t>
            </a:r>
            <a:endParaRPr lang="ru" sz="16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Сервопривод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SG-90</a:t>
            </a:r>
          </a:p>
          <a:p>
            <a:pPr lvl="0"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Светодиоды</a:t>
            </a:r>
          </a:p>
          <a:p>
            <a:pPr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Резисторы</a:t>
            </a:r>
            <a:endParaRPr lang="ru" sz="16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Фоторезистор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GL-5528</a:t>
            </a:r>
            <a:endParaRPr lang="en-US" sz="16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indent="-6985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•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Модуль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MOSFET 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IRF-520</a:t>
            </a:r>
            <a:endParaRPr lang="ru" sz="1600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5" name="Рисунок 14" descr="https://oao-sozvezdie.ru/images/photo/orig/d/5/0/d5081a2688cfaa87ca6d977d246e54f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10391" r="6190" b="15330"/>
          <a:stretch/>
        </p:blipFill>
        <p:spPr bwMode="auto">
          <a:xfrm>
            <a:off x="6243515" y="1095226"/>
            <a:ext cx="1040512" cy="795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image-cdn.kazanexpress.ru/bkqotk75r2rp0p82eqsg/original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1944" r="1966" b="3179"/>
          <a:stretch/>
        </p:blipFill>
        <p:spPr bwMode="auto">
          <a:xfrm>
            <a:off x="7362940" y="1095226"/>
            <a:ext cx="929089" cy="795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smdx.ru/uploads/product/300/320/joystic-module-ky-023-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7056" r="12293" b="10369"/>
          <a:stretch/>
        </p:blipFill>
        <p:spPr bwMode="auto">
          <a:xfrm>
            <a:off x="8385496" y="1095226"/>
            <a:ext cx="547488" cy="795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s://ampero.ru/assets/images/products/411662/4432342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9970" r="5438" b="16314"/>
          <a:stretch/>
        </p:blipFill>
        <p:spPr bwMode="auto">
          <a:xfrm>
            <a:off x="6372715" y="1938270"/>
            <a:ext cx="950768" cy="951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s://kulibin.su/upload/iblock/d35/d354a61f988cf7bc86a1f1030d8027d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40" y="1941015"/>
            <a:ext cx="929089" cy="93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techzip-1.ru/images/newphoto/371/datchik-vlazhnosti-pochvy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14591" r="7162" b="14378"/>
          <a:stretch/>
        </p:blipFill>
        <p:spPr bwMode="auto">
          <a:xfrm>
            <a:off x="6808449" y="2925417"/>
            <a:ext cx="951155" cy="972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static.baza.farpost.ru/v/1605309497668_bulleti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36" y="2925417"/>
            <a:ext cx="925586" cy="97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m1.is.jc9.ru/static/i/kn1/3236/ofb-small-220/private/products/88/5d/885dc6ffc4ce8bb8f42ba1c7ca3f8756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20454" r="11817" b="19545"/>
          <a:stretch/>
        </p:blipFill>
        <p:spPr bwMode="auto">
          <a:xfrm>
            <a:off x="8391520" y="1954398"/>
            <a:ext cx="541464" cy="921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s://3d-diy.ru/upload/iblock/063/Bluetooth-module-HC-06.jp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31565" r="7473" b="31879"/>
          <a:stretch/>
        </p:blipFill>
        <p:spPr bwMode="auto">
          <a:xfrm>
            <a:off x="6756400" y="3887356"/>
            <a:ext cx="2061600" cy="748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2C7764A1-BF11-4664-B638-579B6CC0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3412DE-D524-4160-B494-F4385C1DFFF8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94AB14-FE67-4BDA-8869-BAA45DDE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A567651-134D-451B-92E1-ABEA08799DC6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25752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 этап реализации проекта</a:t>
            </a:r>
            <a:endParaRPr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7</a:t>
            </a:fld>
            <a:endParaRPr lang="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699" y="1150794"/>
            <a:ext cx="3979746" cy="26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этапе разработки умной теплицы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производились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сборка макета: был вырезан собран нижний каркас теплицы из досок 2*1 см, поперечные стойки. Собрана и установлена верхняя крышка (крыша) теплицы. Установлено дно из поликарбоната. Сконструировано окно, а также установлен шаговый двигатель.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sun9-54.userapi.com/impg/v24MUImau8GMUU8cGBSt2YVKfzPeOQb4YMrlrg/r_XSKRsFx8Q.jpg?size=1280x960&amp;quality=96&amp;sign=ea22a2e9e88a2f73fa9d39c1ece8fd1b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76" y="1362785"/>
            <a:ext cx="4350524" cy="3169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2C7764A1-BF11-4664-B638-579B6CC0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3412DE-D524-4160-B494-F4385C1DFFF8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94AB14-FE67-4BDA-8869-BAA45DDE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A567651-134D-451B-92E1-ABEA08799DC6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25752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этап реализации проекта</a:t>
            </a:r>
            <a:endParaRPr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8</a:t>
            </a:fld>
            <a:endParaRPr lang="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1699" y="1150794"/>
            <a:ext cx="39797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производились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аппаратного комплекса с использованием необходимых датчиков. Собран и спаян аппаратный комплекс по схеме, а также установлен на макет. Установлена светодиодная лента на верхнюю рамку. Спроектирована и установлена помпа на базе сервопривода. Также была спаяна и установлена плата стабилизатора и плата повышающая напряжение. Запрограммирован микроконтроллер.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sun9-39.userapi.com/impg/fzkVnZ7Xtvvslgtw8DY4poPD-3qy6O5No_ctnw/yt3P_uz12Ro.jpg?size=1280x960&amp;quality=96&amp;sign=04281f2779e1092b0e529ede51419799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76" y="1287318"/>
            <a:ext cx="4350524" cy="324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9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wallpaperbetter.com/wallpaper/883/492/900/lines-hd-1080P-wallpaper.jpg">
            <a:extLst>
              <a:ext uri="{FF2B5EF4-FFF2-40B4-BE49-F238E27FC236}">
                <a16:creationId xmlns:a16="http://schemas.microsoft.com/office/drawing/2014/main" id="{2C7764A1-BF11-4664-B638-579B6CC0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4"/>
            <a:ext cx="9144000" cy="51435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3412DE-D524-4160-B494-F4385C1DFFF8}"/>
              </a:ext>
            </a:extLst>
          </p:cNvPr>
          <p:cNvCxnSpPr/>
          <p:nvPr/>
        </p:nvCxnSpPr>
        <p:spPr>
          <a:xfrm>
            <a:off x="401444" y="4658083"/>
            <a:ext cx="85315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94AB14-FE67-4BDA-8869-BAA45DDE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05"/>
          <a:stretch/>
        </p:blipFill>
        <p:spPr>
          <a:xfrm>
            <a:off x="401444" y="4625298"/>
            <a:ext cx="8160665" cy="49902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A567651-134D-451B-92E1-ABEA08799DC6}"/>
              </a:ext>
            </a:extLst>
          </p:cNvPr>
          <p:cNvSpPr/>
          <p:nvPr/>
        </p:nvSpPr>
        <p:spPr>
          <a:xfrm>
            <a:off x="311699" y="507189"/>
            <a:ext cx="8621285" cy="5258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8000">
                <a:schemeClr val="dk2">
                  <a:tint val="45000"/>
                  <a:shade val="99000"/>
                  <a:satMod val="350000"/>
                </a:schemeClr>
              </a:gs>
              <a:gs pos="100000">
                <a:srgbClr val="646464"/>
              </a:gs>
            </a:gsLst>
            <a:lin ang="2700000" scaled="0"/>
            <a:tileRect/>
          </a:gradFill>
          <a:ln/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25752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этап реализации проекта</a:t>
            </a:r>
            <a:endParaRPr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9</a:t>
            </a:fld>
            <a:endParaRPr lang="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699" y="1150794"/>
            <a:ext cx="39797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производились сбор и анализ сведений оптимального выращивания растений и грибов в теплице. Созданы протоколы оптимального выращивания растений и грибов для каждого вида и сорта растений. Было произведено тестирование и отладка полученного программно-аппаратного комплекса.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77760"/>
              </p:ext>
            </p:extLst>
          </p:nvPr>
        </p:nvGraphicFramePr>
        <p:xfrm>
          <a:off x="4385389" y="1245133"/>
          <a:ext cx="3136574" cy="157864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58269">
                  <a:extLst>
                    <a:ext uri="{9D8B030D-6E8A-4147-A177-3AD203B41FA5}">
                      <a16:colId xmlns:a16="http://schemas.microsoft.com/office/drawing/2014/main" val="3548024472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583106247"/>
                    </a:ext>
                  </a:extLst>
                </a:gridCol>
              </a:tblGrid>
              <a:tr h="26310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воздуха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r>
                        <a:rPr lang="ru-RU" sz="1200" baseline="30000">
                          <a:effectLst/>
                        </a:rPr>
                        <a:t>о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620649331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грунта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r>
                        <a:rPr lang="ru-RU" sz="1200" baseline="30000">
                          <a:effectLst/>
                        </a:rPr>
                        <a:t>о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3377640469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Световой день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1879257346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Влажность воздуха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683283150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полива воды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r>
                        <a:rPr lang="ru-RU" sz="1200" baseline="30000">
                          <a:effectLst/>
                        </a:rPr>
                        <a:t>о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1513585235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Влажность почвы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297229442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39132"/>
              </p:ext>
            </p:extLst>
          </p:nvPr>
        </p:nvGraphicFramePr>
        <p:xfrm>
          <a:off x="4385389" y="3035847"/>
          <a:ext cx="3136574" cy="15548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80107">
                  <a:extLst>
                    <a:ext uri="{9D8B030D-6E8A-4147-A177-3AD203B41FA5}">
                      <a16:colId xmlns:a16="http://schemas.microsoft.com/office/drawing/2014/main" val="2339810838"/>
                    </a:ext>
                  </a:extLst>
                </a:gridCol>
                <a:gridCol w="856467">
                  <a:extLst>
                    <a:ext uri="{9D8B030D-6E8A-4147-A177-3AD203B41FA5}">
                      <a16:colId xmlns:a16="http://schemas.microsoft.com/office/drawing/2014/main" val="1928740830"/>
                    </a:ext>
                  </a:extLst>
                </a:gridCol>
              </a:tblGrid>
              <a:tr h="2591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воздуха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r>
                        <a:rPr lang="ru-RU" sz="1200" baseline="30000">
                          <a:effectLst/>
                        </a:rPr>
                        <a:t>о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137514798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грунта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r>
                        <a:rPr lang="ru-RU" sz="1200" baseline="30000">
                          <a:effectLst/>
                        </a:rPr>
                        <a:t>о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346097986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Световой день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2992956802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Влажность воздуха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3581693629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полива воды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r>
                        <a:rPr lang="ru-RU" sz="1200" baseline="30000" dirty="0">
                          <a:effectLst/>
                        </a:rPr>
                        <a:t>о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1483791348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Влажность почвы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/>
                </a:tc>
                <a:extLst>
                  <a:ext uri="{0D108BD9-81ED-4DB2-BD59-A6C34878D82A}">
                    <a16:rowId xmlns:a16="http://schemas.microsoft.com/office/drawing/2014/main" val="253833634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55280" y="1665122"/>
            <a:ext cx="1499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Оптимальные условия роста томатов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69377" y="3407508"/>
            <a:ext cx="1499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Оптимальные условия роста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баклажан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1126</Words>
  <Application>Microsoft Office PowerPoint</Application>
  <PresentationFormat>Экран (16:9)</PresentationFormat>
  <Paragraphs>143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Simple Light</vt:lpstr>
      <vt:lpstr> Умная теплица</vt:lpstr>
      <vt:lpstr>Разделы презентации</vt:lpstr>
      <vt:lpstr>Задачи проекта</vt:lpstr>
      <vt:lpstr>Анализ исследований</vt:lpstr>
      <vt:lpstr>Описание проекта</vt:lpstr>
      <vt:lpstr>Материалы и оборудование</vt:lpstr>
      <vt:lpstr>1 этап реализации проекта</vt:lpstr>
      <vt:lpstr>2 этап реализации проекта</vt:lpstr>
      <vt:lpstr>3 этап реализации проекта</vt:lpstr>
      <vt:lpstr>Макет</vt:lpstr>
      <vt:lpstr>Технические характеристики</vt:lpstr>
      <vt:lpstr>Навыки, применяемые при реализации проекта</vt:lpstr>
      <vt:lpstr>Перспективы коммерциализации проекта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Система для оптимизации транспортных затрат на вывоз твердых бытовых отходов</dc:title>
  <cp:lastModifiedBy>User</cp:lastModifiedBy>
  <cp:revision>100</cp:revision>
  <dcterms:modified xsi:type="dcterms:W3CDTF">2021-05-15T13:24:30Z</dcterms:modified>
</cp:coreProperties>
</file>