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1"/>
  </p:notesMasterIdLst>
  <p:sldIdLst>
    <p:sldId id="256" r:id="rId2"/>
    <p:sldId id="258" r:id="rId3"/>
    <p:sldId id="274" r:id="rId4"/>
    <p:sldId id="257" r:id="rId5"/>
    <p:sldId id="259" r:id="rId6"/>
    <p:sldId id="269" r:id="rId7"/>
    <p:sldId id="260" r:id="rId8"/>
    <p:sldId id="275" r:id="rId9"/>
    <p:sldId id="262" r:id="rId10"/>
    <p:sldId id="273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2" autoAdjust="0"/>
    <p:restoredTop sz="86323" autoAdjust="0"/>
  </p:normalViewPr>
  <p:slideViewPr>
    <p:cSldViewPr snapToGrid="0" snapToObjects="1">
      <p:cViewPr>
        <p:scale>
          <a:sx n="70" d="100"/>
          <a:sy n="70" d="100"/>
        </p:scale>
        <p:origin x="-708" y="-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84" y="232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notesViewPr>
    <p:cSldViewPr snapToGrid="0" snapToObjects="1"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667DF-25B3-4B9B-BAB3-E0770C9D59B5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3A84B-133B-43E0-B8A2-467D90FE0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35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3A84B-133B-43E0-B8A2-467D90FE0F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559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3A84B-133B-43E0-B8A2-467D90FE0F5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381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3A84B-133B-43E0-B8A2-467D90FE0F5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525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3A84B-133B-43E0-B8A2-467D90FE0F5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506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3A84B-133B-43E0-B8A2-467D90FE0F5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59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9117C15-EC83-3B4B-B86E-45B6493AD003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D8652C2-995A-A941-9C50-BDC827BFE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07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7C15-EC83-3B4B-B86E-45B6493AD003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52C2-995A-A941-9C50-BDC827BFE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66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7C15-EC83-3B4B-B86E-45B6493AD003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52C2-995A-A941-9C50-BDC827BFE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606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7C15-EC83-3B4B-B86E-45B6493AD003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52C2-995A-A941-9C50-BDC827BFE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676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7C15-EC83-3B4B-B86E-45B6493AD003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52C2-995A-A941-9C50-BDC827BFE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84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7C15-EC83-3B4B-B86E-45B6493AD003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52C2-995A-A941-9C50-BDC827BFE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3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7C15-EC83-3B4B-B86E-45B6493AD003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52C2-995A-A941-9C50-BDC827BFE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9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7C15-EC83-3B4B-B86E-45B6493AD003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52C2-995A-A941-9C50-BDC827BFE5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72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7C15-EC83-3B4B-B86E-45B6493AD003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52C2-995A-A941-9C50-BDC827BFE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40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7C15-EC83-3B4B-B86E-45B6493AD003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52C2-995A-A941-9C50-BDC827BFE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89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7C15-EC83-3B4B-B86E-45B6493AD003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52C2-995A-A941-9C50-BDC827BFE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7C15-EC83-3B4B-B86E-45B6493AD003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52C2-995A-A941-9C50-BDC827BFE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58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7C15-EC83-3B4B-B86E-45B6493AD003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52C2-995A-A941-9C50-BDC827BFE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30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7C15-EC83-3B4B-B86E-45B6493AD003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52C2-995A-A941-9C50-BDC827BFE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0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7C15-EC83-3B4B-B86E-45B6493AD003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52C2-995A-A941-9C50-BDC827BFE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11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7C15-EC83-3B4B-B86E-45B6493AD003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52C2-995A-A941-9C50-BDC827BFE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71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7C15-EC83-3B4B-B86E-45B6493AD003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52C2-995A-A941-9C50-BDC827BFE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53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117C15-EC83-3B4B-B86E-45B6493AD003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8652C2-995A-A941-9C50-BDC827BFE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950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341458-ECAE-274B-8838-1AF5F469F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0" y="983673"/>
            <a:ext cx="8645525" cy="3402058"/>
          </a:xfrm>
        </p:spPr>
        <p:txBody>
          <a:bodyPr>
            <a:normAutofit/>
          </a:bodyPr>
          <a:lstStyle/>
          <a:p>
            <a:r>
              <a:rPr lang="ru-RU" dirty="0" smtClean="0"/>
              <a:t>ТЕМА ПРОЕКТА:</a:t>
            </a:r>
            <a:br>
              <a:rPr lang="ru-RU" dirty="0" smtClean="0"/>
            </a:br>
            <a:r>
              <a:rPr lang="en-US" dirty="0" smtClean="0"/>
              <a:t>&lt;&lt;</a:t>
            </a:r>
            <a:r>
              <a:rPr lang="ru-RU" dirty="0"/>
              <a:t>задачи на переливание методом бильярдного шара</a:t>
            </a:r>
            <a:r>
              <a:rPr lang="en-US" dirty="0"/>
              <a:t>&gt;&gt;.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5E02321-52BA-734C-B7AC-6C90FB036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4600" y="4385731"/>
            <a:ext cx="8645525" cy="2001213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подготовили </a:t>
            </a:r>
            <a:r>
              <a:rPr lang="ru-RU" sz="2800" dirty="0"/>
              <a:t>КАДЕТЫ 4 ВЗВОДА 1 РОТЫ: </a:t>
            </a:r>
            <a:endParaRPr lang="ru-RU" sz="2800" dirty="0" smtClean="0"/>
          </a:p>
          <a:p>
            <a:r>
              <a:rPr lang="ru-RU" sz="2800" dirty="0" smtClean="0"/>
              <a:t>ШЕЛЕХОВ </a:t>
            </a:r>
            <a:r>
              <a:rPr lang="ru-RU" sz="2800" dirty="0"/>
              <a:t>И. , ФАТТАХОВ Т. , МИХАЙЛОВ Т.</a:t>
            </a:r>
          </a:p>
          <a:p>
            <a:r>
              <a:rPr lang="ru-RU" sz="2800" dirty="0"/>
              <a:t>РУКОВОДИТЕЛЬ: </a:t>
            </a:r>
            <a:endParaRPr lang="ru-RU" sz="2800" dirty="0" smtClean="0"/>
          </a:p>
          <a:p>
            <a:r>
              <a:rPr lang="ru-RU" sz="2800" dirty="0" smtClean="0"/>
              <a:t>ЛЕОНОВА </a:t>
            </a:r>
            <a:r>
              <a:rPr lang="ru-RU" sz="2800" dirty="0"/>
              <a:t>ВАЛЕНТИНА ФЕДОРОВНА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989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практическая </a:t>
            </a:r>
            <a:r>
              <a:rPr lang="ru-RU" smtClean="0"/>
              <a:t>ЗНАЧиМОСТь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43615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sz="3600" dirty="0" smtClean="0"/>
              <a:t>Задачи на переливание встречаются в ВПР.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3600" dirty="0" smtClean="0"/>
              <a:t>Задачи на переливание бывают в олимпиадных заданиях.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3600" dirty="0" smtClean="0"/>
              <a:t>Сборник задач можно применять на кружке в 5-6 классе.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4883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Похожее изображени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EFED"/>
              </a:clrFrom>
              <a:clrTo>
                <a:srgbClr val="EFEF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702" y="3343274"/>
            <a:ext cx="527685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артинки по запросу простокваши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10" y="0"/>
            <a:ext cx="549592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20" y="166254"/>
            <a:ext cx="10131425" cy="1456267"/>
          </a:xfrm>
        </p:spPr>
        <p:txBody>
          <a:bodyPr>
            <a:normAutofit/>
          </a:bodyPr>
          <a:lstStyle/>
          <a:p>
            <a:pPr algn="r"/>
            <a:r>
              <a:rPr lang="ru-RU" sz="4800" b="1" i="1" u="sng" dirty="0"/>
              <a:t>С</a:t>
            </a:r>
            <a:r>
              <a:rPr lang="ru-RU" sz="4800" b="1" i="1" u="sng" dirty="0" smtClean="0"/>
              <a:t>борник задач</a:t>
            </a:r>
            <a:endParaRPr lang="ru-RU" sz="4800" b="1" i="1" u="sng" dirty="0"/>
          </a:p>
        </p:txBody>
      </p:sp>
      <p:pic>
        <p:nvPicPr>
          <p:cNvPr id="1026" name="Picture 2" descr="Картинки по запросу Том сой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43274"/>
            <a:ext cx="2784764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Шрек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65" y="3343274"/>
            <a:ext cx="263842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Картинки по запросу губка боб"/>
          <p:cNvSpPr>
            <a:spLocks noChangeAspect="1" noChangeArrowheads="1"/>
          </p:cNvSpPr>
          <p:nvPr/>
        </p:nvSpPr>
        <p:spPr bwMode="auto">
          <a:xfrm>
            <a:off x="155575" y="-1684338"/>
            <a:ext cx="356235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8" descr="Картинки по запросу губка боб"/>
          <p:cNvSpPr>
            <a:spLocks noChangeAspect="1" noChangeArrowheads="1"/>
          </p:cNvSpPr>
          <p:nvPr/>
        </p:nvSpPr>
        <p:spPr bwMode="auto">
          <a:xfrm>
            <a:off x="307975" y="-1531938"/>
            <a:ext cx="356235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10" descr="Картинки по запросу губка боб"/>
          <p:cNvSpPr>
            <a:spLocks noChangeAspect="1" noChangeArrowheads="1"/>
          </p:cNvSpPr>
          <p:nvPr/>
        </p:nvSpPr>
        <p:spPr bwMode="auto">
          <a:xfrm>
            <a:off x="460375" y="-1379538"/>
            <a:ext cx="356235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6" name="Picture 12" descr="Картинки по запросу губка боб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527" y="3343274"/>
            <a:ext cx="356235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артинки по запросу пнг молоко простоквашино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985" y="1159345"/>
            <a:ext cx="1663411" cy="11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Картинки по запросу Том сой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" y="3343274"/>
            <a:ext cx="2784764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17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9619" y="360219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5400" u="sng" dirty="0" smtClean="0"/>
              <a:t>Задача №1</a:t>
            </a:r>
            <a:endParaRPr lang="ru-RU" sz="54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2" y="360219"/>
            <a:ext cx="5174672" cy="6400800"/>
          </a:xfrm>
        </p:spPr>
        <p:txBody>
          <a:bodyPr>
            <a:normAutofit/>
          </a:bodyPr>
          <a:lstStyle/>
          <a:p>
            <a:r>
              <a:rPr lang="ru-RU" sz="3200" dirty="0"/>
              <a:t>Тому </a:t>
            </a:r>
            <a:r>
              <a:rPr lang="ru-RU" sz="3200" dirty="0" err="1"/>
              <a:t>Сойеру</a:t>
            </a:r>
            <a:r>
              <a:rPr lang="ru-RU" sz="3200" dirty="0"/>
              <a:t> нужно покрасить забор. Он имеет 12 л краски и хочет отлить из этого количества половину, но у него нет сосуда вместимостью в 6 л. У него 2 сосуда: один – вместимостью в 8 л, а другой – вместимостью в 5 л. Каким образом налить 6 л краски ? </a:t>
            </a: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1540713"/>
            <a:ext cx="4213225" cy="494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8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1726" y="471055"/>
            <a:ext cx="11506199" cy="1456267"/>
          </a:xfrm>
        </p:spPr>
        <p:txBody>
          <a:bodyPr/>
          <a:lstStyle/>
          <a:p>
            <a:pPr algn="r"/>
            <a:r>
              <a:rPr lang="ru-RU" dirty="0" smtClean="0"/>
              <a:t>Задача №2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2" y="471055"/>
            <a:ext cx="5133108" cy="5902036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Шрек</a:t>
            </a:r>
            <a:r>
              <a:rPr lang="ru-RU" sz="2800" dirty="0" smtClean="0"/>
              <a:t> </a:t>
            </a:r>
            <a:r>
              <a:rPr lang="ru-RU" sz="2800" dirty="0"/>
              <a:t>решил сделать </a:t>
            </a:r>
            <a:r>
              <a:rPr lang="ru-RU" sz="2800" dirty="0" err="1"/>
              <a:t>Фионе</a:t>
            </a:r>
            <a:r>
              <a:rPr lang="ru-RU" sz="2800" dirty="0"/>
              <a:t> подарок на день рождения – приготовить суп, о котором она мечтала уже давно. Рецепт этого супа он нашел в поваренной книге, но возникла небольшая проблема: нужно налить в кастрюлю ровно 5 л воды. Но как это сделать, если у </a:t>
            </a:r>
            <a:r>
              <a:rPr lang="ru-RU" sz="2800" dirty="0" err="1"/>
              <a:t>Шрека</a:t>
            </a:r>
            <a:r>
              <a:rPr lang="ru-RU" sz="2800" dirty="0"/>
              <a:t> 7-литровое ведро и 3-литровая банка? </a:t>
            </a:r>
          </a:p>
        </p:txBody>
      </p:sp>
      <p:pic>
        <p:nvPicPr>
          <p:cNvPr id="3076" name="Picture 4" descr="Картинки по запросу Шрек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3"/>
          <a:stretch/>
        </p:blipFill>
        <p:spPr bwMode="auto">
          <a:xfrm>
            <a:off x="7055893" y="1501255"/>
            <a:ext cx="4449169" cy="504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852" y="4026090"/>
            <a:ext cx="3143250" cy="25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76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Picture 15" descr="Картинки по запросу пнг Вини пу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81" y="2085316"/>
            <a:ext cx="307657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9" name="Picture 33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60"/>
          <a:stretch/>
        </p:blipFill>
        <p:spPr bwMode="auto">
          <a:xfrm rot="1229973">
            <a:off x="8803527" y="2226520"/>
            <a:ext cx="1114225" cy="170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99" y="473123"/>
            <a:ext cx="10872714" cy="1456267"/>
          </a:xfrm>
        </p:spPr>
        <p:txBody>
          <a:bodyPr/>
          <a:lstStyle/>
          <a:p>
            <a:pPr algn="r"/>
            <a:r>
              <a:rPr lang="ru-RU" dirty="0" smtClean="0"/>
              <a:t>Задача №3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377825"/>
            <a:ext cx="5431808" cy="6248400"/>
          </a:xfrm>
        </p:spPr>
        <p:txBody>
          <a:bodyPr>
            <a:normAutofit/>
          </a:bodyPr>
          <a:lstStyle/>
          <a:p>
            <a:r>
              <a:rPr lang="ru-RU" sz="2400" dirty="0"/>
              <a:t>Однажды Винни-Пух захотел полакомиться медом и пошел к пчелам в гости. По дороге нарвал букет цветов, чтобы подарить труженицам пчелкам. Пчелки очень обрадовались, увидев мишку с букетом цветов, и сказали: «У нас есть большая бочка с медом. Мы дадим тебе меда, если ты сможешь с помощью двух сосудов вместимостью </a:t>
            </a:r>
            <a:r>
              <a:rPr lang="ru-RU" sz="2400" dirty="0" smtClean="0"/>
              <a:t>8 </a:t>
            </a:r>
            <a:r>
              <a:rPr lang="ru-RU" sz="2400" dirty="0"/>
              <a:t>л и 5 л налить себе </a:t>
            </a:r>
            <a:r>
              <a:rPr lang="ru-RU" sz="2400" dirty="0" smtClean="0"/>
              <a:t>6 </a:t>
            </a:r>
            <a:r>
              <a:rPr lang="ru-RU" sz="2400" dirty="0"/>
              <a:t>л!» Винни-Пух долго думал, но все-таки смог решить задачку. Как он это сделал?</a:t>
            </a:r>
          </a:p>
        </p:txBody>
      </p:sp>
      <p:sp>
        <p:nvSpPr>
          <p:cNvPr id="4" name="AutoShape 4" descr="Картинки по запросу пнг Вини пух"/>
          <p:cNvSpPr>
            <a:spLocks noChangeAspect="1" noChangeArrowheads="1"/>
          </p:cNvSpPr>
          <p:nvPr/>
        </p:nvSpPr>
        <p:spPr bwMode="auto">
          <a:xfrm>
            <a:off x="155575" y="-1684338"/>
            <a:ext cx="307657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пнг Вини пух"/>
          <p:cNvSpPr>
            <a:spLocks noChangeAspect="1" noChangeArrowheads="1"/>
          </p:cNvSpPr>
          <p:nvPr/>
        </p:nvSpPr>
        <p:spPr bwMode="auto">
          <a:xfrm>
            <a:off x="307975" y="-1531938"/>
            <a:ext cx="307657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Картинки по запросу пнг Вини пух"/>
          <p:cNvSpPr>
            <a:spLocks noChangeAspect="1" noChangeArrowheads="1"/>
          </p:cNvSpPr>
          <p:nvPr/>
        </p:nvSpPr>
        <p:spPr bwMode="auto">
          <a:xfrm>
            <a:off x="460375" y="-1379538"/>
            <a:ext cx="307657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62088"/>
            <a:ext cx="38004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-1309688"/>
            <a:ext cx="38004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7" descr="Картинки по запросу пнг пчёлы из винни пуха"/>
          <p:cNvSpPr>
            <a:spLocks noChangeAspect="1" noChangeArrowheads="1"/>
          </p:cNvSpPr>
          <p:nvPr/>
        </p:nvSpPr>
        <p:spPr bwMode="auto">
          <a:xfrm>
            <a:off x="155575" y="-1423988"/>
            <a:ext cx="48577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9" descr="Картинки по запросу пнг пчёлы из винни пуха"/>
          <p:cNvSpPr>
            <a:spLocks noChangeAspect="1" noChangeArrowheads="1"/>
          </p:cNvSpPr>
          <p:nvPr/>
        </p:nvSpPr>
        <p:spPr bwMode="auto">
          <a:xfrm>
            <a:off x="307975" y="-1271588"/>
            <a:ext cx="48577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1" descr="Картинки по запросу пнг пчёлы из винни пуха"/>
          <p:cNvSpPr>
            <a:spLocks noChangeAspect="1" noChangeArrowheads="1"/>
          </p:cNvSpPr>
          <p:nvPr/>
        </p:nvSpPr>
        <p:spPr bwMode="auto">
          <a:xfrm>
            <a:off x="460375" y="-1119188"/>
            <a:ext cx="48577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3" descr="Картинки по запросу пнг пчёлы из винни пуха"/>
          <p:cNvSpPr>
            <a:spLocks noChangeAspect="1" noChangeArrowheads="1"/>
          </p:cNvSpPr>
          <p:nvPr/>
        </p:nvSpPr>
        <p:spPr bwMode="auto">
          <a:xfrm>
            <a:off x="612775" y="-966788"/>
            <a:ext cx="48577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5" descr="Картинки по запросу пнг пчёлы из винни пуха"/>
          <p:cNvSpPr>
            <a:spLocks noChangeAspect="1" noChangeArrowheads="1"/>
          </p:cNvSpPr>
          <p:nvPr/>
        </p:nvSpPr>
        <p:spPr bwMode="auto">
          <a:xfrm>
            <a:off x="155575" y="-852488"/>
            <a:ext cx="23812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23" name="Picture 27" descr="Картинки по запросу пнг пчёлы из винни пух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6" t="32988" r="10488" b="34025"/>
          <a:stretch/>
        </p:blipFill>
        <p:spPr bwMode="auto">
          <a:xfrm>
            <a:off x="10185029" y="2915669"/>
            <a:ext cx="1120280" cy="5875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7" descr="Картинки по запросу пнг пчёлы из винни пух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6" t="32988" r="10488" b="34025"/>
          <a:stretch/>
        </p:blipFill>
        <p:spPr bwMode="auto">
          <a:xfrm>
            <a:off x="11071720" y="2328118"/>
            <a:ext cx="1120280" cy="5875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7" descr="Картинки по запросу пнг пчёлы из винни пух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6" t="32988" r="10488" b="34025"/>
          <a:stretch/>
        </p:blipFill>
        <p:spPr bwMode="auto">
          <a:xfrm>
            <a:off x="10898071" y="3548903"/>
            <a:ext cx="1120280" cy="5875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7" descr="Картинки по запросу пнг пчёлы из винни пух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6" t="32988" r="10488" b="34025"/>
          <a:stretch/>
        </p:blipFill>
        <p:spPr bwMode="auto">
          <a:xfrm>
            <a:off x="11071720" y="4611861"/>
            <a:ext cx="1120280" cy="5875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7" descr="Картинки по запросу пнг пчёлы из винни пух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6" t="32988" r="10488" b="34025"/>
          <a:stretch/>
        </p:blipFill>
        <p:spPr bwMode="auto">
          <a:xfrm>
            <a:off x="9951440" y="4146510"/>
            <a:ext cx="1120280" cy="5875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67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8230" y="597746"/>
            <a:ext cx="8933212" cy="1456267"/>
          </a:xfrm>
        </p:spPr>
        <p:txBody>
          <a:bodyPr/>
          <a:lstStyle/>
          <a:p>
            <a:pPr algn="r"/>
            <a:r>
              <a:rPr lang="ru-RU" dirty="0" smtClean="0"/>
              <a:t>Задача №4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985653"/>
            <a:ext cx="4123705" cy="5248892"/>
          </a:xfrm>
        </p:spPr>
        <p:txBody>
          <a:bodyPr>
            <a:normAutofit/>
          </a:bodyPr>
          <a:lstStyle/>
          <a:p>
            <a:r>
              <a:rPr lang="ru-RU" sz="2800" dirty="0"/>
              <a:t>Дяде Фёдору, </a:t>
            </a:r>
            <a:r>
              <a:rPr lang="ru-RU" sz="2800" dirty="0" err="1"/>
              <a:t>Матроскину</a:t>
            </a:r>
            <a:r>
              <a:rPr lang="ru-RU" sz="2800" dirty="0"/>
              <a:t> и Шарику нужно налить из бочки с молоком 7 литров молока для приготовления большого  пирога, но как им это сделать если у них есть только 8-ми литровое ведро и 3-х литровая банка? </a:t>
            </a:r>
          </a:p>
        </p:txBody>
      </p:sp>
      <p:sp>
        <p:nvSpPr>
          <p:cNvPr id="4" name="AutoShape 2" descr="Картинки по запросу простоквашино п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простоквашино пн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простоквашино пнг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простоквашино пнг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Картинки по запросу простоквашино пн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Картинки по запросу простоквашино пнг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60" y="2154197"/>
            <a:ext cx="5499100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690" y="3146960"/>
            <a:ext cx="1819874" cy="147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010" y="3752600"/>
            <a:ext cx="1816100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16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165" y="609600"/>
            <a:ext cx="10131425" cy="1456267"/>
          </a:xfrm>
        </p:spPr>
        <p:txBody>
          <a:bodyPr/>
          <a:lstStyle/>
          <a:p>
            <a:pPr algn="r"/>
            <a:r>
              <a:rPr lang="ru-RU" dirty="0" smtClean="0"/>
              <a:t>Задача №5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7"/>
            <a:ext cx="5144983" cy="3649133"/>
          </a:xfrm>
        </p:spPr>
        <p:txBody>
          <a:bodyPr>
            <a:normAutofit fontScale="92500"/>
          </a:bodyPr>
          <a:lstStyle/>
          <a:p>
            <a:r>
              <a:rPr lang="ru-RU" sz="3600" dirty="0" smtClean="0"/>
              <a:t>Губке </a:t>
            </a:r>
            <a:r>
              <a:rPr lang="ru-RU" sz="3600" dirty="0"/>
              <a:t>Бобу срочно нужно налить из водопроводного крана 6 л воды. Но он имеет   лишь два сосуда 5-литровый и 7-литровый. Как ему это сделать?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203" y="2142479"/>
            <a:ext cx="3567112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09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538" y="546265"/>
            <a:ext cx="5073730" cy="5878286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Перед ПХД старшина начал раздавать моющие средство кадетам .  </a:t>
            </a:r>
            <a:r>
              <a:rPr lang="ru-RU" sz="2800" dirty="0"/>
              <a:t>М</a:t>
            </a:r>
            <a:r>
              <a:rPr lang="ru-RU" sz="2800" dirty="0" smtClean="0"/>
              <a:t>оющие средство было в 12 литровом сосуде . Как старшине раздать моющие средство в количестве 6 литров 2 взводам , если у него под рукой есть только 5 литровая банка и 8 литровое ведро</a:t>
            </a:r>
            <a:r>
              <a:rPr lang="en-US" sz="2800" dirty="0" smtClean="0"/>
              <a:t>?</a:t>
            </a:r>
            <a:r>
              <a:rPr lang="ru-RU" sz="2800" dirty="0"/>
              <a:t> За какое наименьшее количество переливание это можно сделать</a:t>
            </a:r>
            <a:r>
              <a:rPr lang="en-US" sz="2800" dirty="0"/>
              <a:t>?</a:t>
            </a:r>
            <a:endParaRPr lang="ru-RU" sz="2800"/>
          </a:p>
          <a:p>
            <a:endParaRPr lang="ru-R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8" b="5819"/>
          <a:stretch/>
        </p:blipFill>
        <p:spPr bwMode="auto">
          <a:xfrm>
            <a:off x="6959000" y="1707078"/>
            <a:ext cx="4037611" cy="440991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7"/>
          <a:stretch/>
        </p:blipFill>
        <p:spPr bwMode="auto">
          <a:xfrm>
            <a:off x="5403395" y="4120707"/>
            <a:ext cx="1781175" cy="21969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753" y="1370031"/>
            <a:ext cx="2933206" cy="219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79522" y="2143484"/>
            <a:ext cx="155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5 </a:t>
            </a:r>
            <a:r>
              <a:rPr lang="ru-RU" sz="2400" dirty="0" smtClean="0">
                <a:solidFill>
                  <a:srgbClr val="FF0000"/>
                </a:solidFill>
              </a:rPr>
              <a:t>литров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8963" y="5099715"/>
            <a:ext cx="133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8 литров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02148" y="3828319"/>
            <a:ext cx="2351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12 литров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3" t="24183" r="4867" b="1287"/>
          <a:stretch/>
        </p:blipFill>
        <p:spPr bwMode="auto">
          <a:xfrm>
            <a:off x="10996611" y="4563079"/>
            <a:ext cx="1148701" cy="229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02148" y="284655"/>
            <a:ext cx="4037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ЗАДАЧА №6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767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Задача №7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013" y="902525"/>
            <a:ext cx="4702629" cy="5955475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В полевом лагере готовили кашу. Для того,  чтобы приготовить кашу на один взвод требуется 4л воды. Вся вода находится в 19л бочке, имеются сосуды объёмом 3 и 5 л. Как отмерить  4 л. воды чтобы приготовить  кашу? Можно ли с помощью тех же сосудов набрать воды для каши на оставшиеся 3 взвода</a:t>
            </a:r>
            <a:r>
              <a:rPr lang="ru-RU" sz="2800" dirty="0"/>
              <a:t>? За какое наименьшее количество переливание это можно сделать</a:t>
            </a:r>
            <a:r>
              <a:rPr lang="en-US" sz="2800" dirty="0"/>
              <a:t>?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4" t="9741" r="7524" b="5261"/>
          <a:stretch/>
        </p:blipFill>
        <p:spPr bwMode="auto">
          <a:xfrm>
            <a:off x="7869382" y="2784764"/>
            <a:ext cx="4322618" cy="407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13" y="2784764"/>
            <a:ext cx="2822369" cy="4073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047014" y="2784764"/>
            <a:ext cx="308758" cy="182286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20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5724" y="85299"/>
            <a:ext cx="3288269" cy="1456267"/>
          </a:xfrm>
        </p:spPr>
        <p:txBody>
          <a:bodyPr/>
          <a:lstStyle/>
          <a:p>
            <a:r>
              <a:rPr lang="ru-RU" dirty="0" smtClean="0"/>
              <a:t>Задача №8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403761"/>
            <a:ext cx="4491841" cy="53874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Прежде чем отправиться на ответственную миссию солдату Иванову нужно залить бак мотоцикла на 6 литров , но бак мотоцикла вмещает 8 литров . Весь бензин находится в 25 литровой канистре . Как заполнить бак на 6 литров с помощью 5 и 7 литровых сосудов </a:t>
            </a:r>
            <a:r>
              <a:rPr lang="en-US" sz="2800" dirty="0" smtClean="0"/>
              <a:t>?</a:t>
            </a:r>
            <a:r>
              <a:rPr lang="ru-RU" sz="2800" dirty="0" smtClean="0"/>
              <a:t>  За какое наименьшее количество переливание это можно сделать</a:t>
            </a:r>
            <a:r>
              <a:rPr lang="en-US" sz="2800" dirty="0" smtClean="0"/>
              <a:t>?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267" y="1255593"/>
            <a:ext cx="5006438" cy="472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6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0B6662-E2BE-2A46-A2BA-BA981B7C5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2"/>
            <a:ext cx="10131427" cy="1999783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Гипотеза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7D9683F-A5AE-FF4A-BDCC-13D4A3F0B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174488"/>
            <a:ext cx="12192000" cy="3783980"/>
          </a:xfrm>
        </p:spPr>
        <p:txBody>
          <a:bodyPr>
            <a:normAutofit fontScale="92500" lnSpcReduction="20000"/>
          </a:bodyPr>
          <a:lstStyle/>
          <a:p>
            <a:endParaRPr lang="ru-RU" sz="3600" dirty="0"/>
          </a:p>
          <a:p>
            <a:pPr algn="ctr"/>
            <a:r>
              <a:rPr lang="ru-RU" sz="3600" dirty="0"/>
              <a:t>   Если для  решения задач на  переливания существуют различные методы их решения, </a:t>
            </a:r>
          </a:p>
          <a:p>
            <a:pPr algn="ctr"/>
            <a:r>
              <a:rPr lang="ru-RU" sz="3600" dirty="0"/>
              <a:t>то среди них найдётся рациональный способ решения, </a:t>
            </a:r>
          </a:p>
          <a:p>
            <a:pPr algn="ctr"/>
            <a:r>
              <a:rPr lang="ru-RU" sz="3600" dirty="0"/>
              <a:t>который позволит</a:t>
            </a:r>
          </a:p>
          <a:p>
            <a:pPr algn="ctr"/>
            <a:r>
              <a:rPr lang="ru-RU" sz="3600" dirty="0"/>
              <a:t>установить имеет ли данная задача решение </a:t>
            </a:r>
          </a:p>
          <a:p>
            <a:pPr algn="ctr"/>
            <a:r>
              <a:rPr lang="ru-RU" sz="3600" dirty="0"/>
              <a:t>(критерии разрешимости).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2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Цель проекта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rabicParenR"/>
            </a:pPr>
            <a:r>
              <a:rPr lang="ru-RU" sz="3600" dirty="0" smtClean="0"/>
              <a:t>Найти различные способы решения задач на переливание и сравнить их.</a:t>
            </a:r>
          </a:p>
          <a:p>
            <a:pPr marL="914400" indent="-914400">
              <a:buFont typeface="+mj-lt"/>
              <a:buAutoNum type="arabicParenR"/>
            </a:pPr>
            <a:r>
              <a:rPr lang="ru-RU" sz="3600" dirty="0" smtClean="0"/>
              <a:t>Самостоятельно составить задачи на переливание и представить сборник задач в виде презентации.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3081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1E4995-BA5A-C040-AFAB-81101D4F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830094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AF4455-60E0-E542-BDEB-D25938850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439695"/>
            <a:ext cx="11201399" cy="5157279"/>
          </a:xfrm>
          <a:ln>
            <a:noFill/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3200" dirty="0"/>
              <a:t>Найти различные способы решения задач на переливания, описанные в литературе и интернете.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Определить </a:t>
            </a:r>
            <a:r>
              <a:rPr lang="ru-RU" sz="3200" dirty="0"/>
              <a:t>суть задач на переливание и сформулировать основные вопросы , связанные с их решением.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Вывить </a:t>
            </a:r>
            <a:r>
              <a:rPr lang="ru-RU" sz="3200" dirty="0"/>
              <a:t>рациональный способ </a:t>
            </a:r>
            <a:r>
              <a:rPr lang="ru-RU" sz="3200" dirty="0" smtClean="0"/>
              <a:t>решения.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Самостоятельно составить задачи на переливание</a:t>
            </a:r>
            <a:r>
              <a:rPr lang="ru-RU" sz="3200" dirty="0"/>
              <a:t> </a:t>
            </a:r>
            <a:r>
              <a:rPr lang="ru-RU" sz="3200" dirty="0" smtClean="0"/>
              <a:t>для использования при занятиях математического кружка в 5-6 классе. 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29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Freeform 164">
            <a:extLst>
              <a:ext uri="{FF2B5EF4-FFF2-40B4-BE49-F238E27FC236}">
                <a16:creationId xmlns="" xmlns:a16="http://schemas.microsoft.com/office/drawing/2014/main" id="{46A36C5D-9F44-1A4B-A7F8-2C3A41B1C52D}"/>
              </a:ext>
            </a:extLst>
          </p:cNvPr>
          <p:cNvSpPr>
            <a:spLocks/>
          </p:cNvSpPr>
          <p:nvPr/>
        </p:nvSpPr>
        <p:spPr bwMode="auto">
          <a:xfrm>
            <a:off x="2617788" y="3971925"/>
            <a:ext cx="677862" cy="34925"/>
          </a:xfrm>
          <a:custGeom>
            <a:avLst/>
            <a:gdLst>
              <a:gd name="T0" fmla="*/ 0 w 427"/>
              <a:gd name="T1" fmla="*/ 0 h 22"/>
              <a:gd name="T2" fmla="*/ 267136365 w 427"/>
              <a:gd name="T3" fmla="*/ 37803138 h 22"/>
              <a:gd name="T4" fmla="*/ 713202899 w 427"/>
              <a:gd name="T5" fmla="*/ 52924075 h 22"/>
              <a:gd name="T6" fmla="*/ 1076105131 w 427"/>
              <a:gd name="T7" fmla="*/ 22682200 h 2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7" h="22">
                <a:moveTo>
                  <a:pt x="0" y="0"/>
                </a:moveTo>
                <a:cubicBezTo>
                  <a:pt x="18" y="2"/>
                  <a:pt x="59" y="12"/>
                  <a:pt x="106" y="15"/>
                </a:cubicBezTo>
                <a:cubicBezTo>
                  <a:pt x="153" y="18"/>
                  <a:pt x="230" y="22"/>
                  <a:pt x="283" y="21"/>
                </a:cubicBezTo>
                <a:cubicBezTo>
                  <a:pt x="336" y="20"/>
                  <a:pt x="397" y="12"/>
                  <a:pt x="427" y="9"/>
                </a:cubicBezTo>
              </a:path>
            </a:pathLst>
          </a:custGeom>
          <a:noFill/>
          <a:ln w="9525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4" name="Arc 161">
            <a:extLst>
              <a:ext uri="{FF2B5EF4-FFF2-40B4-BE49-F238E27FC236}">
                <a16:creationId xmlns="" xmlns:a16="http://schemas.microsoft.com/office/drawing/2014/main" id="{D382D97B-EB3F-484D-BE6B-D8387DA9DB23}"/>
              </a:ext>
            </a:extLst>
          </p:cNvPr>
          <p:cNvSpPr>
            <a:spLocks/>
          </p:cNvSpPr>
          <p:nvPr/>
        </p:nvSpPr>
        <p:spPr bwMode="auto">
          <a:xfrm>
            <a:off x="5138738" y="2497138"/>
            <a:ext cx="1223962" cy="144462"/>
          </a:xfrm>
          <a:custGeom>
            <a:avLst/>
            <a:gdLst>
              <a:gd name="T0" fmla="*/ 0 w 43180"/>
              <a:gd name="T1" fmla="*/ 924122 h 21600"/>
              <a:gd name="T2" fmla="*/ 34693909 w 43180"/>
              <a:gd name="T3" fmla="*/ 966170 h 21600"/>
              <a:gd name="T4" fmla="*/ 17338933 w 43180"/>
              <a:gd name="T5" fmla="*/ 96617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80" h="21600" fill="none" extrusionOk="0">
                <a:moveTo>
                  <a:pt x="0" y="20660"/>
                </a:moveTo>
                <a:cubicBezTo>
                  <a:pt x="503" y="9107"/>
                  <a:pt x="10016" y="-1"/>
                  <a:pt x="21580" y="0"/>
                </a:cubicBezTo>
                <a:cubicBezTo>
                  <a:pt x="33509" y="0"/>
                  <a:pt x="43180" y="9670"/>
                  <a:pt x="43180" y="21600"/>
                </a:cubicBezTo>
              </a:path>
              <a:path w="43180" h="21600" stroke="0" extrusionOk="0">
                <a:moveTo>
                  <a:pt x="0" y="20660"/>
                </a:moveTo>
                <a:cubicBezTo>
                  <a:pt x="503" y="9107"/>
                  <a:pt x="10016" y="-1"/>
                  <a:pt x="21580" y="0"/>
                </a:cubicBezTo>
                <a:cubicBezTo>
                  <a:pt x="33509" y="0"/>
                  <a:pt x="43180" y="9670"/>
                  <a:pt x="43180" y="21600"/>
                </a:cubicBezTo>
                <a:lnTo>
                  <a:pt x="21580" y="21600"/>
                </a:lnTo>
                <a:lnTo>
                  <a:pt x="0" y="20660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95" name="Group 12">
            <a:extLst>
              <a:ext uri="{FF2B5EF4-FFF2-40B4-BE49-F238E27FC236}">
                <a16:creationId xmlns="" xmlns:a16="http://schemas.microsoft.com/office/drawing/2014/main" id="{D68F4740-D78C-EC4E-AAA3-B5FCFD4A08D6}"/>
              </a:ext>
            </a:extLst>
          </p:cNvPr>
          <p:cNvGrpSpPr>
            <a:grpSpLocks/>
          </p:cNvGrpSpPr>
          <p:nvPr/>
        </p:nvGrpSpPr>
        <p:grpSpPr bwMode="auto">
          <a:xfrm>
            <a:off x="2262188" y="3560763"/>
            <a:ext cx="1452562" cy="2160587"/>
            <a:chOff x="1839" y="1661"/>
            <a:chExt cx="759" cy="1189"/>
          </a:xfrm>
        </p:grpSpPr>
        <p:sp>
          <p:nvSpPr>
            <p:cNvPr id="496" name="Freeform 8">
              <a:extLst>
                <a:ext uri="{FF2B5EF4-FFF2-40B4-BE49-F238E27FC236}">
                  <a16:creationId xmlns="" xmlns:a16="http://schemas.microsoft.com/office/drawing/2014/main" id="{5A32751C-DE13-994F-BB24-E68A6FC74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" y="1661"/>
              <a:ext cx="503" cy="143"/>
            </a:xfrm>
            <a:custGeom>
              <a:avLst/>
              <a:gdLst>
                <a:gd name="T0" fmla="*/ 8 w 1067"/>
                <a:gd name="T1" fmla="*/ 144 h 291"/>
                <a:gd name="T2" fmla="*/ 88 w 1067"/>
                <a:gd name="T3" fmla="*/ 64 h 291"/>
                <a:gd name="T4" fmla="*/ 536 w 1067"/>
                <a:gd name="T5" fmla="*/ 0 h 291"/>
                <a:gd name="T6" fmla="*/ 952 w 1067"/>
                <a:gd name="T7" fmla="*/ 64 h 291"/>
                <a:gd name="T8" fmla="*/ 1064 w 1067"/>
                <a:gd name="T9" fmla="*/ 144 h 291"/>
                <a:gd name="T10" fmla="*/ 968 w 1067"/>
                <a:gd name="T11" fmla="*/ 224 h 291"/>
                <a:gd name="T12" fmla="*/ 616 w 1067"/>
                <a:gd name="T13" fmla="*/ 288 h 291"/>
                <a:gd name="T14" fmla="*/ 200 w 1067"/>
                <a:gd name="T15" fmla="*/ 240 h 291"/>
                <a:gd name="T16" fmla="*/ 104 w 1067"/>
                <a:gd name="T17" fmla="*/ 208 h 291"/>
                <a:gd name="T18" fmla="*/ 8 w 1067"/>
                <a:gd name="T19" fmla="*/ 144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7" h="291">
                  <a:moveTo>
                    <a:pt x="8" y="144"/>
                  </a:moveTo>
                  <a:cubicBezTo>
                    <a:pt x="5" y="120"/>
                    <a:pt x="0" y="88"/>
                    <a:pt x="88" y="64"/>
                  </a:cubicBezTo>
                  <a:cubicBezTo>
                    <a:pt x="176" y="40"/>
                    <a:pt x="392" y="0"/>
                    <a:pt x="536" y="0"/>
                  </a:cubicBezTo>
                  <a:cubicBezTo>
                    <a:pt x="680" y="0"/>
                    <a:pt x="864" y="40"/>
                    <a:pt x="952" y="64"/>
                  </a:cubicBezTo>
                  <a:cubicBezTo>
                    <a:pt x="1040" y="88"/>
                    <a:pt x="1061" y="117"/>
                    <a:pt x="1064" y="144"/>
                  </a:cubicBezTo>
                  <a:cubicBezTo>
                    <a:pt x="1067" y="171"/>
                    <a:pt x="1043" y="200"/>
                    <a:pt x="968" y="224"/>
                  </a:cubicBezTo>
                  <a:cubicBezTo>
                    <a:pt x="893" y="248"/>
                    <a:pt x="744" y="285"/>
                    <a:pt x="616" y="288"/>
                  </a:cubicBezTo>
                  <a:cubicBezTo>
                    <a:pt x="488" y="291"/>
                    <a:pt x="285" y="253"/>
                    <a:pt x="200" y="240"/>
                  </a:cubicBezTo>
                  <a:cubicBezTo>
                    <a:pt x="115" y="227"/>
                    <a:pt x="139" y="221"/>
                    <a:pt x="104" y="208"/>
                  </a:cubicBezTo>
                  <a:cubicBezTo>
                    <a:pt x="69" y="195"/>
                    <a:pt x="11" y="168"/>
                    <a:pt x="8" y="144"/>
                  </a:cubicBezTo>
                  <a:close/>
                </a:path>
              </a:pathLst>
            </a:custGeom>
            <a:gradFill rotWithShape="1">
              <a:gsLst>
                <a:gs pos="0">
                  <a:srgbClr val="D9FFFF">
                    <a:alpha val="47000"/>
                  </a:srgbClr>
                </a:gs>
                <a:gs pos="50000">
                  <a:schemeClr val="bg1">
                    <a:alpha val="53000"/>
                  </a:schemeClr>
                </a:gs>
                <a:gs pos="100000">
                  <a:srgbClr val="D9FFFF">
                    <a:alpha val="47000"/>
                  </a:srgbClr>
                </a:gs>
              </a:gsLst>
              <a:lin ang="18900000" scaled="1"/>
            </a:gradFill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97" name="Freeform 10">
              <a:extLst>
                <a:ext uri="{FF2B5EF4-FFF2-40B4-BE49-F238E27FC236}">
                  <a16:creationId xmlns="" xmlns:a16="http://schemas.microsoft.com/office/drawing/2014/main" id="{2FAB0523-2531-8043-ABA0-ABF253E9E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" y="1732"/>
              <a:ext cx="482" cy="1118"/>
            </a:xfrm>
            <a:custGeom>
              <a:avLst/>
              <a:gdLst>
                <a:gd name="T0" fmla="*/ 720 w 1024"/>
                <a:gd name="T1" fmla="*/ 0 h 2283"/>
                <a:gd name="T2" fmla="*/ 672 w 1024"/>
                <a:gd name="T3" fmla="*/ 208 h 2283"/>
                <a:gd name="T4" fmla="*/ 560 w 1024"/>
                <a:gd name="T5" fmla="*/ 336 h 2283"/>
                <a:gd name="T6" fmla="*/ 624 w 1024"/>
                <a:gd name="T7" fmla="*/ 448 h 2283"/>
                <a:gd name="T8" fmla="*/ 848 w 1024"/>
                <a:gd name="T9" fmla="*/ 512 h 2283"/>
                <a:gd name="T10" fmla="*/ 944 w 1024"/>
                <a:gd name="T11" fmla="*/ 592 h 2283"/>
                <a:gd name="T12" fmla="*/ 976 w 1024"/>
                <a:gd name="T13" fmla="*/ 720 h 2283"/>
                <a:gd name="T14" fmla="*/ 1008 w 1024"/>
                <a:gd name="T15" fmla="*/ 1360 h 2283"/>
                <a:gd name="T16" fmla="*/ 1008 w 1024"/>
                <a:gd name="T17" fmla="*/ 2032 h 2283"/>
                <a:gd name="T18" fmla="*/ 912 w 1024"/>
                <a:gd name="T19" fmla="*/ 2208 h 2283"/>
                <a:gd name="T20" fmla="*/ 656 w 1024"/>
                <a:gd name="T21" fmla="*/ 2272 h 2283"/>
                <a:gd name="T22" fmla="*/ 0 w 1024"/>
                <a:gd name="T23" fmla="*/ 2272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4" h="2283">
                  <a:moveTo>
                    <a:pt x="720" y="0"/>
                  </a:moveTo>
                  <a:cubicBezTo>
                    <a:pt x="709" y="76"/>
                    <a:pt x="699" y="152"/>
                    <a:pt x="672" y="208"/>
                  </a:cubicBezTo>
                  <a:cubicBezTo>
                    <a:pt x="645" y="264"/>
                    <a:pt x="568" y="296"/>
                    <a:pt x="560" y="336"/>
                  </a:cubicBezTo>
                  <a:cubicBezTo>
                    <a:pt x="552" y="376"/>
                    <a:pt x="576" y="419"/>
                    <a:pt x="624" y="448"/>
                  </a:cubicBezTo>
                  <a:cubicBezTo>
                    <a:pt x="672" y="477"/>
                    <a:pt x="795" y="488"/>
                    <a:pt x="848" y="512"/>
                  </a:cubicBezTo>
                  <a:cubicBezTo>
                    <a:pt x="901" y="536"/>
                    <a:pt x="923" y="557"/>
                    <a:pt x="944" y="592"/>
                  </a:cubicBezTo>
                  <a:cubicBezTo>
                    <a:pt x="965" y="627"/>
                    <a:pt x="965" y="592"/>
                    <a:pt x="976" y="720"/>
                  </a:cubicBezTo>
                  <a:cubicBezTo>
                    <a:pt x="987" y="848"/>
                    <a:pt x="1003" y="1141"/>
                    <a:pt x="1008" y="1360"/>
                  </a:cubicBezTo>
                  <a:cubicBezTo>
                    <a:pt x="1013" y="1579"/>
                    <a:pt x="1024" y="1891"/>
                    <a:pt x="1008" y="2032"/>
                  </a:cubicBezTo>
                  <a:cubicBezTo>
                    <a:pt x="992" y="2173"/>
                    <a:pt x="971" y="2168"/>
                    <a:pt x="912" y="2208"/>
                  </a:cubicBezTo>
                  <a:cubicBezTo>
                    <a:pt x="853" y="2248"/>
                    <a:pt x="808" y="2261"/>
                    <a:pt x="656" y="2272"/>
                  </a:cubicBezTo>
                  <a:cubicBezTo>
                    <a:pt x="504" y="2283"/>
                    <a:pt x="137" y="2272"/>
                    <a:pt x="0" y="2272"/>
                  </a:cubicBezTo>
                </a:path>
              </a:pathLst>
            </a:custGeom>
            <a:gradFill rotWithShape="1">
              <a:gsLst>
                <a:gs pos="0">
                  <a:srgbClr val="D9FFFF">
                    <a:alpha val="47000"/>
                  </a:srgbClr>
                </a:gs>
                <a:gs pos="50000">
                  <a:schemeClr val="bg1">
                    <a:alpha val="53000"/>
                  </a:schemeClr>
                </a:gs>
                <a:gs pos="100000">
                  <a:srgbClr val="D9FFFF">
                    <a:alpha val="47000"/>
                  </a:srgbClr>
                </a:gs>
              </a:gsLst>
              <a:lin ang="18900000" scaled="1"/>
            </a:gradFill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98" name="Freeform 11">
              <a:extLst>
                <a:ext uri="{FF2B5EF4-FFF2-40B4-BE49-F238E27FC236}">
                  <a16:creationId xmlns="" xmlns:a16="http://schemas.microsoft.com/office/drawing/2014/main" id="{F128885A-1891-6D41-94EF-02E1A84B6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1733"/>
              <a:ext cx="269" cy="1115"/>
            </a:xfrm>
            <a:custGeom>
              <a:avLst/>
              <a:gdLst>
                <a:gd name="T0" fmla="*/ 240 w 571"/>
                <a:gd name="T1" fmla="*/ 0 h 2277"/>
                <a:gd name="T2" fmla="*/ 295 w 571"/>
                <a:gd name="T3" fmla="*/ 206 h 2277"/>
                <a:gd name="T4" fmla="*/ 412 w 571"/>
                <a:gd name="T5" fmla="*/ 330 h 2277"/>
                <a:gd name="T6" fmla="*/ 352 w 571"/>
                <a:gd name="T7" fmla="*/ 444 h 2277"/>
                <a:gd name="T8" fmla="*/ 131 w 571"/>
                <a:gd name="T9" fmla="*/ 517 h 2277"/>
                <a:gd name="T10" fmla="*/ 38 w 571"/>
                <a:gd name="T11" fmla="*/ 600 h 2277"/>
                <a:gd name="T12" fmla="*/ 11 w 571"/>
                <a:gd name="T13" fmla="*/ 729 h 2277"/>
                <a:gd name="T14" fmla="*/ 3 w 571"/>
                <a:gd name="T15" fmla="*/ 1370 h 2277"/>
                <a:gd name="T16" fmla="*/ 28 w 571"/>
                <a:gd name="T17" fmla="*/ 2042 h 2277"/>
                <a:gd name="T18" fmla="*/ 131 w 571"/>
                <a:gd name="T19" fmla="*/ 2214 h 2277"/>
                <a:gd name="T20" fmla="*/ 389 w 571"/>
                <a:gd name="T21" fmla="*/ 2268 h 2277"/>
                <a:gd name="T22" fmla="*/ 571 w 571"/>
                <a:gd name="T23" fmla="*/ 2270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1" h="2277">
                  <a:moveTo>
                    <a:pt x="240" y="0"/>
                  </a:moveTo>
                  <a:cubicBezTo>
                    <a:pt x="253" y="76"/>
                    <a:pt x="266" y="151"/>
                    <a:pt x="295" y="206"/>
                  </a:cubicBezTo>
                  <a:cubicBezTo>
                    <a:pt x="324" y="261"/>
                    <a:pt x="403" y="290"/>
                    <a:pt x="412" y="330"/>
                  </a:cubicBezTo>
                  <a:cubicBezTo>
                    <a:pt x="422" y="370"/>
                    <a:pt x="399" y="413"/>
                    <a:pt x="352" y="444"/>
                  </a:cubicBezTo>
                  <a:cubicBezTo>
                    <a:pt x="305" y="475"/>
                    <a:pt x="183" y="491"/>
                    <a:pt x="131" y="517"/>
                  </a:cubicBezTo>
                  <a:cubicBezTo>
                    <a:pt x="79" y="543"/>
                    <a:pt x="58" y="564"/>
                    <a:pt x="38" y="600"/>
                  </a:cubicBezTo>
                  <a:cubicBezTo>
                    <a:pt x="18" y="636"/>
                    <a:pt x="17" y="601"/>
                    <a:pt x="11" y="729"/>
                  </a:cubicBezTo>
                  <a:cubicBezTo>
                    <a:pt x="5" y="858"/>
                    <a:pt x="0" y="1151"/>
                    <a:pt x="3" y="1370"/>
                  </a:cubicBezTo>
                  <a:cubicBezTo>
                    <a:pt x="6" y="1589"/>
                    <a:pt x="7" y="1901"/>
                    <a:pt x="28" y="2042"/>
                  </a:cubicBezTo>
                  <a:cubicBezTo>
                    <a:pt x="50" y="2182"/>
                    <a:pt x="70" y="2176"/>
                    <a:pt x="131" y="2214"/>
                  </a:cubicBezTo>
                  <a:cubicBezTo>
                    <a:pt x="191" y="2252"/>
                    <a:pt x="316" y="2259"/>
                    <a:pt x="389" y="2268"/>
                  </a:cubicBezTo>
                  <a:cubicBezTo>
                    <a:pt x="462" y="2277"/>
                    <a:pt x="533" y="2270"/>
                    <a:pt x="571" y="2270"/>
                  </a:cubicBezTo>
                </a:path>
              </a:pathLst>
            </a:custGeom>
            <a:gradFill rotWithShape="1">
              <a:gsLst>
                <a:gs pos="0">
                  <a:srgbClr val="D9FFFF">
                    <a:alpha val="47000"/>
                  </a:srgbClr>
                </a:gs>
                <a:gs pos="50000">
                  <a:schemeClr val="bg1">
                    <a:alpha val="53000"/>
                  </a:schemeClr>
                </a:gs>
                <a:gs pos="100000">
                  <a:srgbClr val="D9FFFF">
                    <a:alpha val="47000"/>
                  </a:srgbClr>
                </a:gs>
              </a:gsLst>
              <a:lin ang="18900000" scaled="1"/>
            </a:gradFill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499" name="Group 24">
            <a:extLst>
              <a:ext uri="{FF2B5EF4-FFF2-40B4-BE49-F238E27FC236}">
                <a16:creationId xmlns="" xmlns:a16="http://schemas.microsoft.com/office/drawing/2014/main" id="{D75572F3-0DC7-CB48-8185-27CEA98B2953}"/>
              </a:ext>
            </a:extLst>
          </p:cNvPr>
          <p:cNvGrpSpPr>
            <a:grpSpLocks/>
          </p:cNvGrpSpPr>
          <p:nvPr/>
        </p:nvGrpSpPr>
        <p:grpSpPr bwMode="auto">
          <a:xfrm>
            <a:off x="2271713" y="3963988"/>
            <a:ext cx="1406525" cy="585787"/>
            <a:chOff x="1844" y="1883"/>
            <a:chExt cx="735" cy="322"/>
          </a:xfrm>
        </p:grpSpPr>
        <p:sp>
          <p:nvSpPr>
            <p:cNvPr id="500" name="Freeform 16">
              <a:extLst>
                <a:ext uri="{FF2B5EF4-FFF2-40B4-BE49-F238E27FC236}">
                  <a16:creationId xmlns="" xmlns:a16="http://schemas.microsoft.com/office/drawing/2014/main" id="{508AB7A9-F7EB-CA40-8814-B75563CC2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" y="1883"/>
              <a:ext cx="735" cy="322"/>
            </a:xfrm>
            <a:custGeom>
              <a:avLst/>
              <a:gdLst>
                <a:gd name="T0" fmla="*/ 4 w 735"/>
                <a:gd name="T1" fmla="*/ 312 h 322"/>
                <a:gd name="T2" fmla="*/ 103 w 735"/>
                <a:gd name="T3" fmla="*/ 317 h 322"/>
                <a:gd name="T4" fmla="*/ 346 w 735"/>
                <a:gd name="T5" fmla="*/ 319 h 322"/>
                <a:gd name="T6" fmla="*/ 592 w 735"/>
                <a:gd name="T7" fmla="*/ 322 h 322"/>
                <a:gd name="T8" fmla="*/ 700 w 735"/>
                <a:gd name="T9" fmla="*/ 318 h 322"/>
                <a:gd name="T10" fmla="*/ 730 w 735"/>
                <a:gd name="T11" fmla="*/ 316 h 322"/>
                <a:gd name="T12" fmla="*/ 733 w 735"/>
                <a:gd name="T13" fmla="*/ 307 h 322"/>
                <a:gd name="T14" fmla="*/ 730 w 735"/>
                <a:gd name="T15" fmla="*/ 283 h 322"/>
                <a:gd name="T16" fmla="*/ 730 w 735"/>
                <a:gd name="T17" fmla="*/ 256 h 322"/>
                <a:gd name="T18" fmla="*/ 709 w 735"/>
                <a:gd name="T19" fmla="*/ 129 h 322"/>
                <a:gd name="T20" fmla="*/ 637 w 735"/>
                <a:gd name="T21" fmla="*/ 94 h 322"/>
                <a:gd name="T22" fmla="*/ 586 w 735"/>
                <a:gd name="T23" fmla="*/ 82 h 322"/>
                <a:gd name="T24" fmla="*/ 546 w 735"/>
                <a:gd name="T25" fmla="*/ 57 h 322"/>
                <a:gd name="T26" fmla="*/ 531 w 735"/>
                <a:gd name="T27" fmla="*/ 28 h 322"/>
                <a:gd name="T28" fmla="*/ 529 w 735"/>
                <a:gd name="T29" fmla="*/ 13 h 322"/>
                <a:gd name="T30" fmla="*/ 534 w 735"/>
                <a:gd name="T31" fmla="*/ 4 h 322"/>
                <a:gd name="T32" fmla="*/ 457 w 735"/>
                <a:gd name="T33" fmla="*/ 16 h 322"/>
                <a:gd name="T34" fmla="*/ 337 w 735"/>
                <a:gd name="T35" fmla="*/ 16 h 322"/>
                <a:gd name="T36" fmla="*/ 193 w 735"/>
                <a:gd name="T37" fmla="*/ 1 h 322"/>
                <a:gd name="T38" fmla="*/ 193 w 735"/>
                <a:gd name="T39" fmla="*/ 12 h 322"/>
                <a:gd name="T40" fmla="*/ 190 w 735"/>
                <a:gd name="T41" fmla="*/ 46 h 322"/>
                <a:gd name="T42" fmla="*/ 166 w 735"/>
                <a:gd name="T43" fmla="*/ 70 h 322"/>
                <a:gd name="T44" fmla="*/ 133 w 735"/>
                <a:gd name="T45" fmla="*/ 86 h 322"/>
                <a:gd name="T46" fmla="*/ 46 w 735"/>
                <a:gd name="T47" fmla="*/ 117 h 322"/>
                <a:gd name="T48" fmla="*/ 7 w 735"/>
                <a:gd name="T49" fmla="*/ 166 h 322"/>
                <a:gd name="T50" fmla="*/ 1 w 735"/>
                <a:gd name="T51" fmla="*/ 279 h 322"/>
                <a:gd name="T52" fmla="*/ 6 w 735"/>
                <a:gd name="T53" fmla="*/ 304 h 322"/>
                <a:gd name="T54" fmla="*/ 4 w 735"/>
                <a:gd name="T55" fmla="*/ 312 h 32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735" h="322">
                  <a:moveTo>
                    <a:pt x="4" y="312"/>
                  </a:moveTo>
                  <a:cubicBezTo>
                    <a:pt x="22" y="314"/>
                    <a:pt x="46" y="315"/>
                    <a:pt x="103" y="317"/>
                  </a:cubicBezTo>
                  <a:cubicBezTo>
                    <a:pt x="160" y="318"/>
                    <a:pt x="265" y="318"/>
                    <a:pt x="346" y="319"/>
                  </a:cubicBezTo>
                  <a:cubicBezTo>
                    <a:pt x="427" y="320"/>
                    <a:pt x="533" y="322"/>
                    <a:pt x="592" y="322"/>
                  </a:cubicBezTo>
                  <a:cubicBezTo>
                    <a:pt x="651" y="322"/>
                    <a:pt x="677" y="319"/>
                    <a:pt x="700" y="318"/>
                  </a:cubicBezTo>
                  <a:cubicBezTo>
                    <a:pt x="723" y="317"/>
                    <a:pt x="725" y="318"/>
                    <a:pt x="730" y="316"/>
                  </a:cubicBezTo>
                  <a:cubicBezTo>
                    <a:pt x="735" y="314"/>
                    <a:pt x="733" y="312"/>
                    <a:pt x="733" y="307"/>
                  </a:cubicBezTo>
                  <a:cubicBezTo>
                    <a:pt x="733" y="302"/>
                    <a:pt x="730" y="291"/>
                    <a:pt x="730" y="283"/>
                  </a:cubicBezTo>
                  <a:cubicBezTo>
                    <a:pt x="730" y="275"/>
                    <a:pt x="733" y="282"/>
                    <a:pt x="730" y="256"/>
                  </a:cubicBezTo>
                  <a:cubicBezTo>
                    <a:pt x="727" y="230"/>
                    <a:pt x="725" y="156"/>
                    <a:pt x="709" y="129"/>
                  </a:cubicBezTo>
                  <a:cubicBezTo>
                    <a:pt x="693" y="102"/>
                    <a:pt x="657" y="102"/>
                    <a:pt x="637" y="94"/>
                  </a:cubicBezTo>
                  <a:cubicBezTo>
                    <a:pt x="617" y="86"/>
                    <a:pt x="601" y="88"/>
                    <a:pt x="586" y="82"/>
                  </a:cubicBezTo>
                  <a:cubicBezTo>
                    <a:pt x="571" y="76"/>
                    <a:pt x="555" y="66"/>
                    <a:pt x="546" y="57"/>
                  </a:cubicBezTo>
                  <a:cubicBezTo>
                    <a:pt x="537" y="48"/>
                    <a:pt x="534" y="35"/>
                    <a:pt x="531" y="28"/>
                  </a:cubicBezTo>
                  <a:cubicBezTo>
                    <a:pt x="528" y="21"/>
                    <a:pt x="528" y="17"/>
                    <a:pt x="529" y="13"/>
                  </a:cubicBezTo>
                  <a:cubicBezTo>
                    <a:pt x="530" y="9"/>
                    <a:pt x="546" y="3"/>
                    <a:pt x="534" y="4"/>
                  </a:cubicBezTo>
                  <a:cubicBezTo>
                    <a:pt x="522" y="5"/>
                    <a:pt x="490" y="14"/>
                    <a:pt x="457" y="16"/>
                  </a:cubicBezTo>
                  <a:cubicBezTo>
                    <a:pt x="424" y="18"/>
                    <a:pt x="381" y="19"/>
                    <a:pt x="337" y="16"/>
                  </a:cubicBezTo>
                  <a:cubicBezTo>
                    <a:pt x="293" y="13"/>
                    <a:pt x="217" y="2"/>
                    <a:pt x="193" y="1"/>
                  </a:cubicBezTo>
                  <a:cubicBezTo>
                    <a:pt x="169" y="0"/>
                    <a:pt x="193" y="5"/>
                    <a:pt x="193" y="12"/>
                  </a:cubicBezTo>
                  <a:cubicBezTo>
                    <a:pt x="193" y="19"/>
                    <a:pt x="194" y="36"/>
                    <a:pt x="190" y="46"/>
                  </a:cubicBezTo>
                  <a:cubicBezTo>
                    <a:pt x="186" y="56"/>
                    <a:pt x="175" y="63"/>
                    <a:pt x="166" y="70"/>
                  </a:cubicBezTo>
                  <a:cubicBezTo>
                    <a:pt x="157" y="77"/>
                    <a:pt x="153" y="78"/>
                    <a:pt x="133" y="86"/>
                  </a:cubicBezTo>
                  <a:cubicBezTo>
                    <a:pt x="113" y="94"/>
                    <a:pt x="67" y="104"/>
                    <a:pt x="46" y="117"/>
                  </a:cubicBezTo>
                  <a:cubicBezTo>
                    <a:pt x="25" y="130"/>
                    <a:pt x="14" y="139"/>
                    <a:pt x="7" y="166"/>
                  </a:cubicBezTo>
                  <a:cubicBezTo>
                    <a:pt x="0" y="193"/>
                    <a:pt x="1" y="256"/>
                    <a:pt x="1" y="279"/>
                  </a:cubicBezTo>
                  <a:cubicBezTo>
                    <a:pt x="1" y="302"/>
                    <a:pt x="6" y="299"/>
                    <a:pt x="6" y="304"/>
                  </a:cubicBezTo>
                  <a:cubicBezTo>
                    <a:pt x="6" y="309"/>
                    <a:pt x="4" y="310"/>
                    <a:pt x="4" y="312"/>
                  </a:cubicBezTo>
                  <a:close/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E7FFFF"/>
                </a:gs>
                <a:gs pos="100000">
                  <a:srgbClr val="66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1" name="Freeform 19">
              <a:extLst>
                <a:ext uri="{FF2B5EF4-FFF2-40B4-BE49-F238E27FC236}">
                  <a16:creationId xmlns="" xmlns:a16="http://schemas.microsoft.com/office/drawing/2014/main" id="{75A42667-BE31-534E-A87E-9180CB295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1888"/>
              <a:ext cx="348" cy="18"/>
            </a:xfrm>
            <a:custGeom>
              <a:avLst/>
              <a:gdLst>
                <a:gd name="T0" fmla="*/ 0 w 348"/>
                <a:gd name="T1" fmla="*/ 0 h 18"/>
                <a:gd name="T2" fmla="*/ 144 w 348"/>
                <a:gd name="T3" fmla="*/ 16 h 18"/>
                <a:gd name="T4" fmla="*/ 348 w 348"/>
                <a:gd name="T5" fmla="*/ 1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" h="18">
                  <a:moveTo>
                    <a:pt x="0" y="0"/>
                  </a:moveTo>
                  <a:cubicBezTo>
                    <a:pt x="24" y="3"/>
                    <a:pt x="86" y="14"/>
                    <a:pt x="144" y="16"/>
                  </a:cubicBezTo>
                  <a:cubicBezTo>
                    <a:pt x="202" y="18"/>
                    <a:pt x="306" y="11"/>
                    <a:pt x="348" y="10"/>
                  </a:cubicBezTo>
                </a:path>
              </a:pathLst>
            </a:custGeom>
            <a:noFill/>
            <a:ln w="9525" cap="flat">
              <a:solidFill>
                <a:srgbClr val="66CC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66FFFF"/>
                      </a:gs>
                      <a:gs pos="50000">
                        <a:srgbClr val="E7FFFF"/>
                      </a:gs>
                      <a:gs pos="100000">
                        <a:srgbClr val="66FFFF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02" name="Group 25">
            <a:extLst>
              <a:ext uri="{FF2B5EF4-FFF2-40B4-BE49-F238E27FC236}">
                <a16:creationId xmlns="" xmlns:a16="http://schemas.microsoft.com/office/drawing/2014/main" id="{8D53A5A1-5049-F04F-81F5-57E4A77FF671}"/>
              </a:ext>
            </a:extLst>
          </p:cNvPr>
          <p:cNvGrpSpPr>
            <a:grpSpLocks/>
          </p:cNvGrpSpPr>
          <p:nvPr/>
        </p:nvGrpSpPr>
        <p:grpSpPr bwMode="auto">
          <a:xfrm>
            <a:off x="2259013" y="4511675"/>
            <a:ext cx="1485900" cy="614363"/>
            <a:chOff x="1834" y="2188"/>
            <a:chExt cx="777" cy="338"/>
          </a:xfrm>
        </p:grpSpPr>
        <p:sp>
          <p:nvSpPr>
            <p:cNvPr id="503" name="Freeform 14">
              <a:extLst>
                <a:ext uri="{FF2B5EF4-FFF2-40B4-BE49-F238E27FC236}">
                  <a16:creationId xmlns="" xmlns:a16="http://schemas.microsoft.com/office/drawing/2014/main" id="{799D40E3-8050-CC43-80CD-D9FA32D54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2188"/>
              <a:ext cx="777" cy="338"/>
            </a:xfrm>
            <a:custGeom>
              <a:avLst/>
              <a:gdLst>
                <a:gd name="T0" fmla="*/ 17 w 777"/>
                <a:gd name="T1" fmla="*/ 310 h 338"/>
                <a:gd name="T2" fmla="*/ 116 w 777"/>
                <a:gd name="T3" fmla="*/ 317 h 338"/>
                <a:gd name="T4" fmla="*/ 359 w 777"/>
                <a:gd name="T5" fmla="*/ 320 h 338"/>
                <a:gd name="T6" fmla="*/ 605 w 777"/>
                <a:gd name="T7" fmla="*/ 324 h 338"/>
                <a:gd name="T8" fmla="*/ 752 w 777"/>
                <a:gd name="T9" fmla="*/ 320 h 338"/>
                <a:gd name="T10" fmla="*/ 755 w 777"/>
                <a:gd name="T11" fmla="*/ 292 h 338"/>
                <a:gd name="T12" fmla="*/ 749 w 777"/>
                <a:gd name="T13" fmla="*/ 46 h 338"/>
                <a:gd name="T14" fmla="*/ 739 w 777"/>
                <a:gd name="T15" fmla="*/ 14 h 338"/>
                <a:gd name="T16" fmla="*/ 728 w 777"/>
                <a:gd name="T17" fmla="*/ 7 h 338"/>
                <a:gd name="T18" fmla="*/ 700 w 777"/>
                <a:gd name="T19" fmla="*/ 11 h 338"/>
                <a:gd name="T20" fmla="*/ 470 w 777"/>
                <a:gd name="T21" fmla="*/ 14 h 338"/>
                <a:gd name="T22" fmla="*/ 188 w 777"/>
                <a:gd name="T23" fmla="*/ 14 h 338"/>
                <a:gd name="T24" fmla="*/ 29 w 777"/>
                <a:gd name="T25" fmla="*/ 16 h 338"/>
                <a:gd name="T26" fmla="*/ 11 w 777"/>
                <a:gd name="T27" fmla="*/ 21 h 338"/>
                <a:gd name="T28" fmla="*/ 10 w 777"/>
                <a:gd name="T29" fmla="*/ 31 h 338"/>
                <a:gd name="T30" fmla="*/ 11 w 777"/>
                <a:gd name="T31" fmla="*/ 46 h 338"/>
                <a:gd name="T32" fmla="*/ 8 w 777"/>
                <a:gd name="T33" fmla="*/ 143 h 338"/>
                <a:gd name="T34" fmla="*/ 14 w 777"/>
                <a:gd name="T35" fmla="*/ 264 h 338"/>
                <a:gd name="T36" fmla="*/ 17 w 777"/>
                <a:gd name="T37" fmla="*/ 310 h 3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77" h="338">
                  <a:moveTo>
                    <a:pt x="17" y="310"/>
                  </a:moveTo>
                  <a:cubicBezTo>
                    <a:pt x="34" y="318"/>
                    <a:pt x="59" y="314"/>
                    <a:pt x="116" y="317"/>
                  </a:cubicBezTo>
                  <a:cubicBezTo>
                    <a:pt x="173" y="319"/>
                    <a:pt x="278" y="319"/>
                    <a:pt x="359" y="320"/>
                  </a:cubicBezTo>
                  <a:cubicBezTo>
                    <a:pt x="440" y="321"/>
                    <a:pt x="540" y="324"/>
                    <a:pt x="605" y="324"/>
                  </a:cubicBezTo>
                  <a:cubicBezTo>
                    <a:pt x="670" y="324"/>
                    <a:pt x="727" y="325"/>
                    <a:pt x="752" y="320"/>
                  </a:cubicBezTo>
                  <a:cubicBezTo>
                    <a:pt x="777" y="316"/>
                    <a:pt x="755" y="338"/>
                    <a:pt x="755" y="292"/>
                  </a:cubicBezTo>
                  <a:cubicBezTo>
                    <a:pt x="755" y="246"/>
                    <a:pt x="752" y="92"/>
                    <a:pt x="749" y="46"/>
                  </a:cubicBezTo>
                  <a:cubicBezTo>
                    <a:pt x="746" y="0"/>
                    <a:pt x="742" y="20"/>
                    <a:pt x="739" y="14"/>
                  </a:cubicBezTo>
                  <a:cubicBezTo>
                    <a:pt x="736" y="8"/>
                    <a:pt x="734" y="7"/>
                    <a:pt x="728" y="7"/>
                  </a:cubicBezTo>
                  <a:cubicBezTo>
                    <a:pt x="722" y="7"/>
                    <a:pt x="743" y="10"/>
                    <a:pt x="700" y="11"/>
                  </a:cubicBezTo>
                  <a:cubicBezTo>
                    <a:pt x="657" y="12"/>
                    <a:pt x="555" y="14"/>
                    <a:pt x="470" y="14"/>
                  </a:cubicBezTo>
                  <a:cubicBezTo>
                    <a:pt x="385" y="14"/>
                    <a:pt x="261" y="14"/>
                    <a:pt x="188" y="14"/>
                  </a:cubicBezTo>
                  <a:cubicBezTo>
                    <a:pt x="115" y="14"/>
                    <a:pt x="58" y="15"/>
                    <a:pt x="29" y="16"/>
                  </a:cubicBezTo>
                  <a:cubicBezTo>
                    <a:pt x="0" y="17"/>
                    <a:pt x="14" y="19"/>
                    <a:pt x="11" y="21"/>
                  </a:cubicBezTo>
                  <a:cubicBezTo>
                    <a:pt x="8" y="23"/>
                    <a:pt x="10" y="27"/>
                    <a:pt x="10" y="31"/>
                  </a:cubicBezTo>
                  <a:cubicBezTo>
                    <a:pt x="10" y="35"/>
                    <a:pt x="11" y="27"/>
                    <a:pt x="11" y="46"/>
                  </a:cubicBezTo>
                  <a:cubicBezTo>
                    <a:pt x="11" y="65"/>
                    <a:pt x="7" y="106"/>
                    <a:pt x="8" y="143"/>
                  </a:cubicBezTo>
                  <a:cubicBezTo>
                    <a:pt x="9" y="180"/>
                    <a:pt x="13" y="236"/>
                    <a:pt x="14" y="264"/>
                  </a:cubicBezTo>
                  <a:cubicBezTo>
                    <a:pt x="15" y="291"/>
                    <a:pt x="5" y="303"/>
                    <a:pt x="17" y="310"/>
                  </a:cubicBezTo>
                  <a:close/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E7FFFF"/>
                </a:gs>
                <a:gs pos="100000">
                  <a:srgbClr val="66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4" name="Freeform 18">
              <a:extLst>
                <a:ext uri="{FF2B5EF4-FFF2-40B4-BE49-F238E27FC236}">
                  <a16:creationId xmlns="" xmlns:a16="http://schemas.microsoft.com/office/drawing/2014/main" id="{6B5FB392-E188-9144-A0E9-0FC3F649B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" y="2200"/>
              <a:ext cx="740" cy="16"/>
            </a:xfrm>
            <a:custGeom>
              <a:avLst/>
              <a:gdLst>
                <a:gd name="T0" fmla="*/ 0 w 740"/>
                <a:gd name="T1" fmla="*/ 0 h 16"/>
                <a:gd name="T2" fmla="*/ 370 w 740"/>
                <a:gd name="T3" fmla="*/ 16 h 16"/>
                <a:gd name="T4" fmla="*/ 740 w 740"/>
                <a:gd name="T5" fmla="*/ 2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0" h="16">
                  <a:moveTo>
                    <a:pt x="0" y="0"/>
                  </a:moveTo>
                  <a:cubicBezTo>
                    <a:pt x="62" y="2"/>
                    <a:pt x="247" y="16"/>
                    <a:pt x="370" y="16"/>
                  </a:cubicBezTo>
                  <a:cubicBezTo>
                    <a:pt x="493" y="16"/>
                    <a:pt x="663" y="5"/>
                    <a:pt x="740" y="2"/>
                  </a:cubicBezTo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E7FFFF"/>
                </a:gs>
                <a:gs pos="100000">
                  <a:srgbClr val="66FFFF"/>
                </a:gs>
              </a:gsLst>
              <a:lin ang="0" scaled="1"/>
            </a:gradFill>
            <a:ln w="9525" cap="flat">
              <a:solidFill>
                <a:srgbClr val="66CCFF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05" name="Group 26">
            <a:extLst>
              <a:ext uri="{FF2B5EF4-FFF2-40B4-BE49-F238E27FC236}">
                <a16:creationId xmlns="" xmlns:a16="http://schemas.microsoft.com/office/drawing/2014/main" id="{5392D1FA-19CA-B047-8C2D-4B9986EED4FF}"/>
              </a:ext>
            </a:extLst>
          </p:cNvPr>
          <p:cNvGrpSpPr>
            <a:grpSpLocks/>
          </p:cNvGrpSpPr>
          <p:nvPr/>
        </p:nvGrpSpPr>
        <p:grpSpPr bwMode="auto">
          <a:xfrm>
            <a:off x="2270125" y="5046663"/>
            <a:ext cx="1455738" cy="671512"/>
            <a:chOff x="1843" y="2479"/>
            <a:chExt cx="761" cy="369"/>
          </a:xfrm>
        </p:grpSpPr>
        <p:sp>
          <p:nvSpPr>
            <p:cNvPr id="506" name="Freeform 13">
              <a:extLst>
                <a:ext uri="{FF2B5EF4-FFF2-40B4-BE49-F238E27FC236}">
                  <a16:creationId xmlns="" xmlns:a16="http://schemas.microsoft.com/office/drawing/2014/main" id="{1E7B68C5-99E4-2D43-9A95-4E64E7749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" y="2479"/>
              <a:ext cx="760" cy="369"/>
            </a:xfrm>
            <a:custGeom>
              <a:avLst/>
              <a:gdLst>
                <a:gd name="T0" fmla="*/ 28 w 760"/>
                <a:gd name="T1" fmla="*/ 314 h 369"/>
                <a:gd name="T2" fmla="*/ 169 w 760"/>
                <a:gd name="T3" fmla="*/ 361 h 369"/>
                <a:gd name="T4" fmla="*/ 340 w 760"/>
                <a:gd name="T5" fmla="*/ 361 h 369"/>
                <a:gd name="T6" fmla="*/ 568 w 760"/>
                <a:gd name="T7" fmla="*/ 357 h 369"/>
                <a:gd name="T8" fmla="*/ 730 w 760"/>
                <a:gd name="T9" fmla="*/ 288 h 369"/>
                <a:gd name="T10" fmla="*/ 745 w 760"/>
                <a:gd name="T11" fmla="*/ 45 h 369"/>
                <a:gd name="T12" fmla="*/ 718 w 760"/>
                <a:gd name="T13" fmla="*/ 19 h 369"/>
                <a:gd name="T14" fmla="*/ 609 w 760"/>
                <a:gd name="T15" fmla="*/ 29 h 369"/>
                <a:gd name="T16" fmla="*/ 463 w 760"/>
                <a:gd name="T17" fmla="*/ 26 h 369"/>
                <a:gd name="T18" fmla="*/ 178 w 760"/>
                <a:gd name="T19" fmla="*/ 26 h 369"/>
                <a:gd name="T20" fmla="*/ 36 w 760"/>
                <a:gd name="T21" fmla="*/ 23 h 369"/>
                <a:gd name="T22" fmla="*/ 7 w 760"/>
                <a:gd name="T23" fmla="*/ 21 h 369"/>
                <a:gd name="T24" fmla="*/ 7 w 760"/>
                <a:gd name="T25" fmla="*/ 45 h 369"/>
                <a:gd name="T26" fmla="*/ 4 w 760"/>
                <a:gd name="T27" fmla="*/ 139 h 369"/>
                <a:gd name="T28" fmla="*/ 28 w 760"/>
                <a:gd name="T29" fmla="*/ 314 h 3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60" h="369">
                  <a:moveTo>
                    <a:pt x="28" y="314"/>
                  </a:moveTo>
                  <a:cubicBezTo>
                    <a:pt x="55" y="351"/>
                    <a:pt x="117" y="353"/>
                    <a:pt x="169" y="361"/>
                  </a:cubicBezTo>
                  <a:cubicBezTo>
                    <a:pt x="221" y="369"/>
                    <a:pt x="274" y="361"/>
                    <a:pt x="340" y="361"/>
                  </a:cubicBezTo>
                  <a:cubicBezTo>
                    <a:pt x="406" y="361"/>
                    <a:pt x="503" y="369"/>
                    <a:pt x="568" y="357"/>
                  </a:cubicBezTo>
                  <a:cubicBezTo>
                    <a:pt x="633" y="346"/>
                    <a:pt x="700" y="340"/>
                    <a:pt x="730" y="288"/>
                  </a:cubicBezTo>
                  <a:cubicBezTo>
                    <a:pt x="760" y="236"/>
                    <a:pt x="747" y="90"/>
                    <a:pt x="745" y="45"/>
                  </a:cubicBezTo>
                  <a:cubicBezTo>
                    <a:pt x="743" y="0"/>
                    <a:pt x="741" y="22"/>
                    <a:pt x="718" y="19"/>
                  </a:cubicBezTo>
                  <a:cubicBezTo>
                    <a:pt x="695" y="16"/>
                    <a:pt x="651" y="28"/>
                    <a:pt x="609" y="29"/>
                  </a:cubicBezTo>
                  <a:cubicBezTo>
                    <a:pt x="567" y="30"/>
                    <a:pt x="535" y="26"/>
                    <a:pt x="463" y="26"/>
                  </a:cubicBezTo>
                  <a:cubicBezTo>
                    <a:pt x="391" y="26"/>
                    <a:pt x="249" y="26"/>
                    <a:pt x="178" y="26"/>
                  </a:cubicBezTo>
                  <a:cubicBezTo>
                    <a:pt x="107" y="26"/>
                    <a:pt x="64" y="24"/>
                    <a:pt x="36" y="23"/>
                  </a:cubicBezTo>
                  <a:cubicBezTo>
                    <a:pt x="8" y="22"/>
                    <a:pt x="12" y="17"/>
                    <a:pt x="7" y="21"/>
                  </a:cubicBezTo>
                  <a:cubicBezTo>
                    <a:pt x="2" y="25"/>
                    <a:pt x="8" y="26"/>
                    <a:pt x="7" y="45"/>
                  </a:cubicBezTo>
                  <a:cubicBezTo>
                    <a:pt x="6" y="65"/>
                    <a:pt x="0" y="94"/>
                    <a:pt x="4" y="139"/>
                  </a:cubicBezTo>
                  <a:cubicBezTo>
                    <a:pt x="8" y="184"/>
                    <a:pt x="1" y="277"/>
                    <a:pt x="28" y="314"/>
                  </a:cubicBezTo>
                  <a:close/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E7FFFF"/>
                </a:gs>
                <a:gs pos="100000">
                  <a:srgbClr val="66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7" name="Freeform 17">
              <a:extLst>
                <a:ext uri="{FF2B5EF4-FFF2-40B4-BE49-F238E27FC236}">
                  <a16:creationId xmlns="" xmlns:a16="http://schemas.microsoft.com/office/drawing/2014/main" id="{A82CA8CC-A949-9E4C-907F-1733B5A3B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" y="2498"/>
              <a:ext cx="747" cy="16"/>
            </a:xfrm>
            <a:custGeom>
              <a:avLst/>
              <a:gdLst>
                <a:gd name="T0" fmla="*/ 0 w 747"/>
                <a:gd name="T1" fmla="*/ 3 h 16"/>
                <a:gd name="T2" fmla="*/ 379 w 747"/>
                <a:gd name="T3" fmla="*/ 16 h 16"/>
                <a:gd name="T4" fmla="*/ 747 w 747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7" h="16">
                  <a:moveTo>
                    <a:pt x="0" y="3"/>
                  </a:moveTo>
                  <a:cubicBezTo>
                    <a:pt x="63" y="5"/>
                    <a:pt x="255" y="16"/>
                    <a:pt x="379" y="16"/>
                  </a:cubicBezTo>
                  <a:cubicBezTo>
                    <a:pt x="503" y="16"/>
                    <a:pt x="670" y="3"/>
                    <a:pt x="747" y="0"/>
                  </a:cubicBezTo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E7FFFF"/>
                </a:gs>
                <a:gs pos="100000">
                  <a:srgbClr val="66FFFF"/>
                </a:gs>
              </a:gsLst>
              <a:lin ang="0" scaled="1"/>
            </a:gradFill>
            <a:ln w="9525" cap="flat">
              <a:solidFill>
                <a:srgbClr val="66CCFF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8" name="Freeform 50">
            <a:extLst>
              <a:ext uri="{FF2B5EF4-FFF2-40B4-BE49-F238E27FC236}">
                <a16:creationId xmlns="" xmlns:a16="http://schemas.microsoft.com/office/drawing/2014/main" id="{C14B52FC-0BAF-6342-97BD-11EE72090617}"/>
              </a:ext>
            </a:extLst>
          </p:cNvPr>
          <p:cNvSpPr>
            <a:spLocks/>
          </p:cNvSpPr>
          <p:nvPr/>
        </p:nvSpPr>
        <p:spPr bwMode="auto">
          <a:xfrm>
            <a:off x="5530850" y="2633663"/>
            <a:ext cx="1169988" cy="3113087"/>
          </a:xfrm>
          <a:custGeom>
            <a:avLst/>
            <a:gdLst>
              <a:gd name="T0" fmla="*/ 720 w 1024"/>
              <a:gd name="T1" fmla="*/ 0 h 2283"/>
              <a:gd name="T2" fmla="*/ 672 w 1024"/>
              <a:gd name="T3" fmla="*/ 208 h 2283"/>
              <a:gd name="T4" fmla="*/ 560 w 1024"/>
              <a:gd name="T5" fmla="*/ 336 h 2283"/>
              <a:gd name="T6" fmla="*/ 624 w 1024"/>
              <a:gd name="T7" fmla="*/ 448 h 2283"/>
              <a:gd name="T8" fmla="*/ 848 w 1024"/>
              <a:gd name="T9" fmla="*/ 512 h 2283"/>
              <a:gd name="T10" fmla="*/ 944 w 1024"/>
              <a:gd name="T11" fmla="*/ 592 h 2283"/>
              <a:gd name="T12" fmla="*/ 976 w 1024"/>
              <a:gd name="T13" fmla="*/ 720 h 2283"/>
              <a:gd name="T14" fmla="*/ 1008 w 1024"/>
              <a:gd name="T15" fmla="*/ 1360 h 2283"/>
              <a:gd name="T16" fmla="*/ 1008 w 1024"/>
              <a:gd name="T17" fmla="*/ 2032 h 2283"/>
              <a:gd name="T18" fmla="*/ 912 w 1024"/>
              <a:gd name="T19" fmla="*/ 2208 h 2283"/>
              <a:gd name="T20" fmla="*/ 656 w 1024"/>
              <a:gd name="T21" fmla="*/ 2272 h 2283"/>
              <a:gd name="T22" fmla="*/ 0 w 1024"/>
              <a:gd name="T23" fmla="*/ 2272 h 2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4" h="2283">
                <a:moveTo>
                  <a:pt x="720" y="0"/>
                </a:moveTo>
                <a:cubicBezTo>
                  <a:pt x="709" y="76"/>
                  <a:pt x="699" y="152"/>
                  <a:pt x="672" y="208"/>
                </a:cubicBezTo>
                <a:cubicBezTo>
                  <a:pt x="645" y="264"/>
                  <a:pt x="568" y="296"/>
                  <a:pt x="560" y="336"/>
                </a:cubicBezTo>
                <a:cubicBezTo>
                  <a:pt x="552" y="376"/>
                  <a:pt x="576" y="419"/>
                  <a:pt x="624" y="448"/>
                </a:cubicBezTo>
                <a:cubicBezTo>
                  <a:pt x="672" y="477"/>
                  <a:pt x="795" y="488"/>
                  <a:pt x="848" y="512"/>
                </a:cubicBezTo>
                <a:cubicBezTo>
                  <a:pt x="901" y="536"/>
                  <a:pt x="923" y="557"/>
                  <a:pt x="944" y="592"/>
                </a:cubicBezTo>
                <a:cubicBezTo>
                  <a:pt x="965" y="627"/>
                  <a:pt x="965" y="592"/>
                  <a:pt x="976" y="720"/>
                </a:cubicBezTo>
                <a:cubicBezTo>
                  <a:pt x="987" y="848"/>
                  <a:pt x="1003" y="1141"/>
                  <a:pt x="1008" y="1360"/>
                </a:cubicBezTo>
                <a:cubicBezTo>
                  <a:pt x="1013" y="1579"/>
                  <a:pt x="1024" y="1891"/>
                  <a:pt x="1008" y="2032"/>
                </a:cubicBezTo>
                <a:cubicBezTo>
                  <a:pt x="992" y="2173"/>
                  <a:pt x="971" y="2168"/>
                  <a:pt x="912" y="2208"/>
                </a:cubicBezTo>
                <a:cubicBezTo>
                  <a:pt x="853" y="2248"/>
                  <a:pt x="808" y="2261"/>
                  <a:pt x="656" y="2272"/>
                </a:cubicBezTo>
                <a:cubicBezTo>
                  <a:pt x="504" y="2283"/>
                  <a:pt x="137" y="2272"/>
                  <a:pt x="0" y="2272"/>
                </a:cubicBezTo>
              </a:path>
            </a:pathLst>
          </a:custGeom>
          <a:gradFill rotWithShape="1">
            <a:gsLst>
              <a:gs pos="0">
                <a:srgbClr val="D9FFFF">
                  <a:alpha val="47000"/>
                </a:srgbClr>
              </a:gs>
              <a:gs pos="50000">
                <a:schemeClr val="bg1">
                  <a:alpha val="53000"/>
                </a:schemeClr>
              </a:gs>
              <a:gs pos="100000">
                <a:srgbClr val="D9FFFF">
                  <a:alpha val="47000"/>
                </a:srgbClr>
              </a:gs>
            </a:gsLst>
            <a:lin ang="18900000" scaled="1"/>
          </a:gra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09" name="Freeform 51">
            <a:extLst>
              <a:ext uri="{FF2B5EF4-FFF2-40B4-BE49-F238E27FC236}">
                <a16:creationId xmlns="" xmlns:a16="http://schemas.microsoft.com/office/drawing/2014/main" id="{5A1CC2F5-DD0C-134B-8112-8526BAC851F4}"/>
              </a:ext>
            </a:extLst>
          </p:cNvPr>
          <p:cNvSpPr>
            <a:spLocks/>
          </p:cNvSpPr>
          <p:nvPr/>
        </p:nvSpPr>
        <p:spPr bwMode="auto">
          <a:xfrm>
            <a:off x="4859338" y="2635250"/>
            <a:ext cx="652462" cy="3105150"/>
          </a:xfrm>
          <a:custGeom>
            <a:avLst/>
            <a:gdLst>
              <a:gd name="T0" fmla="*/ 240 w 571"/>
              <a:gd name="T1" fmla="*/ 0 h 2277"/>
              <a:gd name="T2" fmla="*/ 295 w 571"/>
              <a:gd name="T3" fmla="*/ 206 h 2277"/>
              <a:gd name="T4" fmla="*/ 412 w 571"/>
              <a:gd name="T5" fmla="*/ 330 h 2277"/>
              <a:gd name="T6" fmla="*/ 352 w 571"/>
              <a:gd name="T7" fmla="*/ 444 h 2277"/>
              <a:gd name="T8" fmla="*/ 131 w 571"/>
              <a:gd name="T9" fmla="*/ 517 h 2277"/>
              <a:gd name="T10" fmla="*/ 38 w 571"/>
              <a:gd name="T11" fmla="*/ 600 h 2277"/>
              <a:gd name="T12" fmla="*/ 11 w 571"/>
              <a:gd name="T13" fmla="*/ 729 h 2277"/>
              <a:gd name="T14" fmla="*/ 3 w 571"/>
              <a:gd name="T15" fmla="*/ 1370 h 2277"/>
              <a:gd name="T16" fmla="*/ 28 w 571"/>
              <a:gd name="T17" fmla="*/ 2042 h 2277"/>
              <a:gd name="T18" fmla="*/ 131 w 571"/>
              <a:gd name="T19" fmla="*/ 2214 h 2277"/>
              <a:gd name="T20" fmla="*/ 389 w 571"/>
              <a:gd name="T21" fmla="*/ 2268 h 2277"/>
              <a:gd name="T22" fmla="*/ 571 w 571"/>
              <a:gd name="T23" fmla="*/ 2270 h 2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1" h="2277">
                <a:moveTo>
                  <a:pt x="240" y="0"/>
                </a:moveTo>
                <a:cubicBezTo>
                  <a:pt x="253" y="76"/>
                  <a:pt x="266" y="151"/>
                  <a:pt x="295" y="206"/>
                </a:cubicBezTo>
                <a:cubicBezTo>
                  <a:pt x="324" y="261"/>
                  <a:pt x="403" y="290"/>
                  <a:pt x="412" y="330"/>
                </a:cubicBezTo>
                <a:cubicBezTo>
                  <a:pt x="422" y="370"/>
                  <a:pt x="399" y="413"/>
                  <a:pt x="352" y="444"/>
                </a:cubicBezTo>
                <a:cubicBezTo>
                  <a:pt x="305" y="475"/>
                  <a:pt x="183" y="491"/>
                  <a:pt x="131" y="517"/>
                </a:cubicBezTo>
                <a:cubicBezTo>
                  <a:pt x="79" y="543"/>
                  <a:pt x="58" y="564"/>
                  <a:pt x="38" y="600"/>
                </a:cubicBezTo>
                <a:cubicBezTo>
                  <a:pt x="18" y="636"/>
                  <a:pt x="17" y="601"/>
                  <a:pt x="11" y="729"/>
                </a:cubicBezTo>
                <a:cubicBezTo>
                  <a:pt x="5" y="858"/>
                  <a:pt x="0" y="1151"/>
                  <a:pt x="3" y="1370"/>
                </a:cubicBezTo>
                <a:cubicBezTo>
                  <a:pt x="6" y="1589"/>
                  <a:pt x="7" y="1901"/>
                  <a:pt x="28" y="2042"/>
                </a:cubicBezTo>
                <a:cubicBezTo>
                  <a:pt x="50" y="2182"/>
                  <a:pt x="70" y="2176"/>
                  <a:pt x="131" y="2214"/>
                </a:cubicBezTo>
                <a:cubicBezTo>
                  <a:pt x="191" y="2252"/>
                  <a:pt x="316" y="2259"/>
                  <a:pt x="389" y="2268"/>
                </a:cubicBezTo>
                <a:cubicBezTo>
                  <a:pt x="462" y="2277"/>
                  <a:pt x="533" y="2270"/>
                  <a:pt x="571" y="2270"/>
                </a:cubicBezTo>
              </a:path>
            </a:pathLst>
          </a:custGeom>
          <a:gradFill rotWithShape="1">
            <a:gsLst>
              <a:gs pos="0">
                <a:srgbClr val="D9FFFF">
                  <a:alpha val="47000"/>
                </a:srgbClr>
              </a:gs>
              <a:gs pos="50000">
                <a:schemeClr val="bg1">
                  <a:alpha val="53000"/>
                </a:schemeClr>
              </a:gs>
              <a:gs pos="100000">
                <a:srgbClr val="D9FFFF">
                  <a:alpha val="47000"/>
                </a:srgbClr>
              </a:gs>
            </a:gsLst>
            <a:lin ang="18900000" scaled="1"/>
          </a:gra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10" name="Text Box 74">
            <a:extLst>
              <a:ext uri="{FF2B5EF4-FFF2-40B4-BE49-F238E27FC236}">
                <a16:creationId xmlns="" xmlns:a16="http://schemas.microsoft.com/office/drawing/2014/main" id="{0AE42E94-56B2-524F-AFE3-DF28DF5F8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2713" y="5699125"/>
            <a:ext cx="6683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3л</a:t>
            </a:r>
          </a:p>
        </p:txBody>
      </p:sp>
      <p:grpSp>
        <p:nvGrpSpPr>
          <p:cNvPr id="511" name="Group 114">
            <a:extLst>
              <a:ext uri="{FF2B5EF4-FFF2-40B4-BE49-F238E27FC236}">
                <a16:creationId xmlns="" xmlns:a16="http://schemas.microsoft.com/office/drawing/2014/main" id="{9298D982-3282-3D4E-A89C-7FDC11217901}"/>
              </a:ext>
            </a:extLst>
          </p:cNvPr>
          <p:cNvGrpSpPr>
            <a:grpSpLocks/>
          </p:cNvGrpSpPr>
          <p:nvPr/>
        </p:nvGrpSpPr>
        <p:grpSpPr bwMode="auto">
          <a:xfrm>
            <a:off x="8955088" y="874713"/>
            <a:ext cx="1439862" cy="3806825"/>
            <a:chOff x="4513" y="754"/>
            <a:chExt cx="907" cy="2398"/>
          </a:xfrm>
        </p:grpSpPr>
        <p:sp>
          <p:nvSpPr>
            <p:cNvPr id="512" name="Text Box 75">
              <a:extLst>
                <a:ext uri="{FF2B5EF4-FFF2-40B4-BE49-F238E27FC236}">
                  <a16:creationId xmlns="" xmlns:a16="http://schemas.microsoft.com/office/drawing/2014/main" id="{3553F6DC-086C-644B-840C-8C822AC6E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3" y="770"/>
              <a:ext cx="42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5л</a:t>
              </a:r>
            </a:p>
          </p:txBody>
        </p:sp>
        <p:sp>
          <p:nvSpPr>
            <p:cNvPr id="513" name="Freeform 76">
              <a:extLst>
                <a:ext uri="{FF2B5EF4-FFF2-40B4-BE49-F238E27FC236}">
                  <a16:creationId xmlns="" xmlns:a16="http://schemas.microsoft.com/office/drawing/2014/main" id="{16A30701-FB55-3146-B846-27C597029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754"/>
              <a:ext cx="1" cy="2398"/>
            </a:xfrm>
            <a:custGeom>
              <a:avLst/>
              <a:gdLst>
                <a:gd name="T0" fmla="*/ 0 w 1"/>
                <a:gd name="T1" fmla="*/ 0 h 2398"/>
                <a:gd name="T2" fmla="*/ 1 w 1"/>
                <a:gd name="T3" fmla="*/ 2398 h 239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398">
                  <a:moveTo>
                    <a:pt x="0" y="0"/>
                  </a:moveTo>
                  <a:lnTo>
                    <a:pt x="1" y="239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" name="Text Box 78">
              <a:extLst>
                <a:ext uri="{FF2B5EF4-FFF2-40B4-BE49-F238E27FC236}">
                  <a16:creationId xmlns="" xmlns:a16="http://schemas.microsoft.com/office/drawing/2014/main" id="{11FBE992-42CE-AD4A-9678-A845D610A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754"/>
              <a:ext cx="42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3л</a:t>
              </a:r>
            </a:p>
          </p:txBody>
        </p:sp>
        <p:sp>
          <p:nvSpPr>
            <p:cNvPr id="515" name="Line 83">
              <a:extLst>
                <a:ext uri="{FF2B5EF4-FFF2-40B4-BE49-F238E27FC236}">
                  <a16:creationId xmlns="" xmlns:a16="http://schemas.microsoft.com/office/drawing/2014/main" id="{03F28D97-11A2-7F41-83D3-EAC44ABA2F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3" y="1117"/>
              <a:ext cx="90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6" name="Line 85">
            <a:extLst>
              <a:ext uri="{FF2B5EF4-FFF2-40B4-BE49-F238E27FC236}">
                <a16:creationId xmlns="" xmlns:a16="http://schemas.microsoft.com/office/drawing/2014/main" id="{ABDF26FF-B2EC-3641-9CB2-64FF748426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55088" y="2768600"/>
            <a:ext cx="14398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7" name="Line 86">
            <a:extLst>
              <a:ext uri="{FF2B5EF4-FFF2-40B4-BE49-F238E27FC236}">
                <a16:creationId xmlns="" xmlns:a16="http://schemas.microsoft.com/office/drawing/2014/main" id="{4729D98B-E009-8349-8803-CF4F35B6AA9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55088" y="3416300"/>
            <a:ext cx="14398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8" name="Line 87">
            <a:extLst>
              <a:ext uri="{FF2B5EF4-FFF2-40B4-BE49-F238E27FC236}">
                <a16:creationId xmlns="" xmlns:a16="http://schemas.microsoft.com/office/drawing/2014/main" id="{C5F4C654-760A-9443-8824-7A8F43BB605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55088" y="4065588"/>
            <a:ext cx="14398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9" name="Text Box 88">
            <a:extLst>
              <a:ext uri="{FF2B5EF4-FFF2-40B4-BE49-F238E27FC236}">
                <a16:creationId xmlns="" xmlns:a16="http://schemas.microsoft.com/office/drawing/2014/main" id="{5AC0B674-4599-074E-B74A-2C78839BD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5721350"/>
            <a:ext cx="6683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5л</a:t>
            </a:r>
          </a:p>
        </p:txBody>
      </p:sp>
      <p:grpSp>
        <p:nvGrpSpPr>
          <p:cNvPr id="520" name="Group 113">
            <a:extLst>
              <a:ext uri="{FF2B5EF4-FFF2-40B4-BE49-F238E27FC236}">
                <a16:creationId xmlns="" xmlns:a16="http://schemas.microsoft.com/office/drawing/2014/main" id="{A08E888A-249E-4342-B0CA-ACD564097762}"/>
              </a:ext>
            </a:extLst>
          </p:cNvPr>
          <p:cNvGrpSpPr>
            <a:grpSpLocks/>
          </p:cNvGrpSpPr>
          <p:nvPr/>
        </p:nvGrpSpPr>
        <p:grpSpPr bwMode="auto">
          <a:xfrm>
            <a:off x="5354638" y="968375"/>
            <a:ext cx="2466975" cy="1081088"/>
            <a:chOff x="1973" y="663"/>
            <a:chExt cx="1554" cy="681"/>
          </a:xfrm>
        </p:grpSpPr>
        <p:sp>
          <p:nvSpPr>
            <p:cNvPr id="521" name="AutoShape 91">
              <a:extLst>
                <a:ext uri="{FF2B5EF4-FFF2-40B4-BE49-F238E27FC236}">
                  <a16:creationId xmlns="" xmlns:a16="http://schemas.microsoft.com/office/drawing/2014/main" id="{F1669364-E437-714B-8965-4CAEC3938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754"/>
              <a:ext cx="1542" cy="590"/>
            </a:xfrm>
            <a:prstGeom prst="wedgeRectCallout">
              <a:avLst>
                <a:gd name="adj1" fmla="val -25875"/>
                <a:gd name="adj2" fmla="val 90509"/>
              </a:avLst>
            </a:prstGeom>
            <a:gradFill rotWithShape="1">
              <a:gsLst>
                <a:gs pos="0">
                  <a:srgbClr val="33CCFF">
                    <a:alpha val="27000"/>
                  </a:srgbClr>
                </a:gs>
                <a:gs pos="100000">
                  <a:srgbClr val="66FFFF">
                    <a:alpha val="17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ru-RU" alt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1 действие.</a:t>
              </a:r>
            </a:p>
            <a:p>
              <a:pPr>
                <a:defRPr/>
              </a:pPr>
              <a:r>
                <a:rPr lang="ru-RU" alt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Нальем полный </a:t>
              </a:r>
            </a:p>
            <a:p>
              <a:pPr>
                <a:defRPr/>
              </a:pPr>
              <a:r>
                <a:rPr lang="ru-RU" alt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5-литровый сосуд.</a:t>
              </a:r>
              <a:endParaRPr lang="ru-RU" altLang="ru-RU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grpSp>
          <p:nvGrpSpPr>
            <p:cNvPr id="522" name="Group 92">
              <a:extLst>
                <a:ext uri="{FF2B5EF4-FFF2-40B4-BE49-F238E27FC236}">
                  <a16:creationId xmlns="" xmlns:a16="http://schemas.microsoft.com/office/drawing/2014/main" id="{B5FF06E0-E7DD-1848-9F47-8B4D28CF32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8" y="663"/>
              <a:ext cx="239" cy="327"/>
              <a:chOff x="4792" y="2064"/>
              <a:chExt cx="239" cy="327"/>
            </a:xfrm>
          </p:grpSpPr>
          <p:sp>
            <p:nvSpPr>
              <p:cNvPr id="523" name="AutoShape 93">
                <a:extLst>
                  <a:ext uri="{FF2B5EF4-FFF2-40B4-BE49-F238E27FC236}">
                    <a16:creationId xmlns="" xmlns:a16="http://schemas.microsoft.com/office/drawing/2014/main" id="{D9A3DAEC-0176-4642-8688-28A90881AB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524" name="Text Box 94">
                <a:extLst>
                  <a:ext uri="{FF2B5EF4-FFF2-40B4-BE49-F238E27FC236}">
                    <a16:creationId xmlns="" xmlns:a16="http://schemas.microsoft.com/office/drawing/2014/main" id="{01DF84DE-15BF-FE48-A368-1C07D5272C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alt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</p:grpSp>
      <p:sp>
        <p:nvSpPr>
          <p:cNvPr id="525" name="Rectangle 95">
            <a:extLst>
              <a:ext uri="{FF2B5EF4-FFF2-40B4-BE49-F238E27FC236}">
                <a16:creationId xmlns="" xmlns:a16="http://schemas.microsoft.com/office/drawing/2014/main" id="{E11A90BC-5F10-C84F-B97E-3097DC04C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4913" y="227013"/>
            <a:ext cx="7489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Имеются два сосуда вместимостью 3л и 5л. Как с помощью этих сосудов налить из водопроводного крана 4 л воды?</a:t>
            </a:r>
          </a:p>
        </p:txBody>
      </p:sp>
      <p:grpSp>
        <p:nvGrpSpPr>
          <p:cNvPr id="526" name="Group 112">
            <a:extLst>
              <a:ext uri="{FF2B5EF4-FFF2-40B4-BE49-F238E27FC236}">
                <a16:creationId xmlns="" xmlns:a16="http://schemas.microsoft.com/office/drawing/2014/main" id="{FC126BED-6B81-CA4F-B0B9-1EB980B95042}"/>
              </a:ext>
            </a:extLst>
          </p:cNvPr>
          <p:cNvGrpSpPr>
            <a:grpSpLocks/>
          </p:cNvGrpSpPr>
          <p:nvPr/>
        </p:nvGrpSpPr>
        <p:grpSpPr bwMode="auto">
          <a:xfrm>
            <a:off x="4803775" y="2024063"/>
            <a:ext cx="903288" cy="654050"/>
            <a:chOff x="1882" y="1480"/>
            <a:chExt cx="569" cy="412"/>
          </a:xfrm>
        </p:grpSpPr>
        <p:sp>
          <p:nvSpPr>
            <p:cNvPr id="527" name="Freeform 103" descr="Гранит">
              <a:extLst>
                <a:ext uri="{FF2B5EF4-FFF2-40B4-BE49-F238E27FC236}">
                  <a16:creationId xmlns="" xmlns:a16="http://schemas.microsoft.com/office/drawing/2014/main" id="{3CFB97B6-F98F-DA42-AA5A-9C42C1FA7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" y="1676"/>
              <a:ext cx="513" cy="192"/>
            </a:xfrm>
            <a:custGeom>
              <a:avLst/>
              <a:gdLst>
                <a:gd name="T0" fmla="*/ 0 w 513"/>
                <a:gd name="T1" fmla="*/ 0 h 192"/>
                <a:gd name="T2" fmla="*/ 391 w 513"/>
                <a:gd name="T3" fmla="*/ 6 h 192"/>
                <a:gd name="T4" fmla="*/ 416 w 513"/>
                <a:gd name="T5" fmla="*/ 19 h 192"/>
                <a:gd name="T6" fmla="*/ 513 w 513"/>
                <a:gd name="T7" fmla="*/ 140 h 192"/>
                <a:gd name="T8" fmla="*/ 507 w 513"/>
                <a:gd name="T9" fmla="*/ 162 h 192"/>
                <a:gd name="T10" fmla="*/ 483 w 513"/>
                <a:gd name="T11" fmla="*/ 182 h 192"/>
                <a:gd name="T12" fmla="*/ 441 w 513"/>
                <a:gd name="T13" fmla="*/ 192 h 192"/>
                <a:gd name="T14" fmla="*/ 413 w 513"/>
                <a:gd name="T15" fmla="*/ 190 h 192"/>
                <a:gd name="T16" fmla="*/ 342 w 513"/>
                <a:gd name="T17" fmla="*/ 106 h 192"/>
                <a:gd name="T18" fmla="*/ 0 w 513"/>
                <a:gd name="T19" fmla="*/ 113 h 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3" h="192">
                  <a:moveTo>
                    <a:pt x="0" y="0"/>
                  </a:moveTo>
                  <a:lnTo>
                    <a:pt x="391" y="6"/>
                  </a:lnTo>
                  <a:lnTo>
                    <a:pt x="416" y="19"/>
                  </a:lnTo>
                  <a:lnTo>
                    <a:pt x="513" y="140"/>
                  </a:lnTo>
                  <a:lnTo>
                    <a:pt x="507" y="162"/>
                  </a:lnTo>
                  <a:lnTo>
                    <a:pt x="483" y="182"/>
                  </a:lnTo>
                  <a:lnTo>
                    <a:pt x="441" y="192"/>
                  </a:lnTo>
                  <a:lnTo>
                    <a:pt x="413" y="190"/>
                  </a:lnTo>
                  <a:lnTo>
                    <a:pt x="342" y="106"/>
                  </a:lnTo>
                  <a:lnTo>
                    <a:pt x="0" y="113"/>
                  </a:ln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28" name="Group 104">
              <a:extLst>
                <a:ext uri="{FF2B5EF4-FFF2-40B4-BE49-F238E27FC236}">
                  <a16:creationId xmlns="" xmlns:a16="http://schemas.microsoft.com/office/drawing/2014/main" id="{5BF4D6CB-AF7B-044B-951A-42B848C3A5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2" y="1480"/>
              <a:ext cx="288" cy="240"/>
              <a:chOff x="576" y="3840"/>
              <a:chExt cx="288" cy="240"/>
            </a:xfrm>
          </p:grpSpPr>
          <p:sp>
            <p:nvSpPr>
              <p:cNvPr id="530" name="Oval 105">
                <a:extLst>
                  <a:ext uri="{FF2B5EF4-FFF2-40B4-BE49-F238E27FC236}">
                    <a16:creationId xmlns="" xmlns:a16="http://schemas.microsoft.com/office/drawing/2014/main" id="{E39096AE-102D-3545-B1B6-19351D3B2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3840"/>
                <a:ext cx="288" cy="144"/>
              </a:xfrm>
              <a:prstGeom prst="ellips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531" name="AutoShape 106">
                <a:extLst>
                  <a:ext uri="{FF2B5EF4-FFF2-40B4-BE49-F238E27FC236}">
                    <a16:creationId xmlns="" xmlns:a16="http://schemas.microsoft.com/office/drawing/2014/main" id="{FDA739A9-EAC8-7240-A80D-310747B38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3840"/>
                <a:ext cx="288" cy="144"/>
              </a:xfrm>
              <a:prstGeom prst="star8">
                <a:avLst>
                  <a:gd name="adj" fmla="val 0"/>
                </a:avLst>
              </a:prstGeom>
              <a:noFill/>
              <a:ln w="28575">
                <a:solidFill>
                  <a:schemeClr val="tx2"/>
                </a:solidFill>
                <a:miter lim="800000"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532" name="Line 107">
                <a:extLst>
                  <a:ext uri="{FF2B5EF4-FFF2-40B4-BE49-F238E27FC236}">
                    <a16:creationId xmlns="" xmlns:a16="http://schemas.microsoft.com/office/drawing/2014/main" id="{54705DAF-129B-B540-AB46-22725157D6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3936"/>
                <a:ext cx="0" cy="144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29" name="Oval 108">
              <a:extLst>
                <a:ext uri="{FF2B5EF4-FFF2-40B4-BE49-F238E27FC236}">
                  <a16:creationId xmlns="" xmlns:a16="http://schemas.microsoft.com/office/drawing/2014/main" id="{9160E75E-A674-B24D-9F25-DF1F63BEEB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83104">
              <a:off x="2270" y="1835"/>
              <a:ext cx="181" cy="57"/>
            </a:xfrm>
            <a:prstGeom prst="ellipse">
              <a:avLst/>
            </a:prstGeom>
            <a:solidFill>
              <a:srgbClr val="E1FFF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533" name="Freeform 99">
            <a:extLst>
              <a:ext uri="{FF2B5EF4-FFF2-40B4-BE49-F238E27FC236}">
                <a16:creationId xmlns="" xmlns:a16="http://schemas.microsoft.com/office/drawing/2014/main" id="{FB267C25-B97F-4147-A861-588916550445}"/>
              </a:ext>
            </a:extLst>
          </p:cNvPr>
          <p:cNvSpPr>
            <a:spLocks/>
          </p:cNvSpPr>
          <p:nvPr/>
        </p:nvSpPr>
        <p:spPr bwMode="auto">
          <a:xfrm>
            <a:off x="5449888" y="2570163"/>
            <a:ext cx="549275" cy="2852737"/>
          </a:xfrm>
          <a:custGeom>
            <a:avLst/>
            <a:gdLst>
              <a:gd name="T0" fmla="*/ 126 w 346"/>
              <a:gd name="T1" fmla="*/ 3 h 1797"/>
              <a:gd name="T2" fmla="*/ 110 w 346"/>
              <a:gd name="T3" fmla="*/ 23 h 1797"/>
              <a:gd name="T4" fmla="*/ 147 w 346"/>
              <a:gd name="T5" fmla="*/ 84 h 1797"/>
              <a:gd name="T6" fmla="*/ 209 w 346"/>
              <a:gd name="T7" fmla="*/ 287 h 1797"/>
              <a:gd name="T8" fmla="*/ 215 w 346"/>
              <a:gd name="T9" fmla="*/ 461 h 1797"/>
              <a:gd name="T10" fmla="*/ 288 w 346"/>
              <a:gd name="T11" fmla="*/ 1194 h 1797"/>
              <a:gd name="T12" fmla="*/ 343 w 346"/>
              <a:gd name="T13" fmla="*/ 1653 h 1797"/>
              <a:gd name="T14" fmla="*/ 305 w 346"/>
              <a:gd name="T15" fmla="*/ 1443 h 1797"/>
              <a:gd name="T16" fmla="*/ 287 w 346"/>
              <a:gd name="T17" fmla="*/ 1773 h 1797"/>
              <a:gd name="T18" fmla="*/ 263 w 346"/>
              <a:gd name="T19" fmla="*/ 1296 h 1797"/>
              <a:gd name="T20" fmla="*/ 247 w 346"/>
              <a:gd name="T21" fmla="*/ 1144 h 1797"/>
              <a:gd name="T22" fmla="*/ 159 w 346"/>
              <a:gd name="T23" fmla="*/ 362 h 1797"/>
              <a:gd name="T24" fmla="*/ 92 w 346"/>
              <a:gd name="T25" fmla="*/ 165 h 1797"/>
              <a:gd name="T26" fmla="*/ 42 w 346"/>
              <a:gd name="T27" fmla="*/ 75 h 1797"/>
              <a:gd name="T28" fmla="*/ 30 w 346"/>
              <a:gd name="T29" fmla="*/ 78 h 1797"/>
              <a:gd name="T30" fmla="*/ 3 w 346"/>
              <a:gd name="T31" fmla="*/ 80 h 1797"/>
              <a:gd name="T32" fmla="*/ 51 w 346"/>
              <a:gd name="T33" fmla="*/ 41 h 1797"/>
              <a:gd name="T34" fmla="*/ 126 w 346"/>
              <a:gd name="T35" fmla="*/ 3 h 1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6" h="1797">
                <a:moveTo>
                  <a:pt x="126" y="3"/>
                </a:moveTo>
                <a:cubicBezTo>
                  <a:pt x="136" y="0"/>
                  <a:pt x="107" y="10"/>
                  <a:pt x="110" y="23"/>
                </a:cubicBezTo>
                <a:cubicBezTo>
                  <a:pt x="113" y="36"/>
                  <a:pt x="131" y="40"/>
                  <a:pt x="147" y="84"/>
                </a:cubicBezTo>
                <a:cubicBezTo>
                  <a:pt x="163" y="128"/>
                  <a:pt x="198" y="224"/>
                  <a:pt x="209" y="287"/>
                </a:cubicBezTo>
                <a:cubicBezTo>
                  <a:pt x="220" y="350"/>
                  <a:pt x="202" y="310"/>
                  <a:pt x="215" y="461"/>
                </a:cubicBezTo>
                <a:cubicBezTo>
                  <a:pt x="228" y="612"/>
                  <a:pt x="267" y="995"/>
                  <a:pt x="288" y="1194"/>
                </a:cubicBezTo>
                <a:cubicBezTo>
                  <a:pt x="309" y="1393"/>
                  <a:pt x="340" y="1612"/>
                  <a:pt x="343" y="1653"/>
                </a:cubicBezTo>
                <a:cubicBezTo>
                  <a:pt x="346" y="1694"/>
                  <a:pt x="314" y="1423"/>
                  <a:pt x="305" y="1443"/>
                </a:cubicBezTo>
                <a:cubicBezTo>
                  <a:pt x="296" y="1463"/>
                  <a:pt x="294" y="1797"/>
                  <a:pt x="287" y="1773"/>
                </a:cubicBezTo>
                <a:cubicBezTo>
                  <a:pt x="280" y="1749"/>
                  <a:pt x="270" y="1401"/>
                  <a:pt x="263" y="1296"/>
                </a:cubicBezTo>
                <a:cubicBezTo>
                  <a:pt x="256" y="1191"/>
                  <a:pt x="264" y="1300"/>
                  <a:pt x="247" y="1144"/>
                </a:cubicBezTo>
                <a:cubicBezTo>
                  <a:pt x="230" y="988"/>
                  <a:pt x="185" y="525"/>
                  <a:pt x="159" y="362"/>
                </a:cubicBezTo>
                <a:cubicBezTo>
                  <a:pt x="133" y="199"/>
                  <a:pt x="112" y="213"/>
                  <a:pt x="92" y="165"/>
                </a:cubicBezTo>
                <a:cubicBezTo>
                  <a:pt x="72" y="117"/>
                  <a:pt x="52" y="90"/>
                  <a:pt x="42" y="75"/>
                </a:cubicBezTo>
                <a:cubicBezTo>
                  <a:pt x="32" y="60"/>
                  <a:pt x="36" y="77"/>
                  <a:pt x="30" y="78"/>
                </a:cubicBezTo>
                <a:cubicBezTo>
                  <a:pt x="24" y="79"/>
                  <a:pt x="0" y="86"/>
                  <a:pt x="3" y="80"/>
                </a:cubicBezTo>
                <a:cubicBezTo>
                  <a:pt x="6" y="74"/>
                  <a:pt x="31" y="54"/>
                  <a:pt x="51" y="41"/>
                </a:cubicBezTo>
                <a:cubicBezTo>
                  <a:pt x="71" y="28"/>
                  <a:pt x="116" y="6"/>
                  <a:pt x="126" y="3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66FFFF"/>
              </a:gs>
              <a:gs pos="100000">
                <a:schemeClr val="bg1"/>
              </a:gs>
            </a:gsLst>
            <a:lin ang="0" scaled="1"/>
          </a:gradFill>
          <a:ln w="9525" cap="flat" cmpd="sng">
            <a:solidFill>
              <a:srgbClr val="66CC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534" name="Group 72">
            <a:extLst>
              <a:ext uri="{FF2B5EF4-FFF2-40B4-BE49-F238E27FC236}">
                <a16:creationId xmlns="" xmlns:a16="http://schemas.microsoft.com/office/drawing/2014/main" id="{6AE1B3EE-FB91-D342-9FCD-8BDC0E302A2E}"/>
              </a:ext>
            </a:extLst>
          </p:cNvPr>
          <p:cNvGrpSpPr>
            <a:grpSpLocks/>
          </p:cNvGrpSpPr>
          <p:nvPr/>
        </p:nvGrpSpPr>
        <p:grpSpPr bwMode="auto">
          <a:xfrm>
            <a:off x="4851400" y="3049588"/>
            <a:ext cx="1881188" cy="614362"/>
            <a:chOff x="1779" y="1733"/>
            <a:chExt cx="1185" cy="387"/>
          </a:xfrm>
        </p:grpSpPr>
        <p:sp>
          <p:nvSpPr>
            <p:cNvPr id="535" name="Freeform 53">
              <a:extLst>
                <a:ext uri="{FF2B5EF4-FFF2-40B4-BE49-F238E27FC236}">
                  <a16:creationId xmlns="" xmlns:a16="http://schemas.microsoft.com/office/drawing/2014/main" id="{657CF39D-EF99-994C-A24F-B596931A4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" y="1733"/>
              <a:ext cx="1185" cy="387"/>
            </a:xfrm>
            <a:custGeom>
              <a:avLst/>
              <a:gdLst>
                <a:gd name="T0" fmla="*/ 212 w 1185"/>
                <a:gd name="T1" fmla="*/ 378 h 387"/>
                <a:gd name="T2" fmla="*/ 413 w 1185"/>
                <a:gd name="T3" fmla="*/ 387 h 387"/>
                <a:gd name="T4" fmla="*/ 1067 w 1185"/>
                <a:gd name="T5" fmla="*/ 379 h 387"/>
                <a:gd name="T6" fmla="*/ 1121 w 1185"/>
                <a:gd name="T7" fmla="*/ 373 h 387"/>
                <a:gd name="T8" fmla="*/ 1130 w 1185"/>
                <a:gd name="T9" fmla="*/ 364 h 387"/>
                <a:gd name="T10" fmla="*/ 1122 w 1185"/>
                <a:gd name="T11" fmla="*/ 289 h 387"/>
                <a:gd name="T12" fmla="*/ 1099 w 1185"/>
                <a:gd name="T13" fmla="*/ 226 h 387"/>
                <a:gd name="T14" fmla="*/ 1046 w 1185"/>
                <a:gd name="T15" fmla="*/ 184 h 387"/>
                <a:gd name="T16" fmla="*/ 978 w 1185"/>
                <a:gd name="T17" fmla="*/ 159 h 387"/>
                <a:gd name="T18" fmla="*/ 911 w 1185"/>
                <a:gd name="T19" fmla="*/ 141 h 387"/>
                <a:gd name="T20" fmla="*/ 850 w 1185"/>
                <a:gd name="T21" fmla="*/ 100 h 387"/>
                <a:gd name="T22" fmla="*/ 827 w 1185"/>
                <a:gd name="T23" fmla="*/ 49 h 387"/>
                <a:gd name="T24" fmla="*/ 824 w 1185"/>
                <a:gd name="T25" fmla="*/ 23 h 387"/>
                <a:gd name="T26" fmla="*/ 832 w 1185"/>
                <a:gd name="T27" fmla="*/ 7 h 387"/>
                <a:gd name="T28" fmla="*/ 714 w 1185"/>
                <a:gd name="T29" fmla="*/ 28 h 387"/>
                <a:gd name="T30" fmla="*/ 531 w 1185"/>
                <a:gd name="T31" fmla="*/ 28 h 387"/>
                <a:gd name="T32" fmla="*/ 311 w 1185"/>
                <a:gd name="T33" fmla="*/ 2 h 387"/>
                <a:gd name="T34" fmla="*/ 311 w 1185"/>
                <a:gd name="T35" fmla="*/ 21 h 387"/>
                <a:gd name="T36" fmla="*/ 300 w 1185"/>
                <a:gd name="T37" fmla="*/ 82 h 387"/>
                <a:gd name="T38" fmla="*/ 273 w 1185"/>
                <a:gd name="T39" fmla="*/ 115 h 387"/>
                <a:gd name="T40" fmla="*/ 207 w 1185"/>
                <a:gd name="T41" fmla="*/ 148 h 387"/>
                <a:gd name="T42" fmla="*/ 86 w 1185"/>
                <a:gd name="T43" fmla="*/ 196 h 387"/>
                <a:gd name="T44" fmla="*/ 29 w 1185"/>
                <a:gd name="T45" fmla="*/ 279 h 387"/>
                <a:gd name="T46" fmla="*/ 21 w 1185"/>
                <a:gd name="T47" fmla="*/ 369 h 387"/>
                <a:gd name="T48" fmla="*/ 32 w 1185"/>
                <a:gd name="T49" fmla="*/ 372 h 387"/>
                <a:gd name="T50" fmla="*/ 212 w 1185"/>
                <a:gd name="T51" fmla="*/ 37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5" h="387">
                  <a:moveTo>
                    <a:pt x="212" y="378"/>
                  </a:moveTo>
                  <a:cubicBezTo>
                    <a:pt x="275" y="380"/>
                    <a:pt x="271" y="387"/>
                    <a:pt x="413" y="387"/>
                  </a:cubicBezTo>
                  <a:cubicBezTo>
                    <a:pt x="555" y="387"/>
                    <a:pt x="949" y="381"/>
                    <a:pt x="1067" y="379"/>
                  </a:cubicBezTo>
                  <a:cubicBezTo>
                    <a:pt x="1185" y="377"/>
                    <a:pt x="1111" y="375"/>
                    <a:pt x="1121" y="373"/>
                  </a:cubicBezTo>
                  <a:cubicBezTo>
                    <a:pt x="1131" y="371"/>
                    <a:pt x="1130" y="378"/>
                    <a:pt x="1130" y="364"/>
                  </a:cubicBezTo>
                  <a:cubicBezTo>
                    <a:pt x="1130" y="350"/>
                    <a:pt x="1127" y="312"/>
                    <a:pt x="1122" y="289"/>
                  </a:cubicBezTo>
                  <a:cubicBezTo>
                    <a:pt x="1117" y="266"/>
                    <a:pt x="1112" y="243"/>
                    <a:pt x="1099" y="226"/>
                  </a:cubicBezTo>
                  <a:cubicBezTo>
                    <a:pt x="1086" y="209"/>
                    <a:pt x="1066" y="195"/>
                    <a:pt x="1046" y="184"/>
                  </a:cubicBezTo>
                  <a:cubicBezTo>
                    <a:pt x="1026" y="173"/>
                    <a:pt x="1000" y="166"/>
                    <a:pt x="978" y="159"/>
                  </a:cubicBezTo>
                  <a:cubicBezTo>
                    <a:pt x="956" y="152"/>
                    <a:pt x="932" y="151"/>
                    <a:pt x="911" y="141"/>
                  </a:cubicBezTo>
                  <a:cubicBezTo>
                    <a:pt x="890" y="131"/>
                    <a:pt x="864" y="115"/>
                    <a:pt x="850" y="100"/>
                  </a:cubicBezTo>
                  <a:cubicBezTo>
                    <a:pt x="836" y="85"/>
                    <a:pt x="832" y="61"/>
                    <a:pt x="827" y="49"/>
                  </a:cubicBezTo>
                  <a:cubicBezTo>
                    <a:pt x="823" y="37"/>
                    <a:pt x="823" y="30"/>
                    <a:pt x="824" y="23"/>
                  </a:cubicBezTo>
                  <a:cubicBezTo>
                    <a:pt x="826" y="16"/>
                    <a:pt x="850" y="5"/>
                    <a:pt x="832" y="7"/>
                  </a:cubicBezTo>
                  <a:cubicBezTo>
                    <a:pt x="814" y="9"/>
                    <a:pt x="765" y="25"/>
                    <a:pt x="714" y="28"/>
                  </a:cubicBezTo>
                  <a:cubicBezTo>
                    <a:pt x="664" y="32"/>
                    <a:pt x="598" y="33"/>
                    <a:pt x="531" y="28"/>
                  </a:cubicBezTo>
                  <a:cubicBezTo>
                    <a:pt x="464" y="23"/>
                    <a:pt x="348" y="4"/>
                    <a:pt x="311" y="2"/>
                  </a:cubicBezTo>
                  <a:cubicBezTo>
                    <a:pt x="274" y="0"/>
                    <a:pt x="313" y="8"/>
                    <a:pt x="311" y="21"/>
                  </a:cubicBezTo>
                  <a:cubicBezTo>
                    <a:pt x="309" y="34"/>
                    <a:pt x="306" y="66"/>
                    <a:pt x="300" y="82"/>
                  </a:cubicBezTo>
                  <a:cubicBezTo>
                    <a:pt x="294" y="98"/>
                    <a:pt x="288" y="104"/>
                    <a:pt x="273" y="115"/>
                  </a:cubicBezTo>
                  <a:cubicBezTo>
                    <a:pt x="258" y="126"/>
                    <a:pt x="238" y="135"/>
                    <a:pt x="207" y="148"/>
                  </a:cubicBezTo>
                  <a:cubicBezTo>
                    <a:pt x="176" y="161"/>
                    <a:pt x="116" y="174"/>
                    <a:pt x="86" y="196"/>
                  </a:cubicBezTo>
                  <a:cubicBezTo>
                    <a:pt x="56" y="218"/>
                    <a:pt x="40" y="250"/>
                    <a:pt x="29" y="279"/>
                  </a:cubicBezTo>
                  <a:cubicBezTo>
                    <a:pt x="18" y="308"/>
                    <a:pt x="21" y="354"/>
                    <a:pt x="21" y="369"/>
                  </a:cubicBezTo>
                  <a:cubicBezTo>
                    <a:pt x="21" y="384"/>
                    <a:pt x="0" y="371"/>
                    <a:pt x="32" y="372"/>
                  </a:cubicBezTo>
                  <a:cubicBezTo>
                    <a:pt x="64" y="373"/>
                    <a:pt x="149" y="376"/>
                    <a:pt x="212" y="378"/>
                  </a:cubicBezTo>
                  <a:close/>
                </a:path>
              </a:pathLst>
            </a:custGeom>
            <a:gradFill rotWithShape="1">
              <a:gsLst>
                <a:gs pos="0">
                  <a:srgbClr val="66FFFF">
                    <a:alpha val="75999"/>
                  </a:srgbClr>
                </a:gs>
                <a:gs pos="50000">
                  <a:srgbClr val="E1FFFF">
                    <a:alpha val="33000"/>
                  </a:srgbClr>
                </a:gs>
                <a:gs pos="100000">
                  <a:srgbClr val="66FFFF">
                    <a:alpha val="75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36" name="Freeform 54">
              <a:extLst>
                <a:ext uri="{FF2B5EF4-FFF2-40B4-BE49-F238E27FC236}">
                  <a16:creationId xmlns="" xmlns:a16="http://schemas.microsoft.com/office/drawing/2014/main" id="{3FFF1C15-C74B-D045-8761-EC2553330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" y="1737"/>
              <a:ext cx="537" cy="35"/>
            </a:xfrm>
            <a:custGeom>
              <a:avLst/>
              <a:gdLst>
                <a:gd name="T0" fmla="*/ 0 w 537"/>
                <a:gd name="T1" fmla="*/ 0 h 35"/>
                <a:gd name="T2" fmla="*/ 192 w 537"/>
                <a:gd name="T3" fmla="*/ 30 h 35"/>
                <a:gd name="T4" fmla="*/ 418 w 537"/>
                <a:gd name="T5" fmla="*/ 30 h 35"/>
                <a:gd name="T6" fmla="*/ 537 w 537"/>
                <a:gd name="T7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7" h="35">
                  <a:moveTo>
                    <a:pt x="0" y="0"/>
                  </a:moveTo>
                  <a:cubicBezTo>
                    <a:pt x="32" y="5"/>
                    <a:pt x="122" y="25"/>
                    <a:pt x="192" y="30"/>
                  </a:cubicBezTo>
                  <a:cubicBezTo>
                    <a:pt x="262" y="35"/>
                    <a:pt x="360" y="34"/>
                    <a:pt x="418" y="30"/>
                  </a:cubicBezTo>
                  <a:cubicBezTo>
                    <a:pt x="476" y="26"/>
                    <a:pt x="512" y="11"/>
                    <a:pt x="537" y="6"/>
                  </a:cubicBezTo>
                </a:path>
              </a:pathLst>
            </a:custGeom>
            <a:noFill/>
            <a:ln w="9525" cap="flat">
              <a:solidFill>
                <a:srgbClr val="66CC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66FFFF">
                          <a:alpha val="75999"/>
                        </a:srgbClr>
                      </a:gs>
                      <a:gs pos="50000">
                        <a:srgbClr val="E1FFFF">
                          <a:alpha val="69000"/>
                        </a:srgbClr>
                      </a:gs>
                      <a:gs pos="100000">
                        <a:srgbClr val="66FFFF">
                          <a:alpha val="75999"/>
                        </a:srgbClr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537" name="Group 68">
            <a:extLst>
              <a:ext uri="{FF2B5EF4-FFF2-40B4-BE49-F238E27FC236}">
                <a16:creationId xmlns="" xmlns:a16="http://schemas.microsoft.com/office/drawing/2014/main" id="{E6B3A8E4-C0C9-3F4A-A8C9-160EE98D73F0}"/>
              </a:ext>
            </a:extLst>
          </p:cNvPr>
          <p:cNvGrpSpPr>
            <a:grpSpLocks/>
          </p:cNvGrpSpPr>
          <p:nvPr/>
        </p:nvGrpSpPr>
        <p:grpSpPr bwMode="auto">
          <a:xfrm>
            <a:off x="4865688" y="5197475"/>
            <a:ext cx="1828800" cy="542925"/>
            <a:chOff x="1791" y="3084"/>
            <a:chExt cx="1152" cy="342"/>
          </a:xfrm>
        </p:grpSpPr>
        <p:sp>
          <p:nvSpPr>
            <p:cNvPr id="538" name="Freeform 59">
              <a:extLst>
                <a:ext uri="{FF2B5EF4-FFF2-40B4-BE49-F238E27FC236}">
                  <a16:creationId xmlns="" xmlns:a16="http://schemas.microsoft.com/office/drawing/2014/main" id="{9B53FD6E-8BE2-9E4A-874E-049BC07BE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3084"/>
              <a:ext cx="1147" cy="342"/>
            </a:xfrm>
            <a:custGeom>
              <a:avLst/>
              <a:gdLst>
                <a:gd name="T0" fmla="*/ 78 w 1147"/>
                <a:gd name="T1" fmla="*/ 279 h 342"/>
                <a:gd name="T2" fmla="*/ 271 w 1147"/>
                <a:gd name="T3" fmla="*/ 333 h 342"/>
                <a:gd name="T4" fmla="*/ 516 w 1147"/>
                <a:gd name="T5" fmla="*/ 334 h 342"/>
                <a:gd name="T6" fmla="*/ 865 w 1147"/>
                <a:gd name="T7" fmla="*/ 330 h 342"/>
                <a:gd name="T8" fmla="*/ 991 w 1147"/>
                <a:gd name="T9" fmla="*/ 318 h 342"/>
                <a:gd name="T10" fmla="*/ 1077 w 1147"/>
                <a:gd name="T11" fmla="*/ 273 h 342"/>
                <a:gd name="T12" fmla="*/ 1119 w 1147"/>
                <a:gd name="T13" fmla="*/ 228 h 342"/>
                <a:gd name="T14" fmla="*/ 1132 w 1147"/>
                <a:gd name="T15" fmla="*/ 161 h 342"/>
                <a:gd name="T16" fmla="*/ 1138 w 1147"/>
                <a:gd name="T17" fmla="*/ 38 h 342"/>
                <a:gd name="T18" fmla="*/ 1140 w 1147"/>
                <a:gd name="T19" fmla="*/ 9 h 342"/>
                <a:gd name="T20" fmla="*/ 1094 w 1147"/>
                <a:gd name="T21" fmla="*/ 1 h 342"/>
                <a:gd name="T22" fmla="*/ 927 w 1147"/>
                <a:gd name="T23" fmla="*/ 11 h 342"/>
                <a:gd name="T24" fmla="*/ 704 w 1147"/>
                <a:gd name="T25" fmla="*/ 8 h 342"/>
                <a:gd name="T26" fmla="*/ 269 w 1147"/>
                <a:gd name="T27" fmla="*/ 8 h 342"/>
                <a:gd name="T28" fmla="*/ 52 w 1147"/>
                <a:gd name="T29" fmla="*/ 5 h 342"/>
                <a:gd name="T30" fmla="*/ 8 w 1147"/>
                <a:gd name="T31" fmla="*/ 3 h 342"/>
                <a:gd name="T32" fmla="*/ 8 w 1147"/>
                <a:gd name="T33" fmla="*/ 27 h 342"/>
                <a:gd name="T34" fmla="*/ 9 w 1147"/>
                <a:gd name="T35" fmla="*/ 81 h 342"/>
                <a:gd name="T36" fmla="*/ 30 w 1147"/>
                <a:gd name="T37" fmla="*/ 221 h 342"/>
                <a:gd name="T38" fmla="*/ 78 w 1147"/>
                <a:gd name="T39" fmla="*/ 27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7" h="342">
                  <a:moveTo>
                    <a:pt x="78" y="279"/>
                  </a:moveTo>
                  <a:cubicBezTo>
                    <a:pt x="120" y="317"/>
                    <a:pt x="198" y="324"/>
                    <a:pt x="271" y="333"/>
                  </a:cubicBezTo>
                  <a:cubicBezTo>
                    <a:pt x="344" y="342"/>
                    <a:pt x="417" y="334"/>
                    <a:pt x="516" y="334"/>
                  </a:cubicBezTo>
                  <a:cubicBezTo>
                    <a:pt x="615" y="334"/>
                    <a:pt x="786" y="333"/>
                    <a:pt x="865" y="330"/>
                  </a:cubicBezTo>
                  <a:cubicBezTo>
                    <a:pt x="944" y="327"/>
                    <a:pt x="956" y="327"/>
                    <a:pt x="991" y="318"/>
                  </a:cubicBezTo>
                  <a:cubicBezTo>
                    <a:pt x="1026" y="309"/>
                    <a:pt x="1056" y="288"/>
                    <a:pt x="1077" y="273"/>
                  </a:cubicBezTo>
                  <a:cubicBezTo>
                    <a:pt x="1098" y="258"/>
                    <a:pt x="1110" y="247"/>
                    <a:pt x="1119" y="228"/>
                  </a:cubicBezTo>
                  <a:cubicBezTo>
                    <a:pt x="1128" y="209"/>
                    <a:pt x="1129" y="193"/>
                    <a:pt x="1132" y="161"/>
                  </a:cubicBezTo>
                  <a:cubicBezTo>
                    <a:pt x="1135" y="129"/>
                    <a:pt x="1137" y="63"/>
                    <a:pt x="1138" y="38"/>
                  </a:cubicBezTo>
                  <a:cubicBezTo>
                    <a:pt x="1139" y="13"/>
                    <a:pt x="1147" y="15"/>
                    <a:pt x="1140" y="9"/>
                  </a:cubicBezTo>
                  <a:cubicBezTo>
                    <a:pt x="1133" y="3"/>
                    <a:pt x="1129" y="1"/>
                    <a:pt x="1094" y="1"/>
                  </a:cubicBezTo>
                  <a:cubicBezTo>
                    <a:pt x="1059" y="1"/>
                    <a:pt x="991" y="10"/>
                    <a:pt x="927" y="11"/>
                  </a:cubicBezTo>
                  <a:cubicBezTo>
                    <a:pt x="863" y="12"/>
                    <a:pt x="814" y="8"/>
                    <a:pt x="704" y="8"/>
                  </a:cubicBezTo>
                  <a:cubicBezTo>
                    <a:pt x="594" y="8"/>
                    <a:pt x="377" y="8"/>
                    <a:pt x="269" y="8"/>
                  </a:cubicBezTo>
                  <a:cubicBezTo>
                    <a:pt x="160" y="8"/>
                    <a:pt x="95" y="6"/>
                    <a:pt x="52" y="5"/>
                  </a:cubicBezTo>
                  <a:cubicBezTo>
                    <a:pt x="9" y="4"/>
                    <a:pt x="15" y="0"/>
                    <a:pt x="8" y="3"/>
                  </a:cubicBezTo>
                  <a:cubicBezTo>
                    <a:pt x="0" y="7"/>
                    <a:pt x="8" y="14"/>
                    <a:pt x="8" y="27"/>
                  </a:cubicBezTo>
                  <a:cubicBezTo>
                    <a:pt x="8" y="40"/>
                    <a:pt x="5" y="49"/>
                    <a:pt x="9" y="81"/>
                  </a:cubicBezTo>
                  <a:cubicBezTo>
                    <a:pt x="13" y="113"/>
                    <a:pt x="18" y="188"/>
                    <a:pt x="30" y="221"/>
                  </a:cubicBezTo>
                  <a:cubicBezTo>
                    <a:pt x="42" y="254"/>
                    <a:pt x="68" y="267"/>
                    <a:pt x="78" y="279"/>
                  </a:cubicBezTo>
                  <a:close/>
                </a:path>
              </a:pathLst>
            </a:custGeom>
            <a:gradFill rotWithShape="1">
              <a:gsLst>
                <a:gs pos="0">
                  <a:srgbClr val="66FFFF">
                    <a:alpha val="75999"/>
                  </a:srgbClr>
                </a:gs>
                <a:gs pos="50000">
                  <a:srgbClr val="E1FFFF">
                    <a:alpha val="32001"/>
                  </a:srgbClr>
                </a:gs>
                <a:gs pos="100000">
                  <a:srgbClr val="66FFFF">
                    <a:alpha val="75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39" name="Freeform 60">
              <a:extLst>
                <a:ext uri="{FF2B5EF4-FFF2-40B4-BE49-F238E27FC236}">
                  <a16:creationId xmlns="" xmlns:a16="http://schemas.microsoft.com/office/drawing/2014/main" id="{B1CDE3B1-43E0-8D42-9379-6E3EA324C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3085"/>
              <a:ext cx="1142" cy="16"/>
            </a:xfrm>
            <a:custGeom>
              <a:avLst/>
              <a:gdLst>
                <a:gd name="T0" fmla="*/ 0 w 747"/>
                <a:gd name="T1" fmla="*/ 3 h 16"/>
                <a:gd name="T2" fmla="*/ 379 w 747"/>
                <a:gd name="T3" fmla="*/ 16 h 16"/>
                <a:gd name="T4" fmla="*/ 747 w 747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7" h="16">
                  <a:moveTo>
                    <a:pt x="0" y="3"/>
                  </a:moveTo>
                  <a:cubicBezTo>
                    <a:pt x="63" y="5"/>
                    <a:pt x="255" y="16"/>
                    <a:pt x="379" y="16"/>
                  </a:cubicBezTo>
                  <a:cubicBezTo>
                    <a:pt x="503" y="16"/>
                    <a:pt x="670" y="3"/>
                    <a:pt x="747" y="0"/>
                  </a:cubicBezTo>
                </a:path>
              </a:pathLst>
            </a:custGeom>
            <a:gradFill rotWithShape="1">
              <a:gsLst>
                <a:gs pos="0">
                  <a:srgbClr val="66FFFF">
                    <a:alpha val="75999"/>
                  </a:srgbClr>
                </a:gs>
                <a:gs pos="50000">
                  <a:srgbClr val="E1FFFF">
                    <a:alpha val="69000"/>
                  </a:srgbClr>
                </a:gs>
                <a:gs pos="100000">
                  <a:srgbClr val="66FFFF">
                    <a:alpha val="75999"/>
                  </a:srgbClr>
                </a:gs>
              </a:gsLst>
              <a:lin ang="0" scaled="1"/>
            </a:gradFill>
            <a:ln w="9525" cap="flat">
              <a:solidFill>
                <a:srgbClr val="66CCFF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540" name="Group 70">
            <a:extLst>
              <a:ext uri="{FF2B5EF4-FFF2-40B4-BE49-F238E27FC236}">
                <a16:creationId xmlns="" xmlns:a16="http://schemas.microsoft.com/office/drawing/2014/main" id="{25FF1129-8599-B04C-BBF8-73C8957B6702}"/>
              </a:ext>
            </a:extLst>
          </p:cNvPr>
          <p:cNvGrpSpPr>
            <a:grpSpLocks/>
          </p:cNvGrpSpPr>
          <p:nvPr/>
        </p:nvGrpSpPr>
        <p:grpSpPr bwMode="auto">
          <a:xfrm>
            <a:off x="4848225" y="4151313"/>
            <a:ext cx="1831975" cy="549275"/>
            <a:chOff x="1780" y="2425"/>
            <a:chExt cx="1154" cy="346"/>
          </a:xfrm>
        </p:grpSpPr>
        <p:sp>
          <p:nvSpPr>
            <p:cNvPr id="541" name="Freeform 63">
              <a:extLst>
                <a:ext uri="{FF2B5EF4-FFF2-40B4-BE49-F238E27FC236}">
                  <a16:creationId xmlns="" xmlns:a16="http://schemas.microsoft.com/office/drawing/2014/main" id="{BD2BFD2E-136E-594F-8FBB-934C525FE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0" y="2425"/>
              <a:ext cx="1154" cy="346"/>
            </a:xfrm>
            <a:custGeom>
              <a:avLst/>
              <a:gdLst>
                <a:gd name="T0" fmla="*/ 25 w 1154"/>
                <a:gd name="T1" fmla="*/ 317 h 346"/>
                <a:gd name="T2" fmla="*/ 166 w 1154"/>
                <a:gd name="T3" fmla="*/ 331 h 346"/>
                <a:gd name="T4" fmla="*/ 551 w 1154"/>
                <a:gd name="T5" fmla="*/ 337 h 346"/>
                <a:gd name="T6" fmla="*/ 923 w 1154"/>
                <a:gd name="T7" fmla="*/ 332 h 346"/>
                <a:gd name="T8" fmla="*/ 1114 w 1154"/>
                <a:gd name="T9" fmla="*/ 328 h 346"/>
                <a:gd name="T10" fmla="*/ 1148 w 1154"/>
                <a:gd name="T11" fmla="*/ 327 h 346"/>
                <a:gd name="T12" fmla="*/ 1152 w 1154"/>
                <a:gd name="T13" fmla="*/ 299 h 346"/>
                <a:gd name="T14" fmla="*/ 1147 w 1154"/>
                <a:gd name="T15" fmla="*/ 47 h 346"/>
                <a:gd name="T16" fmla="*/ 1144 w 1154"/>
                <a:gd name="T17" fmla="*/ 16 h 346"/>
                <a:gd name="T18" fmla="*/ 1128 w 1154"/>
                <a:gd name="T19" fmla="*/ 11 h 346"/>
                <a:gd name="T20" fmla="*/ 1109 w 1154"/>
                <a:gd name="T21" fmla="*/ 13 h 346"/>
                <a:gd name="T22" fmla="*/ 1061 w 1154"/>
                <a:gd name="T23" fmla="*/ 17 h 346"/>
                <a:gd name="T24" fmla="*/ 712 w 1154"/>
                <a:gd name="T25" fmla="*/ 26 h 346"/>
                <a:gd name="T26" fmla="*/ 254 w 1154"/>
                <a:gd name="T27" fmla="*/ 17 h 346"/>
                <a:gd name="T28" fmla="*/ 40 w 1154"/>
                <a:gd name="T29" fmla="*/ 10 h 346"/>
                <a:gd name="T30" fmla="*/ 16 w 1154"/>
                <a:gd name="T31" fmla="*/ 19 h 346"/>
                <a:gd name="T32" fmla="*/ 14 w 1154"/>
                <a:gd name="T33" fmla="*/ 29 h 346"/>
                <a:gd name="T34" fmla="*/ 14 w 1154"/>
                <a:gd name="T35" fmla="*/ 56 h 346"/>
                <a:gd name="T36" fmla="*/ 13 w 1154"/>
                <a:gd name="T37" fmla="*/ 151 h 346"/>
                <a:gd name="T38" fmla="*/ 17 w 1154"/>
                <a:gd name="T39" fmla="*/ 274 h 346"/>
                <a:gd name="T40" fmla="*/ 16 w 1154"/>
                <a:gd name="T41" fmla="*/ 319 h 346"/>
                <a:gd name="T42" fmla="*/ 25 w 1154"/>
                <a:gd name="T43" fmla="*/ 317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4" h="346">
                  <a:moveTo>
                    <a:pt x="25" y="317"/>
                  </a:moveTo>
                  <a:cubicBezTo>
                    <a:pt x="49" y="322"/>
                    <a:pt x="78" y="328"/>
                    <a:pt x="166" y="331"/>
                  </a:cubicBezTo>
                  <a:cubicBezTo>
                    <a:pt x="254" y="334"/>
                    <a:pt x="425" y="337"/>
                    <a:pt x="551" y="337"/>
                  </a:cubicBezTo>
                  <a:cubicBezTo>
                    <a:pt x="677" y="337"/>
                    <a:pt x="829" y="333"/>
                    <a:pt x="923" y="332"/>
                  </a:cubicBezTo>
                  <a:cubicBezTo>
                    <a:pt x="1017" y="331"/>
                    <a:pt x="1077" y="329"/>
                    <a:pt x="1114" y="328"/>
                  </a:cubicBezTo>
                  <a:cubicBezTo>
                    <a:pt x="1151" y="327"/>
                    <a:pt x="1142" y="332"/>
                    <a:pt x="1148" y="327"/>
                  </a:cubicBezTo>
                  <a:cubicBezTo>
                    <a:pt x="1154" y="322"/>
                    <a:pt x="1152" y="346"/>
                    <a:pt x="1152" y="299"/>
                  </a:cubicBezTo>
                  <a:cubicBezTo>
                    <a:pt x="1152" y="252"/>
                    <a:pt x="1148" y="94"/>
                    <a:pt x="1147" y="47"/>
                  </a:cubicBezTo>
                  <a:cubicBezTo>
                    <a:pt x="1146" y="0"/>
                    <a:pt x="1147" y="22"/>
                    <a:pt x="1144" y="16"/>
                  </a:cubicBezTo>
                  <a:cubicBezTo>
                    <a:pt x="1141" y="10"/>
                    <a:pt x="1134" y="11"/>
                    <a:pt x="1128" y="11"/>
                  </a:cubicBezTo>
                  <a:cubicBezTo>
                    <a:pt x="1122" y="11"/>
                    <a:pt x="1120" y="12"/>
                    <a:pt x="1109" y="13"/>
                  </a:cubicBezTo>
                  <a:cubicBezTo>
                    <a:pt x="1098" y="14"/>
                    <a:pt x="1127" y="15"/>
                    <a:pt x="1061" y="17"/>
                  </a:cubicBezTo>
                  <a:cubicBezTo>
                    <a:pt x="995" y="19"/>
                    <a:pt x="846" y="26"/>
                    <a:pt x="712" y="26"/>
                  </a:cubicBezTo>
                  <a:cubicBezTo>
                    <a:pt x="578" y="26"/>
                    <a:pt x="366" y="20"/>
                    <a:pt x="254" y="17"/>
                  </a:cubicBezTo>
                  <a:cubicBezTo>
                    <a:pt x="142" y="14"/>
                    <a:pt x="80" y="10"/>
                    <a:pt x="40" y="10"/>
                  </a:cubicBezTo>
                  <a:cubicBezTo>
                    <a:pt x="0" y="10"/>
                    <a:pt x="20" y="16"/>
                    <a:pt x="16" y="19"/>
                  </a:cubicBezTo>
                  <a:cubicBezTo>
                    <a:pt x="12" y="22"/>
                    <a:pt x="14" y="23"/>
                    <a:pt x="14" y="29"/>
                  </a:cubicBezTo>
                  <a:cubicBezTo>
                    <a:pt x="14" y="35"/>
                    <a:pt x="14" y="36"/>
                    <a:pt x="14" y="56"/>
                  </a:cubicBezTo>
                  <a:cubicBezTo>
                    <a:pt x="14" y="76"/>
                    <a:pt x="12" y="115"/>
                    <a:pt x="13" y="151"/>
                  </a:cubicBezTo>
                  <a:cubicBezTo>
                    <a:pt x="14" y="187"/>
                    <a:pt x="16" y="246"/>
                    <a:pt x="17" y="274"/>
                  </a:cubicBezTo>
                  <a:cubicBezTo>
                    <a:pt x="18" y="302"/>
                    <a:pt x="15" y="312"/>
                    <a:pt x="16" y="319"/>
                  </a:cubicBezTo>
                  <a:cubicBezTo>
                    <a:pt x="17" y="326"/>
                    <a:pt x="23" y="317"/>
                    <a:pt x="25" y="317"/>
                  </a:cubicBezTo>
                  <a:close/>
                </a:path>
              </a:pathLst>
            </a:custGeom>
            <a:gradFill rotWithShape="1">
              <a:gsLst>
                <a:gs pos="0">
                  <a:srgbClr val="66FFFF">
                    <a:alpha val="75999"/>
                  </a:srgbClr>
                </a:gs>
                <a:gs pos="50000">
                  <a:srgbClr val="E1FFFF">
                    <a:alpha val="19000"/>
                  </a:srgbClr>
                </a:gs>
                <a:gs pos="100000">
                  <a:srgbClr val="66FFFF">
                    <a:alpha val="75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42" name="Freeform 64">
              <a:extLst>
                <a:ext uri="{FF2B5EF4-FFF2-40B4-BE49-F238E27FC236}">
                  <a16:creationId xmlns="" xmlns:a16="http://schemas.microsoft.com/office/drawing/2014/main" id="{F88196E1-047E-1A41-804D-2F9123999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" y="2434"/>
              <a:ext cx="1131" cy="17"/>
            </a:xfrm>
            <a:custGeom>
              <a:avLst/>
              <a:gdLst>
                <a:gd name="T0" fmla="*/ 0 w 740"/>
                <a:gd name="T1" fmla="*/ 0 h 16"/>
                <a:gd name="T2" fmla="*/ 370 w 740"/>
                <a:gd name="T3" fmla="*/ 16 h 16"/>
                <a:gd name="T4" fmla="*/ 740 w 740"/>
                <a:gd name="T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0" h="16">
                  <a:moveTo>
                    <a:pt x="0" y="0"/>
                  </a:moveTo>
                  <a:cubicBezTo>
                    <a:pt x="62" y="2"/>
                    <a:pt x="247" y="16"/>
                    <a:pt x="370" y="16"/>
                  </a:cubicBezTo>
                  <a:cubicBezTo>
                    <a:pt x="493" y="16"/>
                    <a:pt x="663" y="5"/>
                    <a:pt x="740" y="2"/>
                  </a:cubicBezTo>
                </a:path>
              </a:pathLst>
            </a:custGeom>
            <a:gradFill rotWithShape="1">
              <a:gsLst>
                <a:gs pos="0">
                  <a:srgbClr val="66FFFF">
                    <a:alpha val="75999"/>
                  </a:srgbClr>
                </a:gs>
                <a:gs pos="50000">
                  <a:srgbClr val="E1FFFF">
                    <a:alpha val="69000"/>
                  </a:srgbClr>
                </a:gs>
                <a:gs pos="100000">
                  <a:srgbClr val="66FFFF">
                    <a:alpha val="75999"/>
                  </a:srgbClr>
                </a:gs>
              </a:gsLst>
              <a:lin ang="0" scaled="1"/>
            </a:gradFill>
            <a:ln w="9525" cap="flat">
              <a:solidFill>
                <a:srgbClr val="66CCFF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543" name="Group 71">
            <a:extLst>
              <a:ext uri="{FF2B5EF4-FFF2-40B4-BE49-F238E27FC236}">
                <a16:creationId xmlns="" xmlns:a16="http://schemas.microsoft.com/office/drawing/2014/main" id="{25EB94A9-28EC-2146-A85B-6927158A1625}"/>
              </a:ext>
            </a:extLst>
          </p:cNvPr>
          <p:cNvGrpSpPr>
            <a:grpSpLocks/>
          </p:cNvGrpSpPr>
          <p:nvPr/>
        </p:nvGrpSpPr>
        <p:grpSpPr bwMode="auto">
          <a:xfrm>
            <a:off x="4849813" y="3633788"/>
            <a:ext cx="1860550" cy="552450"/>
            <a:chOff x="1781" y="2099"/>
            <a:chExt cx="1172" cy="348"/>
          </a:xfrm>
        </p:grpSpPr>
        <p:sp>
          <p:nvSpPr>
            <p:cNvPr id="544" name="Freeform 66">
              <a:extLst>
                <a:ext uri="{FF2B5EF4-FFF2-40B4-BE49-F238E27FC236}">
                  <a16:creationId xmlns="" xmlns:a16="http://schemas.microsoft.com/office/drawing/2014/main" id="{FBC13725-DD6B-6C4B-B083-D99460AF8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" y="2099"/>
              <a:ext cx="1172" cy="348"/>
            </a:xfrm>
            <a:custGeom>
              <a:avLst/>
              <a:gdLst>
                <a:gd name="T0" fmla="*/ 13 w 1172"/>
                <a:gd name="T1" fmla="*/ 330 h 348"/>
                <a:gd name="T2" fmla="*/ 63 w 1172"/>
                <a:gd name="T3" fmla="*/ 334 h 348"/>
                <a:gd name="T4" fmla="*/ 180 w 1172"/>
                <a:gd name="T5" fmla="*/ 339 h 348"/>
                <a:gd name="T6" fmla="*/ 346 w 1172"/>
                <a:gd name="T7" fmla="*/ 339 h 348"/>
                <a:gd name="T8" fmla="*/ 553 w 1172"/>
                <a:gd name="T9" fmla="*/ 348 h 348"/>
                <a:gd name="T10" fmla="*/ 924 w 1172"/>
                <a:gd name="T11" fmla="*/ 340 h 348"/>
                <a:gd name="T12" fmla="*/ 1135 w 1172"/>
                <a:gd name="T13" fmla="*/ 339 h 348"/>
                <a:gd name="T14" fmla="*/ 1147 w 1172"/>
                <a:gd name="T15" fmla="*/ 339 h 348"/>
                <a:gd name="T16" fmla="*/ 1147 w 1172"/>
                <a:gd name="T17" fmla="*/ 310 h 348"/>
                <a:gd name="T18" fmla="*/ 1143 w 1172"/>
                <a:gd name="T19" fmla="*/ 250 h 348"/>
                <a:gd name="T20" fmla="*/ 1134 w 1172"/>
                <a:gd name="T21" fmla="*/ 43 h 348"/>
                <a:gd name="T22" fmla="*/ 1129 w 1172"/>
                <a:gd name="T23" fmla="*/ 7 h 348"/>
                <a:gd name="T24" fmla="*/ 1112 w 1172"/>
                <a:gd name="T25" fmla="*/ 0 h 348"/>
                <a:gd name="T26" fmla="*/ 1069 w 1172"/>
                <a:gd name="T27" fmla="*/ 4 h 348"/>
                <a:gd name="T28" fmla="*/ 718 w 1172"/>
                <a:gd name="T29" fmla="*/ 7 h 348"/>
                <a:gd name="T30" fmla="*/ 287 w 1172"/>
                <a:gd name="T31" fmla="*/ 7 h 348"/>
                <a:gd name="T32" fmla="*/ 44 w 1172"/>
                <a:gd name="T33" fmla="*/ 9 h 348"/>
                <a:gd name="T34" fmla="*/ 17 w 1172"/>
                <a:gd name="T35" fmla="*/ 15 h 348"/>
                <a:gd name="T36" fmla="*/ 15 w 1172"/>
                <a:gd name="T37" fmla="*/ 25 h 348"/>
                <a:gd name="T38" fmla="*/ 17 w 1172"/>
                <a:gd name="T39" fmla="*/ 41 h 348"/>
                <a:gd name="T40" fmla="*/ 12 w 1172"/>
                <a:gd name="T41" fmla="*/ 146 h 348"/>
                <a:gd name="T42" fmla="*/ 13 w 1172"/>
                <a:gd name="T43" fmla="*/ 276 h 348"/>
                <a:gd name="T44" fmla="*/ 13 w 1172"/>
                <a:gd name="T45" fmla="*/ 313 h 348"/>
                <a:gd name="T46" fmla="*/ 13 w 1172"/>
                <a:gd name="T47" fmla="*/ 33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2" h="348">
                  <a:moveTo>
                    <a:pt x="13" y="330"/>
                  </a:moveTo>
                  <a:cubicBezTo>
                    <a:pt x="21" y="333"/>
                    <a:pt x="35" y="333"/>
                    <a:pt x="63" y="334"/>
                  </a:cubicBezTo>
                  <a:cubicBezTo>
                    <a:pt x="91" y="335"/>
                    <a:pt x="133" y="338"/>
                    <a:pt x="180" y="339"/>
                  </a:cubicBezTo>
                  <a:cubicBezTo>
                    <a:pt x="227" y="340"/>
                    <a:pt x="284" y="338"/>
                    <a:pt x="346" y="339"/>
                  </a:cubicBezTo>
                  <a:cubicBezTo>
                    <a:pt x="408" y="340"/>
                    <a:pt x="457" y="348"/>
                    <a:pt x="553" y="348"/>
                  </a:cubicBezTo>
                  <a:cubicBezTo>
                    <a:pt x="649" y="348"/>
                    <a:pt x="827" y="341"/>
                    <a:pt x="924" y="340"/>
                  </a:cubicBezTo>
                  <a:cubicBezTo>
                    <a:pt x="1021" y="339"/>
                    <a:pt x="1098" y="339"/>
                    <a:pt x="1135" y="339"/>
                  </a:cubicBezTo>
                  <a:cubicBezTo>
                    <a:pt x="1172" y="339"/>
                    <a:pt x="1145" y="344"/>
                    <a:pt x="1147" y="339"/>
                  </a:cubicBezTo>
                  <a:cubicBezTo>
                    <a:pt x="1149" y="334"/>
                    <a:pt x="1148" y="325"/>
                    <a:pt x="1147" y="310"/>
                  </a:cubicBezTo>
                  <a:cubicBezTo>
                    <a:pt x="1146" y="295"/>
                    <a:pt x="1145" y="294"/>
                    <a:pt x="1143" y="250"/>
                  </a:cubicBezTo>
                  <a:cubicBezTo>
                    <a:pt x="1141" y="206"/>
                    <a:pt x="1136" y="83"/>
                    <a:pt x="1134" y="43"/>
                  </a:cubicBezTo>
                  <a:cubicBezTo>
                    <a:pt x="1132" y="3"/>
                    <a:pt x="1133" y="14"/>
                    <a:pt x="1129" y="7"/>
                  </a:cubicBezTo>
                  <a:cubicBezTo>
                    <a:pt x="1125" y="0"/>
                    <a:pt x="1121" y="0"/>
                    <a:pt x="1112" y="0"/>
                  </a:cubicBezTo>
                  <a:cubicBezTo>
                    <a:pt x="1103" y="0"/>
                    <a:pt x="1135" y="3"/>
                    <a:pt x="1069" y="4"/>
                  </a:cubicBezTo>
                  <a:cubicBezTo>
                    <a:pt x="1004" y="5"/>
                    <a:pt x="848" y="7"/>
                    <a:pt x="718" y="7"/>
                  </a:cubicBezTo>
                  <a:cubicBezTo>
                    <a:pt x="588" y="7"/>
                    <a:pt x="399" y="7"/>
                    <a:pt x="287" y="7"/>
                  </a:cubicBezTo>
                  <a:cubicBezTo>
                    <a:pt x="176" y="7"/>
                    <a:pt x="89" y="8"/>
                    <a:pt x="44" y="9"/>
                  </a:cubicBezTo>
                  <a:cubicBezTo>
                    <a:pt x="0" y="10"/>
                    <a:pt x="21" y="12"/>
                    <a:pt x="17" y="15"/>
                  </a:cubicBezTo>
                  <a:cubicBezTo>
                    <a:pt x="12" y="17"/>
                    <a:pt x="15" y="21"/>
                    <a:pt x="15" y="25"/>
                  </a:cubicBezTo>
                  <a:cubicBezTo>
                    <a:pt x="15" y="30"/>
                    <a:pt x="17" y="21"/>
                    <a:pt x="17" y="41"/>
                  </a:cubicBezTo>
                  <a:cubicBezTo>
                    <a:pt x="17" y="62"/>
                    <a:pt x="13" y="107"/>
                    <a:pt x="12" y="146"/>
                  </a:cubicBezTo>
                  <a:cubicBezTo>
                    <a:pt x="11" y="185"/>
                    <a:pt x="13" y="248"/>
                    <a:pt x="13" y="276"/>
                  </a:cubicBezTo>
                  <a:cubicBezTo>
                    <a:pt x="13" y="304"/>
                    <a:pt x="13" y="304"/>
                    <a:pt x="13" y="313"/>
                  </a:cubicBezTo>
                  <a:cubicBezTo>
                    <a:pt x="13" y="322"/>
                    <a:pt x="7" y="327"/>
                    <a:pt x="13" y="330"/>
                  </a:cubicBezTo>
                  <a:close/>
                </a:path>
              </a:pathLst>
            </a:custGeom>
            <a:gradFill rotWithShape="1">
              <a:gsLst>
                <a:gs pos="0">
                  <a:srgbClr val="66FFFF">
                    <a:alpha val="75999"/>
                  </a:srgbClr>
                </a:gs>
                <a:gs pos="50000">
                  <a:srgbClr val="E1FFFF">
                    <a:alpha val="25999"/>
                  </a:srgbClr>
                </a:gs>
                <a:gs pos="100000">
                  <a:srgbClr val="66FFFF">
                    <a:alpha val="75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45" name="Freeform 67">
              <a:extLst>
                <a:ext uri="{FF2B5EF4-FFF2-40B4-BE49-F238E27FC236}">
                  <a16:creationId xmlns="" xmlns:a16="http://schemas.microsoft.com/office/drawing/2014/main" id="{2B98E8D2-2870-A643-9E50-8AD9C1AA2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" y="2104"/>
              <a:ext cx="1131" cy="17"/>
            </a:xfrm>
            <a:custGeom>
              <a:avLst/>
              <a:gdLst>
                <a:gd name="T0" fmla="*/ 0 w 740"/>
                <a:gd name="T1" fmla="*/ 0 h 16"/>
                <a:gd name="T2" fmla="*/ 370 w 740"/>
                <a:gd name="T3" fmla="*/ 16 h 16"/>
                <a:gd name="T4" fmla="*/ 740 w 740"/>
                <a:gd name="T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0" h="16">
                  <a:moveTo>
                    <a:pt x="0" y="0"/>
                  </a:moveTo>
                  <a:cubicBezTo>
                    <a:pt x="62" y="2"/>
                    <a:pt x="247" y="16"/>
                    <a:pt x="370" y="16"/>
                  </a:cubicBezTo>
                  <a:cubicBezTo>
                    <a:pt x="493" y="16"/>
                    <a:pt x="663" y="5"/>
                    <a:pt x="740" y="2"/>
                  </a:cubicBezTo>
                </a:path>
              </a:pathLst>
            </a:custGeom>
            <a:gradFill rotWithShape="1">
              <a:gsLst>
                <a:gs pos="0">
                  <a:srgbClr val="66FFFF">
                    <a:alpha val="75999"/>
                  </a:srgbClr>
                </a:gs>
                <a:gs pos="50000">
                  <a:srgbClr val="E1FFFF">
                    <a:alpha val="69000"/>
                  </a:srgbClr>
                </a:gs>
                <a:gs pos="100000">
                  <a:srgbClr val="66FFFF">
                    <a:alpha val="75999"/>
                  </a:srgbClr>
                </a:gs>
              </a:gsLst>
              <a:lin ang="0" scaled="1"/>
            </a:gradFill>
            <a:ln w="9525" cap="flat">
              <a:solidFill>
                <a:srgbClr val="66CCFF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546" name="Group 69">
            <a:extLst>
              <a:ext uri="{FF2B5EF4-FFF2-40B4-BE49-F238E27FC236}">
                <a16:creationId xmlns="" xmlns:a16="http://schemas.microsoft.com/office/drawing/2014/main" id="{81FCE8E1-CFA9-C643-AEF8-B90491C2078F}"/>
              </a:ext>
            </a:extLst>
          </p:cNvPr>
          <p:cNvGrpSpPr>
            <a:grpSpLocks/>
          </p:cNvGrpSpPr>
          <p:nvPr/>
        </p:nvGrpSpPr>
        <p:grpSpPr bwMode="auto">
          <a:xfrm>
            <a:off x="4849813" y="4641850"/>
            <a:ext cx="1854200" cy="592138"/>
            <a:chOff x="1781" y="2734"/>
            <a:chExt cx="1168" cy="373"/>
          </a:xfrm>
        </p:grpSpPr>
        <p:sp>
          <p:nvSpPr>
            <p:cNvPr id="547" name="Freeform 56">
              <a:extLst>
                <a:ext uri="{FF2B5EF4-FFF2-40B4-BE49-F238E27FC236}">
                  <a16:creationId xmlns="" xmlns:a16="http://schemas.microsoft.com/office/drawing/2014/main" id="{7ACD22F8-B823-024F-A7CA-420B6E976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" y="2734"/>
              <a:ext cx="1168" cy="373"/>
            </a:xfrm>
            <a:custGeom>
              <a:avLst/>
              <a:gdLst>
                <a:gd name="T0" fmla="*/ 22 w 1168"/>
                <a:gd name="T1" fmla="*/ 352 h 373"/>
                <a:gd name="T2" fmla="*/ 84 w 1168"/>
                <a:gd name="T3" fmla="*/ 352 h 373"/>
                <a:gd name="T4" fmla="*/ 217 w 1168"/>
                <a:gd name="T5" fmla="*/ 358 h 373"/>
                <a:gd name="T6" fmla="*/ 553 w 1168"/>
                <a:gd name="T7" fmla="*/ 362 h 373"/>
                <a:gd name="T8" fmla="*/ 928 w 1168"/>
                <a:gd name="T9" fmla="*/ 356 h 373"/>
                <a:gd name="T10" fmla="*/ 1131 w 1168"/>
                <a:gd name="T11" fmla="*/ 352 h 373"/>
                <a:gd name="T12" fmla="*/ 1153 w 1168"/>
                <a:gd name="T13" fmla="*/ 352 h 373"/>
                <a:gd name="T14" fmla="*/ 1157 w 1168"/>
                <a:gd name="T15" fmla="*/ 323 h 373"/>
                <a:gd name="T16" fmla="*/ 1152 w 1168"/>
                <a:gd name="T17" fmla="*/ 50 h 373"/>
                <a:gd name="T18" fmla="*/ 1150 w 1168"/>
                <a:gd name="T19" fmla="*/ 23 h 373"/>
                <a:gd name="T20" fmla="*/ 1116 w 1168"/>
                <a:gd name="T21" fmla="*/ 23 h 373"/>
                <a:gd name="T22" fmla="*/ 1072 w 1168"/>
                <a:gd name="T23" fmla="*/ 22 h 373"/>
                <a:gd name="T24" fmla="*/ 722 w 1168"/>
                <a:gd name="T25" fmla="*/ 31 h 373"/>
                <a:gd name="T26" fmla="*/ 291 w 1168"/>
                <a:gd name="T27" fmla="*/ 22 h 373"/>
                <a:gd name="T28" fmla="*/ 46 w 1168"/>
                <a:gd name="T29" fmla="*/ 16 h 373"/>
                <a:gd name="T30" fmla="*/ 13 w 1168"/>
                <a:gd name="T31" fmla="*/ 17 h 373"/>
                <a:gd name="T32" fmla="*/ 13 w 1168"/>
                <a:gd name="T33" fmla="*/ 47 h 373"/>
                <a:gd name="T34" fmla="*/ 15 w 1168"/>
                <a:gd name="T35" fmla="*/ 79 h 373"/>
                <a:gd name="T36" fmla="*/ 16 w 1168"/>
                <a:gd name="T37" fmla="*/ 166 h 373"/>
                <a:gd name="T38" fmla="*/ 21 w 1168"/>
                <a:gd name="T39" fmla="*/ 293 h 373"/>
                <a:gd name="T40" fmla="*/ 21 w 1168"/>
                <a:gd name="T41" fmla="*/ 326 h 373"/>
                <a:gd name="T42" fmla="*/ 22 w 1168"/>
                <a:gd name="T43" fmla="*/ 352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8" h="373">
                  <a:moveTo>
                    <a:pt x="22" y="352"/>
                  </a:moveTo>
                  <a:cubicBezTo>
                    <a:pt x="32" y="356"/>
                    <a:pt x="52" y="351"/>
                    <a:pt x="84" y="352"/>
                  </a:cubicBezTo>
                  <a:cubicBezTo>
                    <a:pt x="116" y="353"/>
                    <a:pt x="139" y="356"/>
                    <a:pt x="217" y="358"/>
                  </a:cubicBezTo>
                  <a:cubicBezTo>
                    <a:pt x="295" y="360"/>
                    <a:pt x="435" y="362"/>
                    <a:pt x="553" y="362"/>
                  </a:cubicBezTo>
                  <a:cubicBezTo>
                    <a:pt x="671" y="362"/>
                    <a:pt x="832" y="358"/>
                    <a:pt x="928" y="356"/>
                  </a:cubicBezTo>
                  <a:cubicBezTo>
                    <a:pt x="1024" y="354"/>
                    <a:pt x="1094" y="353"/>
                    <a:pt x="1131" y="352"/>
                  </a:cubicBezTo>
                  <a:cubicBezTo>
                    <a:pt x="1168" y="351"/>
                    <a:pt x="1149" y="357"/>
                    <a:pt x="1153" y="352"/>
                  </a:cubicBezTo>
                  <a:cubicBezTo>
                    <a:pt x="1157" y="347"/>
                    <a:pt x="1157" y="373"/>
                    <a:pt x="1157" y="323"/>
                  </a:cubicBezTo>
                  <a:cubicBezTo>
                    <a:pt x="1157" y="273"/>
                    <a:pt x="1153" y="100"/>
                    <a:pt x="1152" y="50"/>
                  </a:cubicBezTo>
                  <a:cubicBezTo>
                    <a:pt x="1151" y="0"/>
                    <a:pt x="1156" y="28"/>
                    <a:pt x="1150" y="23"/>
                  </a:cubicBezTo>
                  <a:cubicBezTo>
                    <a:pt x="1144" y="18"/>
                    <a:pt x="1129" y="23"/>
                    <a:pt x="1116" y="23"/>
                  </a:cubicBezTo>
                  <a:cubicBezTo>
                    <a:pt x="1103" y="23"/>
                    <a:pt x="1138" y="21"/>
                    <a:pt x="1072" y="22"/>
                  </a:cubicBezTo>
                  <a:cubicBezTo>
                    <a:pt x="1006" y="23"/>
                    <a:pt x="852" y="31"/>
                    <a:pt x="722" y="31"/>
                  </a:cubicBezTo>
                  <a:cubicBezTo>
                    <a:pt x="592" y="31"/>
                    <a:pt x="404" y="24"/>
                    <a:pt x="291" y="22"/>
                  </a:cubicBezTo>
                  <a:cubicBezTo>
                    <a:pt x="178" y="20"/>
                    <a:pt x="92" y="17"/>
                    <a:pt x="46" y="16"/>
                  </a:cubicBezTo>
                  <a:cubicBezTo>
                    <a:pt x="0" y="15"/>
                    <a:pt x="19" y="12"/>
                    <a:pt x="13" y="17"/>
                  </a:cubicBezTo>
                  <a:cubicBezTo>
                    <a:pt x="7" y="22"/>
                    <a:pt x="13" y="37"/>
                    <a:pt x="13" y="47"/>
                  </a:cubicBezTo>
                  <a:cubicBezTo>
                    <a:pt x="13" y="57"/>
                    <a:pt x="15" y="59"/>
                    <a:pt x="15" y="79"/>
                  </a:cubicBezTo>
                  <a:cubicBezTo>
                    <a:pt x="15" y="99"/>
                    <a:pt x="15" y="130"/>
                    <a:pt x="16" y="166"/>
                  </a:cubicBezTo>
                  <a:cubicBezTo>
                    <a:pt x="17" y="202"/>
                    <a:pt x="20" y="266"/>
                    <a:pt x="21" y="293"/>
                  </a:cubicBezTo>
                  <a:cubicBezTo>
                    <a:pt x="22" y="320"/>
                    <a:pt x="21" y="316"/>
                    <a:pt x="21" y="326"/>
                  </a:cubicBezTo>
                  <a:cubicBezTo>
                    <a:pt x="21" y="336"/>
                    <a:pt x="12" y="348"/>
                    <a:pt x="22" y="352"/>
                  </a:cubicBezTo>
                  <a:close/>
                </a:path>
              </a:pathLst>
            </a:custGeom>
            <a:gradFill rotWithShape="1">
              <a:gsLst>
                <a:gs pos="0">
                  <a:srgbClr val="66FFFF">
                    <a:alpha val="75999"/>
                  </a:srgbClr>
                </a:gs>
                <a:gs pos="50000">
                  <a:srgbClr val="E1FFFF">
                    <a:alpha val="33000"/>
                  </a:srgbClr>
                </a:gs>
                <a:gs pos="100000">
                  <a:srgbClr val="66FFFF">
                    <a:alpha val="75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48" name="Freeform 57">
              <a:extLst>
                <a:ext uri="{FF2B5EF4-FFF2-40B4-BE49-F238E27FC236}">
                  <a16:creationId xmlns="" xmlns:a16="http://schemas.microsoft.com/office/drawing/2014/main" id="{A7D2DA22-4A46-A341-AAA5-AD8823699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747"/>
              <a:ext cx="1131" cy="16"/>
            </a:xfrm>
            <a:custGeom>
              <a:avLst/>
              <a:gdLst>
                <a:gd name="T0" fmla="*/ 0 w 740"/>
                <a:gd name="T1" fmla="*/ 0 h 16"/>
                <a:gd name="T2" fmla="*/ 370 w 740"/>
                <a:gd name="T3" fmla="*/ 16 h 16"/>
                <a:gd name="T4" fmla="*/ 740 w 740"/>
                <a:gd name="T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0" h="16">
                  <a:moveTo>
                    <a:pt x="0" y="0"/>
                  </a:moveTo>
                  <a:cubicBezTo>
                    <a:pt x="62" y="2"/>
                    <a:pt x="247" y="16"/>
                    <a:pt x="370" y="16"/>
                  </a:cubicBezTo>
                  <a:cubicBezTo>
                    <a:pt x="493" y="16"/>
                    <a:pt x="663" y="5"/>
                    <a:pt x="740" y="2"/>
                  </a:cubicBezTo>
                </a:path>
              </a:pathLst>
            </a:custGeom>
            <a:gradFill rotWithShape="1">
              <a:gsLst>
                <a:gs pos="0">
                  <a:srgbClr val="66FFFF">
                    <a:alpha val="75999"/>
                  </a:srgbClr>
                </a:gs>
                <a:gs pos="50000">
                  <a:srgbClr val="E1FFFF">
                    <a:alpha val="69000"/>
                  </a:srgbClr>
                </a:gs>
                <a:gs pos="100000">
                  <a:srgbClr val="66FFFF">
                    <a:alpha val="75999"/>
                  </a:srgbClr>
                </a:gs>
              </a:gsLst>
              <a:lin ang="0" scaled="1"/>
            </a:gradFill>
            <a:ln w="9525" cap="flat">
              <a:solidFill>
                <a:srgbClr val="66CCFF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549" name="Group 117">
            <a:extLst>
              <a:ext uri="{FF2B5EF4-FFF2-40B4-BE49-F238E27FC236}">
                <a16:creationId xmlns="" xmlns:a16="http://schemas.microsoft.com/office/drawing/2014/main" id="{2374D4FF-77AF-9941-AD40-D371624F5B34}"/>
              </a:ext>
            </a:extLst>
          </p:cNvPr>
          <p:cNvGrpSpPr>
            <a:grpSpLocks/>
          </p:cNvGrpSpPr>
          <p:nvPr/>
        </p:nvGrpSpPr>
        <p:grpSpPr bwMode="auto">
          <a:xfrm>
            <a:off x="8955088" y="1473200"/>
            <a:ext cx="1439862" cy="649288"/>
            <a:chOff x="4513" y="1117"/>
            <a:chExt cx="907" cy="409"/>
          </a:xfrm>
        </p:grpSpPr>
        <p:sp>
          <p:nvSpPr>
            <p:cNvPr id="550" name="Line 84">
              <a:extLst>
                <a:ext uri="{FF2B5EF4-FFF2-40B4-BE49-F238E27FC236}">
                  <a16:creationId xmlns="" xmlns:a16="http://schemas.microsoft.com/office/drawing/2014/main" id="{0862895D-64A8-6A4F-B86B-BB0DC14884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3" y="1525"/>
              <a:ext cx="90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1" name="Rectangle 115">
              <a:extLst>
                <a:ext uri="{FF2B5EF4-FFF2-40B4-BE49-F238E27FC236}">
                  <a16:creationId xmlns="" xmlns:a16="http://schemas.microsoft.com/office/drawing/2014/main" id="{FC14D181-A3B5-EE4C-BE14-C1A051BAC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117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5</a:t>
              </a:r>
            </a:p>
          </p:txBody>
        </p:sp>
        <p:sp>
          <p:nvSpPr>
            <p:cNvPr id="552" name="Rectangle 116">
              <a:extLst>
                <a:ext uri="{FF2B5EF4-FFF2-40B4-BE49-F238E27FC236}">
                  <a16:creationId xmlns="" xmlns:a16="http://schemas.microsoft.com/office/drawing/2014/main" id="{80AF9ED4-DF42-2A4A-88EC-9E8849B2E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1117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0</a:t>
              </a:r>
            </a:p>
          </p:txBody>
        </p:sp>
      </p:grpSp>
      <p:grpSp>
        <p:nvGrpSpPr>
          <p:cNvPr id="553" name="Group 118">
            <a:extLst>
              <a:ext uri="{FF2B5EF4-FFF2-40B4-BE49-F238E27FC236}">
                <a16:creationId xmlns="" xmlns:a16="http://schemas.microsoft.com/office/drawing/2014/main" id="{73F7124F-0692-BB4B-ADDB-893DA2D7555F}"/>
              </a:ext>
            </a:extLst>
          </p:cNvPr>
          <p:cNvGrpSpPr>
            <a:grpSpLocks/>
          </p:cNvGrpSpPr>
          <p:nvPr/>
        </p:nvGrpSpPr>
        <p:grpSpPr bwMode="auto">
          <a:xfrm>
            <a:off x="2114550" y="2336800"/>
            <a:ext cx="2466975" cy="1081088"/>
            <a:chOff x="1973" y="663"/>
            <a:chExt cx="1554" cy="681"/>
          </a:xfrm>
        </p:grpSpPr>
        <p:sp>
          <p:nvSpPr>
            <p:cNvPr id="554" name="AutoShape 119">
              <a:extLst>
                <a:ext uri="{FF2B5EF4-FFF2-40B4-BE49-F238E27FC236}">
                  <a16:creationId xmlns="" xmlns:a16="http://schemas.microsoft.com/office/drawing/2014/main" id="{AA3DF7FA-11EB-9945-8026-26E1A66AE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754"/>
              <a:ext cx="1542" cy="590"/>
            </a:xfrm>
            <a:prstGeom prst="wedgeRectCallout">
              <a:avLst>
                <a:gd name="adj1" fmla="val -25875"/>
                <a:gd name="adj2" fmla="val 90509"/>
              </a:avLst>
            </a:prstGeom>
            <a:gradFill rotWithShape="1">
              <a:gsLst>
                <a:gs pos="0">
                  <a:srgbClr val="33CCFF">
                    <a:alpha val="27000"/>
                  </a:srgbClr>
                </a:gs>
                <a:gs pos="100000">
                  <a:srgbClr val="66FFFF">
                    <a:alpha val="17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ru-RU" alt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2 шаг. Перельем </a:t>
              </a:r>
            </a:p>
            <a:p>
              <a:pPr>
                <a:defRPr/>
              </a:pPr>
              <a:r>
                <a:rPr lang="ru-RU" alt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в 3-литровый сосуд 3 литра.</a:t>
              </a:r>
              <a:endParaRPr lang="ru-RU" altLang="ru-RU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grpSp>
          <p:nvGrpSpPr>
            <p:cNvPr id="555" name="Group 120">
              <a:extLst>
                <a:ext uri="{FF2B5EF4-FFF2-40B4-BE49-F238E27FC236}">
                  <a16:creationId xmlns="" xmlns:a16="http://schemas.microsoft.com/office/drawing/2014/main" id="{278D72D6-9736-0E42-B04F-BB080D4930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8" y="663"/>
              <a:ext cx="239" cy="327"/>
              <a:chOff x="4792" y="2064"/>
              <a:chExt cx="239" cy="327"/>
            </a:xfrm>
          </p:grpSpPr>
          <p:sp>
            <p:nvSpPr>
              <p:cNvPr id="556" name="AutoShape 121">
                <a:extLst>
                  <a:ext uri="{FF2B5EF4-FFF2-40B4-BE49-F238E27FC236}">
                    <a16:creationId xmlns="" xmlns:a16="http://schemas.microsoft.com/office/drawing/2014/main" id="{CD4AAE33-ED2F-AF48-8849-2C9231599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557" name="Text Box 122">
                <a:extLst>
                  <a:ext uri="{FF2B5EF4-FFF2-40B4-BE49-F238E27FC236}">
                    <a16:creationId xmlns="" xmlns:a16="http://schemas.microsoft.com/office/drawing/2014/main" id="{0EC25D21-CF71-EF49-BAF0-3DDA5184B4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alt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</p:grpSp>
      <p:sp>
        <p:nvSpPr>
          <p:cNvPr id="558" name="Rectangle 125">
            <a:extLst>
              <a:ext uri="{FF2B5EF4-FFF2-40B4-BE49-F238E27FC236}">
                <a16:creationId xmlns="" xmlns:a16="http://schemas.microsoft.com/office/drawing/2014/main" id="{B07C932E-5A10-534F-9EDC-2902FC589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0" y="485775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559" name="Rectangle 126">
            <a:extLst>
              <a:ext uri="{FF2B5EF4-FFF2-40B4-BE49-F238E27FC236}">
                <a16:creationId xmlns="" xmlns:a16="http://schemas.microsoft.com/office/drawing/2014/main" id="{BD29BFD9-AAB2-4143-9205-53D581866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0538" y="478472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560" name="Rectangle 132">
            <a:extLst>
              <a:ext uri="{FF2B5EF4-FFF2-40B4-BE49-F238E27FC236}">
                <a16:creationId xmlns="" xmlns:a16="http://schemas.microsoft.com/office/drawing/2014/main" id="{E788FF6C-B1DB-BD41-BA3B-5C9318988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0" y="485775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</a:t>
            </a:r>
          </a:p>
        </p:txBody>
      </p:sp>
      <p:sp>
        <p:nvSpPr>
          <p:cNvPr id="561" name="Rectangle 133">
            <a:extLst>
              <a:ext uri="{FF2B5EF4-FFF2-40B4-BE49-F238E27FC236}">
                <a16:creationId xmlns="" xmlns:a16="http://schemas.microsoft.com/office/drawing/2014/main" id="{66592E1A-C67E-7847-A00B-2F00223E0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8213" y="2192338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</a:p>
        </p:txBody>
      </p:sp>
      <p:grpSp>
        <p:nvGrpSpPr>
          <p:cNvPr id="562" name="Group 127">
            <a:extLst>
              <a:ext uri="{FF2B5EF4-FFF2-40B4-BE49-F238E27FC236}">
                <a16:creationId xmlns="" xmlns:a16="http://schemas.microsoft.com/office/drawing/2014/main" id="{DA6B9291-2872-834B-BA97-2363009092B7}"/>
              </a:ext>
            </a:extLst>
          </p:cNvPr>
          <p:cNvGrpSpPr>
            <a:grpSpLocks/>
          </p:cNvGrpSpPr>
          <p:nvPr/>
        </p:nvGrpSpPr>
        <p:grpSpPr bwMode="auto">
          <a:xfrm>
            <a:off x="2114550" y="2336800"/>
            <a:ext cx="2466975" cy="1081088"/>
            <a:chOff x="1973" y="663"/>
            <a:chExt cx="1554" cy="681"/>
          </a:xfrm>
        </p:grpSpPr>
        <p:sp>
          <p:nvSpPr>
            <p:cNvPr id="563" name="AutoShape 128">
              <a:extLst>
                <a:ext uri="{FF2B5EF4-FFF2-40B4-BE49-F238E27FC236}">
                  <a16:creationId xmlns="" xmlns:a16="http://schemas.microsoft.com/office/drawing/2014/main" id="{332E4B6D-7A27-7E4F-AD71-779081872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754"/>
              <a:ext cx="1542" cy="590"/>
            </a:xfrm>
            <a:prstGeom prst="wedgeRectCallout">
              <a:avLst>
                <a:gd name="adj1" fmla="val -25875"/>
                <a:gd name="adj2" fmla="val 90509"/>
              </a:avLst>
            </a:prstGeom>
            <a:gradFill rotWithShape="1">
              <a:gsLst>
                <a:gs pos="0">
                  <a:srgbClr val="33CCFF">
                    <a:alpha val="27000"/>
                  </a:srgbClr>
                </a:gs>
                <a:gs pos="100000">
                  <a:srgbClr val="66FFFF">
                    <a:alpha val="17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ru-RU" alt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3 шаг. Выльем 3 литра, освободим сосуд.</a:t>
              </a:r>
              <a:endParaRPr lang="ru-RU" altLang="ru-RU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grpSp>
          <p:nvGrpSpPr>
            <p:cNvPr id="564" name="Group 129">
              <a:extLst>
                <a:ext uri="{FF2B5EF4-FFF2-40B4-BE49-F238E27FC236}">
                  <a16:creationId xmlns="" xmlns:a16="http://schemas.microsoft.com/office/drawing/2014/main" id="{01D91C51-1AC4-6243-AE42-21ACC02684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8" y="663"/>
              <a:ext cx="239" cy="327"/>
              <a:chOff x="4792" y="2064"/>
              <a:chExt cx="239" cy="327"/>
            </a:xfrm>
          </p:grpSpPr>
          <p:sp>
            <p:nvSpPr>
              <p:cNvPr id="565" name="AutoShape 130">
                <a:extLst>
                  <a:ext uri="{FF2B5EF4-FFF2-40B4-BE49-F238E27FC236}">
                    <a16:creationId xmlns="" xmlns:a16="http://schemas.microsoft.com/office/drawing/2014/main" id="{AFAD0C9D-6BB6-EC40-936C-7119F9913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566" name="Text Box 131">
                <a:extLst>
                  <a:ext uri="{FF2B5EF4-FFF2-40B4-BE49-F238E27FC236}">
                    <a16:creationId xmlns="" xmlns:a16="http://schemas.microsoft.com/office/drawing/2014/main" id="{F1CB44E8-73D0-4A40-ACB8-881979E973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alt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</p:grpSp>
      <p:grpSp>
        <p:nvGrpSpPr>
          <p:cNvPr id="567" name="Group 134">
            <a:extLst>
              <a:ext uri="{FF2B5EF4-FFF2-40B4-BE49-F238E27FC236}">
                <a16:creationId xmlns="" xmlns:a16="http://schemas.microsoft.com/office/drawing/2014/main" id="{BE9E37A1-C6AC-C54D-ADAF-B72374F2BF44}"/>
              </a:ext>
            </a:extLst>
          </p:cNvPr>
          <p:cNvGrpSpPr>
            <a:grpSpLocks/>
          </p:cNvGrpSpPr>
          <p:nvPr/>
        </p:nvGrpSpPr>
        <p:grpSpPr bwMode="auto">
          <a:xfrm>
            <a:off x="5930900" y="3467100"/>
            <a:ext cx="2466975" cy="1081088"/>
            <a:chOff x="1973" y="663"/>
            <a:chExt cx="1554" cy="681"/>
          </a:xfrm>
        </p:grpSpPr>
        <p:sp>
          <p:nvSpPr>
            <p:cNvPr id="568" name="AutoShape 135">
              <a:extLst>
                <a:ext uri="{FF2B5EF4-FFF2-40B4-BE49-F238E27FC236}">
                  <a16:creationId xmlns="" xmlns:a16="http://schemas.microsoft.com/office/drawing/2014/main" id="{B7B6B973-7E19-7349-BBAF-5B605F892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754"/>
              <a:ext cx="1542" cy="590"/>
            </a:xfrm>
            <a:prstGeom prst="wedgeRectCallout">
              <a:avLst>
                <a:gd name="adj1" fmla="val -25875"/>
                <a:gd name="adj2" fmla="val 90509"/>
              </a:avLst>
            </a:prstGeom>
            <a:gradFill rotWithShape="1">
              <a:gsLst>
                <a:gs pos="0">
                  <a:srgbClr val="33CCFF">
                    <a:alpha val="27000"/>
                  </a:srgbClr>
                </a:gs>
                <a:gs pos="100000">
                  <a:srgbClr val="66FFFF">
                    <a:alpha val="17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ru-RU" alt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4 действие.</a:t>
              </a:r>
            </a:p>
            <a:p>
              <a:pPr>
                <a:defRPr/>
              </a:pPr>
              <a:r>
                <a:rPr lang="ru-RU" alt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Перельем оставшиеся 2 л</a:t>
              </a:r>
              <a:endParaRPr lang="ru-RU" altLang="ru-RU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grpSp>
          <p:nvGrpSpPr>
            <p:cNvPr id="569" name="Group 136">
              <a:extLst>
                <a:ext uri="{FF2B5EF4-FFF2-40B4-BE49-F238E27FC236}">
                  <a16:creationId xmlns="" xmlns:a16="http://schemas.microsoft.com/office/drawing/2014/main" id="{583D17C7-2721-BE41-96DB-D2FBD574A2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8" y="663"/>
              <a:ext cx="239" cy="327"/>
              <a:chOff x="4792" y="2064"/>
              <a:chExt cx="239" cy="327"/>
            </a:xfrm>
          </p:grpSpPr>
          <p:sp>
            <p:nvSpPr>
              <p:cNvPr id="570" name="AutoShape 137">
                <a:extLst>
                  <a:ext uri="{FF2B5EF4-FFF2-40B4-BE49-F238E27FC236}">
                    <a16:creationId xmlns="" xmlns:a16="http://schemas.microsoft.com/office/drawing/2014/main" id="{01F48589-346F-5B4A-8F2D-A3DC55F679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571" name="Text Box 138">
                <a:extLst>
                  <a:ext uri="{FF2B5EF4-FFF2-40B4-BE49-F238E27FC236}">
                    <a16:creationId xmlns="" xmlns:a16="http://schemas.microsoft.com/office/drawing/2014/main" id="{55006FAE-0956-C54F-9AE7-653825965D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alt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</p:grpSp>
      <p:sp>
        <p:nvSpPr>
          <p:cNvPr id="572" name="Rectangle 139">
            <a:extLst>
              <a:ext uri="{FF2B5EF4-FFF2-40B4-BE49-F238E27FC236}">
                <a16:creationId xmlns="" xmlns:a16="http://schemas.microsoft.com/office/drawing/2014/main" id="{F9604FE8-78C7-9A45-B273-89CD9407B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0" y="485775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573" name="Rectangle 140">
            <a:extLst>
              <a:ext uri="{FF2B5EF4-FFF2-40B4-BE49-F238E27FC236}">
                <a16:creationId xmlns="" xmlns:a16="http://schemas.microsoft.com/office/drawing/2014/main" id="{DBC640AC-E7F6-9B42-BF4E-F6CEB69C3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0538" y="478472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</a:t>
            </a:r>
          </a:p>
        </p:txBody>
      </p:sp>
      <p:grpSp>
        <p:nvGrpSpPr>
          <p:cNvPr id="574" name="Group 141">
            <a:extLst>
              <a:ext uri="{FF2B5EF4-FFF2-40B4-BE49-F238E27FC236}">
                <a16:creationId xmlns="" xmlns:a16="http://schemas.microsoft.com/office/drawing/2014/main" id="{26C5034D-9266-9A45-9C9A-221A8E086800}"/>
              </a:ext>
            </a:extLst>
          </p:cNvPr>
          <p:cNvGrpSpPr>
            <a:grpSpLocks/>
          </p:cNvGrpSpPr>
          <p:nvPr/>
        </p:nvGrpSpPr>
        <p:grpSpPr bwMode="auto">
          <a:xfrm>
            <a:off x="5354638" y="946150"/>
            <a:ext cx="2466975" cy="1081088"/>
            <a:chOff x="1973" y="663"/>
            <a:chExt cx="1554" cy="681"/>
          </a:xfrm>
        </p:grpSpPr>
        <p:sp>
          <p:nvSpPr>
            <p:cNvPr id="575" name="AutoShape 142">
              <a:extLst>
                <a:ext uri="{FF2B5EF4-FFF2-40B4-BE49-F238E27FC236}">
                  <a16:creationId xmlns="" xmlns:a16="http://schemas.microsoft.com/office/drawing/2014/main" id="{2D050B16-4F80-A64A-BF33-D15FC66E8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754"/>
              <a:ext cx="1542" cy="590"/>
            </a:xfrm>
            <a:prstGeom prst="wedgeRectCallout">
              <a:avLst>
                <a:gd name="adj1" fmla="val -25875"/>
                <a:gd name="adj2" fmla="val 90509"/>
              </a:avLst>
            </a:prstGeom>
            <a:gradFill rotWithShape="1">
              <a:gsLst>
                <a:gs pos="0">
                  <a:srgbClr val="33CCFF">
                    <a:alpha val="27000"/>
                  </a:srgbClr>
                </a:gs>
                <a:gs pos="100000">
                  <a:srgbClr val="66FFFF">
                    <a:alpha val="17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ru-RU" alt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5 действие.</a:t>
              </a:r>
            </a:p>
            <a:p>
              <a:pPr>
                <a:defRPr/>
              </a:pPr>
              <a:r>
                <a:rPr lang="ru-RU" alt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Нальем полный </a:t>
              </a:r>
            </a:p>
            <a:p>
              <a:pPr>
                <a:defRPr/>
              </a:pPr>
              <a:r>
                <a:rPr lang="ru-RU" alt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5-литровый сосуд.</a:t>
              </a:r>
              <a:endParaRPr lang="ru-RU" altLang="ru-RU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grpSp>
          <p:nvGrpSpPr>
            <p:cNvPr id="576" name="Group 143">
              <a:extLst>
                <a:ext uri="{FF2B5EF4-FFF2-40B4-BE49-F238E27FC236}">
                  <a16:creationId xmlns="" xmlns:a16="http://schemas.microsoft.com/office/drawing/2014/main" id="{E84206E6-615B-FF48-8170-9380B2A7AE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8" y="663"/>
              <a:ext cx="239" cy="327"/>
              <a:chOff x="4792" y="2064"/>
              <a:chExt cx="239" cy="327"/>
            </a:xfrm>
          </p:grpSpPr>
          <p:sp>
            <p:nvSpPr>
              <p:cNvPr id="577" name="AutoShape 144">
                <a:extLst>
                  <a:ext uri="{FF2B5EF4-FFF2-40B4-BE49-F238E27FC236}">
                    <a16:creationId xmlns="" xmlns:a16="http://schemas.microsoft.com/office/drawing/2014/main" id="{4D5CE729-9438-7343-81E3-02B67D9A3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578" name="Text Box 145">
                <a:extLst>
                  <a:ext uri="{FF2B5EF4-FFF2-40B4-BE49-F238E27FC236}">
                    <a16:creationId xmlns="" xmlns:a16="http://schemas.microsoft.com/office/drawing/2014/main" id="{BA9B1DBF-3E9B-D941-9855-A67C0B6E7A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alt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</p:grpSp>
      <p:sp>
        <p:nvSpPr>
          <p:cNvPr id="579" name="Rectangle 147">
            <a:extLst>
              <a:ext uri="{FF2B5EF4-FFF2-40B4-BE49-F238E27FC236}">
                <a16:creationId xmlns="" xmlns:a16="http://schemas.microsoft.com/office/drawing/2014/main" id="{36739D17-F69E-5F45-9D93-DF9DC53D7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0538" y="478472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580" name="Rectangle 148">
            <a:extLst>
              <a:ext uri="{FF2B5EF4-FFF2-40B4-BE49-F238E27FC236}">
                <a16:creationId xmlns="" xmlns:a16="http://schemas.microsoft.com/office/drawing/2014/main" id="{F4209589-4ECF-4345-92A6-DD5A61BE4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9550" y="351472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581" name="Line 149">
            <a:extLst>
              <a:ext uri="{FF2B5EF4-FFF2-40B4-BE49-F238E27FC236}">
                <a16:creationId xmlns="" xmlns:a16="http://schemas.microsoft.com/office/drawing/2014/main" id="{30D01666-6C61-B145-9445-9F194D88B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55088" y="4713288"/>
            <a:ext cx="14398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82" name="Group 150">
            <a:extLst>
              <a:ext uri="{FF2B5EF4-FFF2-40B4-BE49-F238E27FC236}">
                <a16:creationId xmlns="" xmlns:a16="http://schemas.microsoft.com/office/drawing/2014/main" id="{827263D7-3EB7-3441-819B-E035CCD2A77D}"/>
              </a:ext>
            </a:extLst>
          </p:cNvPr>
          <p:cNvGrpSpPr>
            <a:grpSpLocks/>
          </p:cNvGrpSpPr>
          <p:nvPr/>
        </p:nvGrpSpPr>
        <p:grpSpPr bwMode="auto">
          <a:xfrm>
            <a:off x="6507163" y="1954213"/>
            <a:ext cx="2466975" cy="1081087"/>
            <a:chOff x="1973" y="663"/>
            <a:chExt cx="1554" cy="681"/>
          </a:xfrm>
        </p:grpSpPr>
        <p:sp>
          <p:nvSpPr>
            <p:cNvPr id="583" name="AutoShape 151">
              <a:extLst>
                <a:ext uri="{FF2B5EF4-FFF2-40B4-BE49-F238E27FC236}">
                  <a16:creationId xmlns="" xmlns:a16="http://schemas.microsoft.com/office/drawing/2014/main" id="{FD9971D7-4004-2D4C-8CEA-FDC105D88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754"/>
              <a:ext cx="1542" cy="590"/>
            </a:xfrm>
            <a:prstGeom prst="wedgeRectCallout">
              <a:avLst>
                <a:gd name="adj1" fmla="val -25875"/>
                <a:gd name="adj2" fmla="val 90509"/>
              </a:avLst>
            </a:prstGeom>
            <a:gradFill rotWithShape="1">
              <a:gsLst>
                <a:gs pos="0">
                  <a:srgbClr val="33CCFF">
                    <a:alpha val="27000"/>
                  </a:srgbClr>
                </a:gs>
                <a:gs pos="100000">
                  <a:srgbClr val="66FFFF">
                    <a:alpha val="17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ru-RU" alt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6 шаг. Отольем </a:t>
              </a:r>
            </a:p>
            <a:p>
              <a:pPr>
                <a:defRPr/>
              </a:pPr>
              <a:r>
                <a:rPr lang="ru-RU" alt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в 3-литровый сосуд 1 литр. </a:t>
              </a:r>
              <a:endParaRPr lang="ru-RU" altLang="ru-RU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grpSp>
          <p:nvGrpSpPr>
            <p:cNvPr id="584" name="Group 152">
              <a:extLst>
                <a:ext uri="{FF2B5EF4-FFF2-40B4-BE49-F238E27FC236}">
                  <a16:creationId xmlns="" xmlns:a16="http://schemas.microsoft.com/office/drawing/2014/main" id="{0C3D95E2-6C94-6149-8E57-1A4A403F8A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8" y="663"/>
              <a:ext cx="239" cy="327"/>
              <a:chOff x="4792" y="2064"/>
              <a:chExt cx="239" cy="327"/>
            </a:xfrm>
          </p:grpSpPr>
          <p:sp>
            <p:nvSpPr>
              <p:cNvPr id="585" name="AutoShape 153">
                <a:extLst>
                  <a:ext uri="{FF2B5EF4-FFF2-40B4-BE49-F238E27FC236}">
                    <a16:creationId xmlns="" xmlns:a16="http://schemas.microsoft.com/office/drawing/2014/main" id="{2924B947-4D60-8148-A7C7-4EBB3B8B4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586" name="Text Box 154">
                <a:extLst>
                  <a:ext uri="{FF2B5EF4-FFF2-40B4-BE49-F238E27FC236}">
                    <a16:creationId xmlns="" xmlns:a16="http://schemas.microsoft.com/office/drawing/2014/main" id="{A82DBCB4-BBA6-EF45-BB12-65EDE9043F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alt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</p:grpSp>
      <p:sp>
        <p:nvSpPr>
          <p:cNvPr id="587" name="Rectangle 155">
            <a:extLst>
              <a:ext uri="{FF2B5EF4-FFF2-40B4-BE49-F238E27FC236}">
                <a16:creationId xmlns="" xmlns:a16="http://schemas.microsoft.com/office/drawing/2014/main" id="{C54B67F6-092C-2244-AC4C-3669D41F2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0538" y="478472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588" name="Rectangle 156">
            <a:extLst>
              <a:ext uri="{FF2B5EF4-FFF2-40B4-BE49-F238E27FC236}">
                <a16:creationId xmlns="" xmlns:a16="http://schemas.microsoft.com/office/drawing/2014/main" id="{9FEE2366-9E55-E54D-B0EB-B2DDBA320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0" y="485775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589" name="Rectangle 157">
            <a:extLst>
              <a:ext uri="{FF2B5EF4-FFF2-40B4-BE49-F238E27FC236}">
                <a16:creationId xmlns="" xmlns:a16="http://schemas.microsoft.com/office/drawing/2014/main" id="{2DFC3EA6-7304-F643-8AA8-58F4D4C6B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0" y="4835525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Задача решена. </a:t>
            </a:r>
          </a:p>
        </p:txBody>
      </p:sp>
      <p:sp>
        <p:nvSpPr>
          <p:cNvPr id="590" name="Freeform 158">
            <a:extLst>
              <a:ext uri="{FF2B5EF4-FFF2-40B4-BE49-F238E27FC236}">
                <a16:creationId xmlns="" xmlns:a16="http://schemas.microsoft.com/office/drawing/2014/main" id="{3639AC4D-63BC-154C-AD8D-218685CB4402}"/>
              </a:ext>
            </a:extLst>
          </p:cNvPr>
          <p:cNvSpPr>
            <a:spLocks/>
          </p:cNvSpPr>
          <p:nvPr/>
        </p:nvSpPr>
        <p:spPr bwMode="auto">
          <a:xfrm>
            <a:off x="9677400" y="4686300"/>
            <a:ext cx="1588" cy="674688"/>
          </a:xfrm>
          <a:custGeom>
            <a:avLst/>
            <a:gdLst>
              <a:gd name="T0" fmla="*/ 0 w 1"/>
              <a:gd name="T1" fmla="*/ 0 h 425"/>
              <a:gd name="T2" fmla="*/ 0 w 1"/>
              <a:gd name="T3" fmla="*/ 1071067994 h 4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425">
                <a:moveTo>
                  <a:pt x="0" y="0"/>
                </a:moveTo>
                <a:lnTo>
                  <a:pt x="0" y="42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1" name="Line 160">
            <a:extLst>
              <a:ext uri="{FF2B5EF4-FFF2-40B4-BE49-F238E27FC236}">
                <a16:creationId xmlns="" xmlns:a16="http://schemas.microsoft.com/office/drawing/2014/main" id="{88FE4861-0E44-AF4C-A61A-C9A4D32BAC5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55088" y="5360988"/>
            <a:ext cx="14398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2" name="Arc 162">
            <a:extLst>
              <a:ext uri="{FF2B5EF4-FFF2-40B4-BE49-F238E27FC236}">
                <a16:creationId xmlns="" xmlns:a16="http://schemas.microsoft.com/office/drawing/2014/main" id="{C669D4B1-188E-5F4F-AACF-B30B9596E45B}"/>
              </a:ext>
            </a:extLst>
          </p:cNvPr>
          <p:cNvSpPr>
            <a:spLocks/>
          </p:cNvSpPr>
          <p:nvPr/>
        </p:nvSpPr>
        <p:spPr bwMode="auto">
          <a:xfrm flipV="1">
            <a:off x="5138738" y="2636838"/>
            <a:ext cx="1225550" cy="157162"/>
          </a:xfrm>
          <a:custGeom>
            <a:avLst/>
            <a:gdLst>
              <a:gd name="T0" fmla="*/ 50696 w 43200"/>
              <a:gd name="T1" fmla="*/ 1041653 h 23480"/>
              <a:gd name="T2" fmla="*/ 34701902 w 43200"/>
              <a:gd name="T3" fmla="*/ 1051955 h 23480"/>
              <a:gd name="T4" fmla="*/ 17383944 w 43200"/>
              <a:gd name="T5" fmla="*/ 967724 h 23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3480" fill="none" extrusionOk="0">
                <a:moveTo>
                  <a:pt x="63" y="23249"/>
                </a:moveTo>
                <a:cubicBezTo>
                  <a:pt x="21" y="22700"/>
                  <a:pt x="0" y="2215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27"/>
                  <a:pt x="43172" y="22854"/>
                  <a:pt x="43118" y="23480"/>
                </a:cubicBezTo>
              </a:path>
              <a:path w="43200" h="23480" stroke="0" extrusionOk="0">
                <a:moveTo>
                  <a:pt x="63" y="23249"/>
                </a:moveTo>
                <a:cubicBezTo>
                  <a:pt x="21" y="22700"/>
                  <a:pt x="0" y="2215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27"/>
                  <a:pt x="43172" y="22854"/>
                  <a:pt x="43118" y="23480"/>
                </a:cubicBezTo>
                <a:lnTo>
                  <a:pt x="21600" y="21600"/>
                </a:lnTo>
                <a:lnTo>
                  <a:pt x="63" y="23249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" name="Freeform 163">
            <a:extLst>
              <a:ext uri="{FF2B5EF4-FFF2-40B4-BE49-F238E27FC236}">
                <a16:creationId xmlns="" xmlns:a16="http://schemas.microsoft.com/office/drawing/2014/main" id="{D1E7F930-FE80-E747-9D20-FFAFC14CFAB7}"/>
              </a:ext>
            </a:extLst>
          </p:cNvPr>
          <p:cNvSpPr>
            <a:spLocks/>
          </p:cNvSpPr>
          <p:nvPr/>
        </p:nvSpPr>
        <p:spPr bwMode="auto">
          <a:xfrm>
            <a:off x="5321300" y="3048000"/>
            <a:ext cx="866775" cy="55563"/>
          </a:xfrm>
          <a:custGeom>
            <a:avLst/>
            <a:gdLst>
              <a:gd name="T0" fmla="*/ 0 w 546"/>
              <a:gd name="T1" fmla="*/ 0 h 35"/>
              <a:gd name="T2" fmla="*/ 388104063 w 546"/>
              <a:gd name="T3" fmla="*/ 65524652 h 35"/>
              <a:gd name="T4" fmla="*/ 942538438 w 546"/>
              <a:gd name="T5" fmla="*/ 80645726 h 35"/>
              <a:gd name="T6" fmla="*/ 1376005313 w 546"/>
              <a:gd name="T7" fmla="*/ 15121074 h 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6" h="35">
                <a:moveTo>
                  <a:pt x="0" y="0"/>
                </a:moveTo>
                <a:cubicBezTo>
                  <a:pt x="26" y="4"/>
                  <a:pt x="92" y="21"/>
                  <a:pt x="154" y="26"/>
                </a:cubicBezTo>
                <a:cubicBezTo>
                  <a:pt x="216" y="31"/>
                  <a:pt x="309" y="35"/>
                  <a:pt x="374" y="32"/>
                </a:cubicBezTo>
                <a:cubicBezTo>
                  <a:pt x="439" y="29"/>
                  <a:pt x="510" y="11"/>
                  <a:pt x="546" y="6"/>
                </a:cubicBezTo>
              </a:path>
            </a:pathLst>
          </a:custGeom>
          <a:noFill/>
          <a:ln w="9525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" name="AutoShape 165">
            <a:extLst>
              <a:ext uri="{FF2B5EF4-FFF2-40B4-BE49-F238E27FC236}">
                <a16:creationId xmlns="" xmlns:a16="http://schemas.microsoft.com/office/drawing/2014/main" id="{C493531B-8690-BE4E-82D6-BDDD7C6E4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5699125"/>
            <a:ext cx="2376487" cy="936625"/>
          </a:xfrm>
          <a:prstGeom prst="wedgeRectCallout">
            <a:avLst>
              <a:gd name="adj1" fmla="val -68236"/>
              <a:gd name="adj2" fmla="val -117625"/>
            </a:avLst>
          </a:prstGeom>
          <a:gradFill rotWithShape="1">
            <a:gsLst>
              <a:gs pos="0">
                <a:srgbClr val="33CCFF">
                  <a:alpha val="27000"/>
                </a:srgbClr>
              </a:gs>
              <a:gs pos="100000">
                <a:srgbClr val="66FFFF">
                  <a:alpha val="17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 alt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В 5-литровом сосуде останется ровно 4л.</a:t>
            </a:r>
            <a:endParaRPr lang="ru-RU" altLang="ru-RU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95" name="Oval 166">
            <a:extLst>
              <a:ext uri="{FF2B5EF4-FFF2-40B4-BE49-F238E27FC236}">
                <a16:creationId xmlns="" xmlns:a16="http://schemas.microsoft.com/office/drawing/2014/main" id="{9C42CCD1-F48C-8947-9674-78F915EBE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2788" y="4762500"/>
            <a:ext cx="719137" cy="64770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31506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9FFFF"/>
                                      </p:to>
                                    </p:animClr>
                                    <p:animClr clrSpc="rgb" dir="cw">
                                      <p:cBhvr>
                                        <p:cTn id="35" dur="5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9FFFF"/>
                                      </p:to>
                                    </p:animClr>
                                    <p:set>
                                      <p:cBhvr>
                                        <p:cTn id="36" dur="5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0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7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4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C 0.16497 -0.09606 0.33021 -0.1919 0.41797 -0.25694 C 0.50573 -0.32222 0.51602 -0.35671 0.5263 -0.39097 " pathEditMode="relative" rAng="0" ptsTypes="AAA">
                                      <p:cBhvr>
                                        <p:cTn id="142" dur="20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15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C 0.13372 -0.09468 0.26771 -0.18912 0.32539 -0.25347 C 0.38307 -0.31783 0.36445 -0.35185 0.34609 -0.38565 " pathEditMode="relative" rAng="0" ptsTypes="AAA">
                                      <p:cBhvr>
                                        <p:cTn id="145" dur="200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16" y="-1928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0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4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8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C 0.16615 -0.10023 0.33307 -0.21736 0.4207 -0.26805 C 0.50846 -0.31875 0.50508 -0.29722 0.52721 -0.30463 " pathEditMode="relative" rAng="0" ptsTypes="AAA">
                                      <p:cBhvr>
                                        <p:cTn id="189" dur="20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54" y="-15231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500"/>
                            </p:stCondLst>
                            <p:childTnLst>
                              <p:par>
                                <p:cTn id="19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273 0.0537 L 0.00273 0.09629 " pathEditMode="relative" rAng="0" ptsTypes="AAA">
                                      <p:cBhvr>
                                        <p:cTn id="195" dur="20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4815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0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7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C 0.10586 -0.04791 0.21289 -0.09768 0.27226 -0.12847 C 0.33151 -0.15949 0.33815 -0.1743 0.3556 -0.18611 " pathEditMode="relative" rAng="0" ptsTypes="AAA">
                                      <p:cBhvr>
                                        <p:cTn id="258" dur="20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3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393 C 0.07174 -0.01759 0.33815 -0.09213 0.42448 -0.12547 C 0.5108 -0.1588 0.49987 -0.18125 0.51979 -0.19584 " pathEditMode="relative" rAng="0" ptsTypes="AAA">
                                      <p:cBhvr>
                                        <p:cTn id="261" dur="2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1" y="-10000"/>
                                    </p:animMotion>
                                  </p:childTnLst>
                                </p:cTn>
                              </p:par>
                              <p:par>
                                <p:cTn id="2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00"/>
                            </p:stCondLst>
                            <p:childTnLst>
                              <p:par>
                                <p:cTn id="277" presetID="2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9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000"/>
                            </p:stCondLst>
                            <p:childTnLst>
                              <p:par>
                                <p:cTn id="2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500"/>
                            </p:stCondLst>
                            <p:childTnLst>
                              <p:par>
                                <p:cTn id="2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000"/>
                            </p:stCondLst>
                            <p:childTnLst>
                              <p:par>
                                <p:cTn id="2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500"/>
                            </p:stCondLst>
                            <p:childTnLst>
                              <p:par>
                                <p:cTn id="2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000"/>
                            </p:stCondLst>
                            <p:childTnLst>
                              <p:par>
                                <p:cTn id="2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500"/>
                            </p:stCondLst>
                            <p:childTnLst>
                              <p:par>
                                <p:cTn id="301" presetID="22" presetClass="exit" presetSubtype="1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2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2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23 C 0.03203 -0.00138 0.13372 0.00649 0.19297 -0.00787 C 0.25221 -0.02199 0.32122 -0.0699 0.35508 -0.08611 " pathEditMode="relative" rAng="0" ptsTypes="AAA">
                                      <p:cBhvr>
                                        <p:cTn id="327" dur="20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7" y="-4236"/>
                                    </p:animMotion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2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3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0.00143 0.07037 L 0.00143 0.0963 " pathEditMode="relative" rAng="0" ptsTypes="AAA">
                                      <p:cBhvr>
                                        <p:cTn id="333" dur="20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815"/>
                                    </p:animMotion>
                                  </p:childTnLst>
                                </p:cTn>
                              </p:par>
                              <p:par>
                                <p:cTn id="3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6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1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500"/>
                            </p:stCondLst>
                            <p:childTnLst>
                              <p:par>
                                <p:cTn id="3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462 C 0.09544 0.01575 0.1914 0.0375 0.24857 0.03889 C 0.30599 0.04005 0.3237 0.01088 0.34349 0.00325 " pathEditMode="relative" rAng="0" ptsTypes="AAA">
                                      <p:cBhvr>
                                        <p:cTn id="389" dur="20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2176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C 0.05977 0.0118 0.27136 0.07315 0.35794 0.07199 C 0.44453 0.0706 0.48542 0.00833 0.51901 -0.00833 " pathEditMode="relative" rAng="0" ptsTypes="AAA">
                                      <p:cBhvr>
                                        <p:cTn id="391" dur="20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51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2000"/>
                            </p:stCondLst>
                            <p:childTnLst>
                              <p:par>
                                <p:cTn id="3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5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8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2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3000"/>
                            </p:stCondLst>
                            <p:childTnLst>
                              <p:par>
                                <p:cTn id="4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" grpId="0" animBg="1"/>
      <p:bldP spid="517" grpId="0" animBg="1"/>
      <p:bldP spid="518" grpId="0" animBg="1"/>
      <p:bldP spid="533" grpId="0" animBg="1"/>
      <p:bldP spid="533" grpId="1" animBg="1"/>
      <p:bldP spid="533" grpId="2" animBg="1"/>
      <p:bldP spid="533" grpId="3" animBg="1"/>
      <p:bldP spid="533" grpId="4" animBg="1"/>
      <p:bldP spid="558" grpId="0"/>
      <p:bldP spid="558" grpId="1"/>
      <p:bldP spid="559" grpId="0"/>
      <p:bldP spid="559" grpId="1"/>
      <p:bldP spid="560" grpId="0"/>
      <p:bldP spid="560" grpId="1"/>
      <p:bldP spid="561" grpId="0"/>
      <p:bldP spid="561" grpId="1"/>
      <p:bldP spid="572" grpId="0"/>
      <p:bldP spid="572" grpId="1"/>
      <p:bldP spid="573" grpId="0"/>
      <p:bldP spid="573" grpId="1"/>
      <p:bldP spid="579" grpId="0"/>
      <p:bldP spid="579" grpId="1"/>
      <p:bldP spid="580" grpId="0"/>
      <p:bldP spid="580" grpId="1"/>
      <p:bldP spid="581" grpId="0" animBg="1"/>
      <p:bldP spid="587" grpId="0"/>
      <p:bldP spid="587" grpId="1"/>
      <p:bldP spid="588" grpId="0"/>
      <p:bldP spid="588" grpId="1"/>
      <p:bldP spid="589" grpId="0"/>
      <p:bldP spid="590" grpId="0" animBg="1"/>
      <p:bldP spid="591" grpId="0" animBg="1"/>
      <p:bldP spid="594" grpId="0" animBg="1"/>
      <p:bldP spid="5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2751138"/>
            <a:ext cx="10126662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318161" y="5533901"/>
            <a:ext cx="7338951" cy="11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vfleonova\Desktop\Математика ПИД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54" y="849312"/>
            <a:ext cx="11438246" cy="524827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accent6"/>
            </a:solidFill>
          </a:ln>
        </p:spPr>
      </p:pic>
      <p:cxnSp>
        <p:nvCxnSpPr>
          <p:cNvPr id="12" name="Прямая со стрелкой 11"/>
          <p:cNvCxnSpPr/>
          <p:nvPr/>
        </p:nvCxnSpPr>
        <p:spPr>
          <a:xfrm>
            <a:off x="1033308" y="5189517"/>
            <a:ext cx="790865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6543304" y="1674421"/>
            <a:ext cx="2303813" cy="35150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156364" y="1674421"/>
            <a:ext cx="2386941" cy="35150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2671948" y="2838203"/>
            <a:ext cx="1484416" cy="23513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671948" y="2838203"/>
            <a:ext cx="776646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9619013" y="1674421"/>
            <a:ext cx="819397" cy="1163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7303325" y="1674421"/>
            <a:ext cx="2315688" cy="35150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49" y="4851843"/>
            <a:ext cx="637828" cy="67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41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5048E-6 -1.12858E-6 C 0.01458 0.00139 0.02773 0.00324 0.04179 0.00856 C 0.04895 0.01689 0.05663 0.01134 0.06522 0.01018 C 0.08331 0.00509 0.07902 0.00486 0.10713 0.00324 C 0.10909 0.00555 0.11065 0.00879 0.11286 0.01018 C 0.11547 0.01203 0.12067 0.0155 0.12067 0.0155 C 0.1307 0.00394 0.15907 0.00602 0.16936 0.00509 C 0.17678 0.00162 0.16988 0.00394 0.18016 0.00509 C 0.19344 0.00671 0.20672 0.00717 0.22 0.00856 C 0.22559 0.00995 0.22989 0.01411 0.23171 0.00324 C 0.24278 0.01666 0.27207 0.01457 0.28339 0.0155 C 0.29472 0.01481 0.30604 0.01481 0.31737 0.01365 C 0.32062 0.01342 0.32375 0.00925 0.32713 0.00856 C 0.33234 0.00764 0.33754 0.0074 0.34275 0.00671 C 0.35551 -0.00046 0.39977 0.00185 0.42046 -1.12858E-6 C 0.42255 -0.00115 0.42476 -0.00138 0.42645 -0.00346 C 0.42736 -0.00462 0.42671 -0.00763 0.42749 -0.00878 C 0.42854 -0.01017 0.4301 -0.00994 0.4314 -0.0104 C 0.44025 -0.00878 0.44884 -0.00555 0.45769 -0.00346 C 0.46199 0.00185 0.46798 0.00278 0.47319 0.00509 C 0.49779 0.01596 0.50456 0.01411 0.53749 0.0155 C 0.54101 0.01596 0.54465 0.01712 0.54817 0.01712 C 0.55533 0.01712 0.56235 0.00925 0.56964 0.00856 C 0.58097 0.00764 0.59243 0.0074 0.60375 0.00671 C 0.61377 0.00116 0.62653 0.01481 0.63291 -0.00185 C 0.63161 -0.01156 0.629 -0.01757 0.6251 -0.02428 C 0.62315 -0.03584 0.6195 -0.04625 0.61638 -0.05712 C 0.61364 -0.0666 0.61156 -0.07539 0.60661 -0.0814 C 0.60518 -0.09019 0.60375 -0.09412 0.60076 -0.10222 C 0.60011 -0.10383 0.5988 -0.1073 0.5988 -0.1073 C 0.59737 -0.1154 0.5936 -0.12072 0.59203 -0.12812 C 0.58787 -0.14847 0.58097 -0.16489 0.57355 -0.18177 C 0.57147 -0.18663 0.56886 -0.19125 0.56769 -0.19727 C 0.56626 -0.20467 0.566 -0.20814 0.56379 -0.21461 C 0.56105 -0.22248 0.5578 -0.22779 0.55507 -0.23543 C 0.55207 -0.25532 0.55663 -0.23011 0.55116 -0.24745 C 0.55012 -0.25069 0.55038 -0.25485 0.54921 -0.25786 C 0.54517 -0.26873 0.54153 -0.27983 0.53749 -0.2907 C 0.53606 -0.29463 0.53528 -0.29926 0.53359 -0.30296 C 0.53281 -0.30458 0.5315 -0.30504 0.53072 -0.30643 C 0.52955 -0.30851 0.52864 -0.31082 0.52773 -0.31313 C 0.52513 -0.31938 0.52304 -0.32516 0.51992 -0.33048 C 0.51627 -0.34343 0.50885 -0.36147 0.50247 -0.37025 C 0.49974 -0.37419 0.49271 -0.37719 0.49271 -0.37719 C 0.49362 -0.37604 0.49558 -0.37164 0.49558 -0.37372 C 0.49558 -0.38297 0.49323 -0.38806 0.49076 -0.39454 C 0.48946 -0.41605 0.48568 -0.43339 0.47904 -0.45166 C 0.47722 -0.46161 0.47956 -0.45235 0.47514 -0.46022 C 0.47436 -0.46161 0.4741 -0.46415 0.47319 -0.46554 C 0.46967 -0.47109 0.46485 -0.47571 0.46056 -0.47941 C 0.45626 -0.48982 0.45093 -0.49791 0.44689 -0.50878 C 0.44338 -0.50231 0.4396 -0.50023 0.43517 -0.49491 C 0.43426 -0.49375 0.43231 -0.49144 0.43231 -0.49144 C 0.42984 -0.48543 0.42854 -0.48149 0.4245 -0.47941 C 0.42203 -0.47271 0.41734 -0.46461 0.41383 -0.46022 C 0.41239 -0.45675 0.41057 -0.45374 0.40992 -0.44981 C 0.40966 -0.44819 0.40927 -0.44634 0.40901 -0.44472 C 0.40693 -0.43755 0.40276 -0.43062 0.40016 -0.42391 C 0.39951 -0.42229 0.39886 -0.42044 0.3982 -0.41882 C 0.39742 -0.41697 0.39677 -0.41535 0.39612 -0.4135 C 0.3956 -0.41188 0.3943 -0.40841 0.3943 -0.40841 C 0.39404 -0.40656 0.39391 -0.40471 0.39339 -0.40309 C 0.39287 -0.40124 0.39183 -0.39986 0.39144 -0.39801 C 0.38844 -0.38459 0.38792 -0.37095 0.38363 -0.35823 C 0.38337 -0.35592 0.38323 -0.35337 0.38271 -0.35129 C 0.38154 -0.34643 0.37959 -0.3425 0.37881 -0.33741 C 0.37868 -0.33626 0.37738 -0.32701 0.37686 -0.32539 C 0.37477 -0.31753 0.36983 -0.30989 0.36709 -0.30296 C 0.36449 -0.29602 0.3628 -0.28885 0.36019 -0.28214 C 0.35863 -0.27289 0.35525 -0.26618 0.35147 -0.25971 C 0.35004 -0.25161 0.34679 -0.24352 0.34366 -0.23704 C 0.34184 -0.23334 0.33937 -0.2308 0.3378 -0.22664 C 0.33338 -0.21461 0.33598 -0.21877 0.33103 -0.21299 C 0.3257 -0.19865 0.31893 -0.1679 0.31151 -0.15934 C 0.3093 -0.14685 0.31242 -0.16096 0.30773 -0.15055 C 0.305 -0.14454 0.30669 -0.14246 0.30188 -0.13667 C 0.2994 -0.12835 0.29602 -0.12211 0.29302 -0.11424 C 0.28782 -0.10037 0.28313 -0.08464 0.27558 -0.07446 C 0.2722 -0.06244 0.26543 -0.05388 0.26191 -0.04162 C 0.25931 -0.03237 0.25697 -0.02104 0.25124 -0.01734 C 0.25059 -0.01572 0.25046 -0.01225 0.24929 -0.01225 C 0.24577 -0.01225 0.24512 -0.02567 0.24434 -0.0296 C 0.24356 -0.03908 0.24317 -0.0518 0.23757 -0.0555 C 0.23536 -0.06128 0.23197 -0.06521 0.22976 -0.07099 C 0.22846 -0.07446 0.22585 -0.0814 0.22585 -0.0814 C 0.22416 -0.09158 0.22182 -0.10083 0.22 -0.11077 C 0.21869 -0.11771 0.21843 -0.12372 0.21609 -0.12997 C 0.21492 -0.13876 0.20893 -0.16535 0.20646 -0.16975 C 0.20516 -0.17206 0.20372 -0.17414 0.20255 -0.17668 C 0.19813 -0.18686 0.19513 -0.19912 0.19084 -0.20952 C 0.18719 -0.21831 0.18251 -0.22618 0.17912 -0.23543 C 0.17678 -0.24768 0.17834 -0.24283 0.17522 -0.25092 C 0.17352 -0.2611 0.17079 -0.26803 0.16741 -0.27682 C 0.16545 -0.29139 0.16819 -0.27659 0.1635 -0.28908 C 0.16129 -0.29509 0.16025 -0.30527 0.15673 -0.30989 C 0.15296 -0.31475 0.14983 -0.32053 0.14606 -0.32539 C 0.14267 -0.32978 0.14111 -0.33418 0.13825 -0.33927 C 0.13747 -0.34065 0.13629 -0.34181 0.13525 -0.34273 C 0.13434 -0.34343 0.13135 -0.34435 0.13239 -0.34435 C 0.1346 -0.34435 0.13694 -0.3432 0.13916 -0.34273 C 0.14905 -0.33672 0.1609 -0.33325 0.17131 -0.33048 C 0.1855 -0.33256 0.19917 -0.33695 0.21323 -0.34088 C 0.22872 -0.35083 0.24069 -0.34875 0.25905 -0.34967 C 0.26881 -0.35198 0.27714 -0.35522 0.28717 -0.35638 C 0.30344 -0.36077 0.29563 -0.35915 0.3106 -0.3617 C 0.32179 -0.35985 0.3326 -0.35661 0.34366 -0.35314 C 0.3464 -0.35222 0.34874 -0.34852 0.35147 -0.34782 C 0.35824 -0.34643 0.36514 -0.34667 0.37191 -0.3462 C 0.40354 -0.34088 0.43543 -0.3432 0.46733 -0.34088 C 0.50911 -0.3321 0.47839 -0.33718 0.55988 -0.33927 C 0.59112 -0.34435 0.57069 -0.34273 0.63291 -0.34088 C 0.63838 -0.33788 0.64384 -0.33695 0.64944 -0.3358 C 0.66636 -0.33649 0.68771 -0.3358 0.70594 -0.33927 C 0.71219 -0.34042 0.7183 -0.34528 0.72442 -0.34782 C 0.73575 -0.34181 0.7528 -0.34343 0.76334 -0.34273 C 0.75892 -0.3506 0.7584 -0.36147 0.75462 -0.37025 C 0.75358 -0.37627 0.75267 -0.38066 0.75072 -0.38598 C 0.74863 -0.39731 0.75124 -0.38459 0.74785 -0.39639 C 0.74681 -0.40009 0.74681 -0.40286 0.7459 -0.40656 C 0.74317 -0.4179 0.73796 -0.43085 0.73223 -0.43779 C 0.72924 -0.44588 0.72833 -0.45212 0.72351 -0.45513 C 0.72104 -0.46739 0.72481 -0.45189 0.71661 -0.46716 C 0.70997 -0.47964 0.69774 -0.48704 0.68836 -0.48959 C 0.67912 -0.48334 0.68719 -0.49028 0.68068 -0.48103 C 0.67886 -0.47849 0.67483 -0.47409 0.67483 -0.47409 C 0.67014 -0.46161 0.67261 -0.46646 0.66793 -0.4586 C 0.66662 -0.4512 0.66532 -0.4468 0.66207 -0.44125 C 0.6609 -0.43455 0.65842 -0.42437 0.65634 -0.41882 C 0.65439 -0.40541 0.65673 -0.41836 0.65244 -0.40495 C 0.64944 -0.39569 0.64697 -0.38436 0.64358 -0.37557 C 0.64085 -0.36817 0.63721 -0.36147 0.63486 -0.35314 C 0.63174 -0.34227 0.63382 -0.34875 0.629 -0.3358 C 0.6277 -0.33233 0.6251 -0.32539 0.6251 -0.32539 C 0.6225 -0.31013 0.61716 -0.29717 0.61247 -0.28376 C 0.61 -0.27659 0.60961 -0.27012 0.60661 -0.26318 C 0.60518 -0.25462 0.60115 -0.24213 0.59685 -0.23704 C 0.59256 -0.22178 0.58683 -0.20952 0.58136 -0.19565 C 0.57863 -0.18848 0.57667 -0.18085 0.57446 -0.17322 C 0.57134 -0.16211 0.56665 -0.15402 0.56183 -0.14546 C 0.55741 -0.1376 0.5535 -0.12881 0.55012 -0.11956 C 0.54882 -0.11609 0.54621 -0.10915 0.54621 -0.10915 C 0.54595 -0.108 0.54465 -0.0999 0.54426 -0.09875 C 0.54114 -0.09065 0.53983 -0.09528 0.53749 -0.08325 C 0.53528 -0.07192 0.52877 -0.04532 0.52291 -0.03816 C 0.52148 -0.03122 0.52057 -0.02682 0.51705 -0.02266 C 0.51575 -0.01433 0.51562 -0.01133 0.51211 -0.00532 C 0.51185 -0.00346 0.5112 -1.12858E-6 0.5112 -1.12858E-6 " pathEditMode="relative" ptsTypes="ffffffffffffffffffffffffffffffffffffffffffffffffffffffffffffffffffffffffffffffffffffffffffffffffffffffffffffffffffffffffffffffffffffffffffffffffffA">
                                      <p:cBhvr>
                                        <p:cTn id="41" dur="6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2"/>
            <a:ext cx="10131427" cy="1725036"/>
          </a:xfrm>
        </p:spPr>
        <p:txBody>
          <a:bodyPr/>
          <a:lstStyle/>
          <a:p>
            <a:r>
              <a:rPr lang="ru-RU" dirty="0"/>
              <a:t>Как с помощью двух сосудов без делений ёмкостью 3 и 5 литров отмерить ровно 4 литра жидкости?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160018"/>
            <a:ext cx="12159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Традиционный способ решения</a:t>
            </a:r>
            <a:r>
              <a:rPr lang="ru-RU" sz="2800" dirty="0"/>
              <a:t>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88072"/>
              </p:ext>
            </p:extLst>
          </p:nvPr>
        </p:nvGraphicFramePr>
        <p:xfrm>
          <a:off x="0" y="2683239"/>
          <a:ext cx="12159574" cy="126187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06989"/>
                <a:gridCol w="1506989"/>
                <a:gridCol w="1506989"/>
                <a:gridCol w="1506989"/>
                <a:gridCol w="1506989"/>
                <a:gridCol w="1508240"/>
                <a:gridCol w="1508240"/>
                <a:gridCol w="1608149"/>
              </a:tblGrid>
              <a:tr h="3888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№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8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3890021"/>
            <a:ext cx="12159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Метод бильярдного </a:t>
            </a:r>
            <a:r>
              <a:rPr lang="ru-RU" sz="2800" b="1" dirty="0" smtClean="0"/>
              <a:t>шара:</a:t>
            </a:r>
            <a:endParaRPr lang="ru-RU" sz="2800" dirty="0"/>
          </a:p>
        </p:txBody>
      </p:sp>
      <p:pic>
        <p:nvPicPr>
          <p:cNvPr id="1025" name="Рисунок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878F"/>
              </a:clrFrom>
              <a:clrTo>
                <a:srgbClr val="FB878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03" y="4413241"/>
            <a:ext cx="4830763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85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-113730"/>
            <a:ext cx="10131427" cy="3124199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Сравнительная таблица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976385"/>
              </p:ext>
            </p:extLst>
          </p:nvPr>
        </p:nvGraphicFramePr>
        <p:xfrm>
          <a:off x="900751" y="2414026"/>
          <a:ext cx="10044752" cy="3858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188"/>
                <a:gridCol w="2511188"/>
                <a:gridCol w="2511188"/>
                <a:gridCol w="2511188"/>
              </a:tblGrid>
              <a:tr h="12760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Время подготовки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Наглядность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Рациональный путь решения</a:t>
                      </a:r>
                      <a:endParaRPr lang="ru-RU" sz="2800" dirty="0"/>
                    </a:p>
                  </a:txBody>
                  <a:tcPr/>
                </a:tc>
              </a:tr>
              <a:tr h="1115547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Традиционный</a:t>
                      </a:r>
                      <a:r>
                        <a:rPr lang="ru-RU" sz="2800" baseline="0" dirty="0" smtClean="0"/>
                        <a:t> метод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</a:t>
                      </a:r>
                      <a:r>
                        <a:rPr lang="ru-RU" sz="3200" dirty="0" smtClean="0"/>
                        <a:t>+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4800" dirty="0" smtClean="0"/>
                        <a:t>-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  </a:t>
                      </a:r>
                      <a:r>
                        <a:rPr lang="ru-RU" sz="3200" baseline="0" dirty="0" smtClean="0"/>
                        <a:t> </a:t>
                      </a:r>
                      <a:r>
                        <a:rPr lang="ru-RU" sz="3200" dirty="0" smtClean="0"/>
                        <a:t>  </a:t>
                      </a:r>
                      <a:r>
                        <a:rPr lang="ru-RU" sz="4800" dirty="0" smtClean="0"/>
                        <a:t> -</a:t>
                      </a:r>
                      <a:endParaRPr lang="ru-RU" sz="4800" dirty="0"/>
                    </a:p>
                  </a:txBody>
                  <a:tcPr/>
                </a:tc>
              </a:tr>
              <a:tr h="122179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Метод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бильярдного шара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     </a:t>
                      </a:r>
                      <a:r>
                        <a:rPr lang="ru-RU" sz="4000" baseline="0" dirty="0" smtClean="0"/>
                        <a:t> </a:t>
                      </a:r>
                      <a:r>
                        <a:rPr lang="ru-RU" sz="4000" dirty="0" smtClean="0"/>
                        <a:t> </a:t>
                      </a:r>
                      <a:r>
                        <a:rPr lang="ru-RU" sz="4000" baseline="0" dirty="0" smtClean="0"/>
                        <a:t> </a:t>
                      </a:r>
                      <a:r>
                        <a:rPr lang="ru-RU" sz="4800" baseline="0" dirty="0" smtClean="0"/>
                        <a:t>-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</a:t>
                      </a:r>
                      <a:r>
                        <a:rPr lang="ru-RU" sz="3200" dirty="0" smtClean="0"/>
                        <a:t>+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</a:t>
                      </a:r>
                      <a:r>
                        <a:rPr lang="ru-RU" sz="3600" dirty="0" smtClean="0"/>
                        <a:t>+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1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5940"/>
            <a:ext cx="10131425" cy="1456267"/>
          </a:xfrm>
        </p:spPr>
        <p:txBody>
          <a:bodyPr/>
          <a:lstStyle/>
          <a:p>
            <a:pPr algn="ctr"/>
            <a:r>
              <a:rPr lang="ru-RU" dirty="0"/>
              <a:t>Итог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1" y="1908603"/>
            <a:ext cx="10131425" cy="424603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Изучили нетрадиционный </a:t>
            </a:r>
            <a:r>
              <a:rPr lang="ru-RU" sz="3200" dirty="0"/>
              <a:t>способ  решения задач  на переливание: метод бильярда.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Применили два способа решения задач </a:t>
            </a:r>
            <a:r>
              <a:rPr lang="ru-RU" sz="3200" dirty="0"/>
              <a:t>на </a:t>
            </a:r>
            <a:r>
              <a:rPr lang="ru-RU" sz="3200" dirty="0" smtClean="0"/>
              <a:t>переливание.</a:t>
            </a:r>
            <a:endParaRPr lang="ru-RU" sz="3200" dirty="0"/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Убедились</a:t>
            </a:r>
            <a:r>
              <a:rPr lang="ru-RU" sz="3200" dirty="0"/>
              <a:t>, что метод бильярдного шара даст единообразный и систематический подход к решению задач на переливание</a:t>
            </a:r>
            <a:r>
              <a:rPr lang="ru-RU" sz="3200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Самостоятельно составили сборник задач на данную тему.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0724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{C72A2AEF-4161-AF44-9B3B-DFFDD8EA8A67}tf10001058</Template>
  <TotalTime>456</TotalTime>
  <Words>832</Words>
  <Application>Microsoft Office PowerPoint</Application>
  <PresentationFormat>Произвольный</PresentationFormat>
  <Paragraphs>132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Небесная</vt:lpstr>
      <vt:lpstr>ТЕМА ПРОЕКТА: &lt;&lt;задачи на переливание методом бильярдного шара&gt;&gt;.</vt:lpstr>
      <vt:lpstr>Гипотеза</vt:lpstr>
      <vt:lpstr>Цель проекта</vt:lpstr>
      <vt:lpstr>задачи проекта</vt:lpstr>
      <vt:lpstr>Презентация PowerPoint</vt:lpstr>
      <vt:lpstr>Презентация PowerPoint</vt:lpstr>
      <vt:lpstr>Как с помощью двух сосудов без делений ёмкостью 3 и 5 литров отмерить ровно 4 литра жидкости? </vt:lpstr>
      <vt:lpstr>Сравнительная таблица</vt:lpstr>
      <vt:lpstr>Итог работы</vt:lpstr>
      <vt:lpstr>практическая ЗНАЧиМОСТь</vt:lpstr>
      <vt:lpstr>Сборник задач</vt:lpstr>
      <vt:lpstr>Задача №1</vt:lpstr>
      <vt:lpstr>Задача №2</vt:lpstr>
      <vt:lpstr>Задача №3   </vt:lpstr>
      <vt:lpstr>Задача №4</vt:lpstr>
      <vt:lpstr>Задача №5</vt:lpstr>
      <vt:lpstr>Презентация PowerPoint</vt:lpstr>
      <vt:lpstr>Задача №7</vt:lpstr>
      <vt:lpstr>Задача №8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Проектно исследовательская  работа на тему:&lt;&lt;задачи на переливание методом бильярдного шара&gt;&gt;.</dc:title>
  <dc:creator>Яна Юрьева</dc:creator>
  <cp:lastModifiedBy>Леонова Валентина Федоровна</cp:lastModifiedBy>
  <cp:revision>39</cp:revision>
  <dcterms:created xsi:type="dcterms:W3CDTF">2019-05-28T12:02:43Z</dcterms:created>
  <dcterms:modified xsi:type="dcterms:W3CDTF">2019-06-13T03:15:44Z</dcterms:modified>
</cp:coreProperties>
</file>