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76" r:id="rId3"/>
    <p:sldId id="275" r:id="rId4"/>
    <p:sldId id="273" r:id="rId5"/>
    <p:sldId id="304" r:id="rId6"/>
    <p:sldId id="312" r:id="rId7"/>
    <p:sldId id="314" r:id="rId8"/>
    <p:sldId id="313" r:id="rId9"/>
    <p:sldId id="315" r:id="rId10"/>
    <p:sldId id="323" r:id="rId11"/>
    <p:sldId id="321" r:id="rId12"/>
    <p:sldId id="308" r:id="rId13"/>
    <p:sldId id="335" r:id="rId14"/>
    <p:sldId id="333" r:id="rId15"/>
    <p:sldId id="334" r:id="rId16"/>
    <p:sldId id="329" r:id="rId17"/>
    <p:sldId id="30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5" autoAdjust="0"/>
    <p:restoredTop sz="93433" autoAdjust="0"/>
  </p:normalViewPr>
  <p:slideViewPr>
    <p:cSldViewPr>
      <p:cViewPr>
        <p:scale>
          <a:sx n="71" d="100"/>
          <a:sy n="71" d="100"/>
        </p:scale>
        <p:origin x="-122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4A211-E79A-488D-ABF8-4750DB4846FA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D4B6D1-2732-4701-8FB2-19E3296BE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159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4B6D1-2732-4701-8FB2-19E3296BE64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123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4B6D1-2732-4701-8FB2-19E3296BE64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76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578C-C762-410E-B696-75F24C0DF42E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2730D-8E92-461F-9E14-C5B8B5F6328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578C-C762-410E-B696-75F24C0DF42E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2730D-8E92-461F-9E14-C5B8B5F632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578C-C762-410E-B696-75F24C0DF42E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2730D-8E92-461F-9E14-C5B8B5F632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578C-C762-410E-B696-75F24C0DF42E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2730D-8E92-461F-9E14-C5B8B5F632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578C-C762-410E-B696-75F24C0DF42E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2730D-8E92-461F-9E14-C5B8B5F6328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578C-C762-410E-B696-75F24C0DF42E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2730D-8E92-461F-9E14-C5B8B5F632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578C-C762-410E-B696-75F24C0DF42E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2730D-8E92-461F-9E14-C5B8B5F632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578C-C762-410E-B696-75F24C0DF42E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2730D-8E92-461F-9E14-C5B8B5F632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578C-C762-410E-B696-75F24C0DF42E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2730D-8E92-461F-9E14-C5B8B5F632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578C-C762-410E-B696-75F24C0DF42E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2730D-8E92-461F-9E14-C5B8B5F632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578C-C762-410E-B696-75F24C0DF42E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A82730D-8E92-461F-9E14-C5B8B5F6328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345578C-C762-410E-B696-75F24C0DF42E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A82730D-8E92-461F-9E14-C5B8B5F63289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0%D0%B2%D1%81%D1%82%D1%80%D0%B0%D0%BB%D0%B8%D1%8F" TargetMode="External"/><Relationship Id="rId13" Type="http://schemas.openxmlformats.org/officeDocument/2006/relationships/hyperlink" Target="https://ru.wikipedia.org/wiki/%D0%A2%D0%B0%D0%BD%D0%B7%D0%B0%D0%BD%D0%B8%D1%8F" TargetMode="External"/><Relationship Id="rId18" Type="http://schemas.openxmlformats.org/officeDocument/2006/relationships/hyperlink" Target="https://ru.wikipedia.org/wiki/%D0%9C%D0%B0%D0%BB%D1%8B%D1%88%D0%B5%D0%B2%D1%81%D0%BA%D0%BE%D0%B5_%D0%BC%D0%B5%D1%81%D1%82%D0%BE%D1%80%D0%BE%D0%B6%D0%B4%D0%B5%D0%BD%D0%B8%D0%B5" TargetMode="External"/><Relationship Id="rId3" Type="http://schemas.openxmlformats.org/officeDocument/2006/relationships/hyperlink" Target="https://ru.wikipedia.org/wiki/%D0%9A%D0%B2%D0%B0%D1%80%D1%86" TargetMode="External"/><Relationship Id="rId21" Type="http://schemas.openxmlformats.org/officeDocument/2006/relationships/hyperlink" Target="https://ru.wikipedia.org/wiki/%D0%9F%D0%BE%D0%B4%D0%B5%D0%BB%D0%BE%D1%87%D0%BD%D1%8B%D0%B9_%D0%BA%D0%B0%D0%BC%D0%B5%D0%BD%D1%8C" TargetMode="External"/><Relationship Id="rId7" Type="http://schemas.openxmlformats.org/officeDocument/2006/relationships/hyperlink" Target="https://ru.wikipedia.org/wiki/%D0%A8%D1%80%D0%B8-%D0%9B%D0%B0%D0%BD%D0%BA%D0%B0" TargetMode="External"/><Relationship Id="rId12" Type="http://schemas.openxmlformats.org/officeDocument/2006/relationships/hyperlink" Target="https://ru.wikipedia.org/wiki/%D0%9C%D0%B0%D0%B4%D0%B0%D0%B3%D0%B0%D1%81%D0%BA%D0%B0%D1%80" TargetMode="External"/><Relationship Id="rId17" Type="http://schemas.openxmlformats.org/officeDocument/2006/relationships/hyperlink" Target="https://ru.wikipedia.org/wiki/%D0%9F%D1%80%D0%B8%D0%B1%D0%B0%D0%B9%D0%BA%D0%B0%D0%BB%D1%8C%D0%B5" TargetMode="External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ru.wikipedia.org/wiki/%D0%AE%D0%B6%D0%BD%D1%8B%D0%B9_%D0%A3%D1%80%D0%B0%D0%BB" TargetMode="External"/><Relationship Id="rId20" Type="http://schemas.openxmlformats.org/officeDocument/2006/relationships/hyperlink" Target="https://ru.wikipedia.org/wiki/%D0%A3%D1%80%D0%B0%D0%BB%D1%8C%D1%81%D0%BA%D0%B8%D0%B5_%D0%B3%D0%BE%D1%80%D1%8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A0%D1%83%D0%B4%D0%BD%D1%8B%D0%B5_%D0%B6%D0%B8%D0%BB%D1%8B" TargetMode="External"/><Relationship Id="rId11" Type="http://schemas.openxmlformats.org/officeDocument/2006/relationships/hyperlink" Target="https://ru.wikipedia.org/wiki/%D0%98%D0%BD%D0%B4%D0%B8%D1%8F" TargetMode="External"/><Relationship Id="rId5" Type="http://schemas.openxmlformats.org/officeDocument/2006/relationships/hyperlink" Target="https://ru.wikipedia.org/wiki/%D0%9F%D0%B5%D0%B3%D0%BC%D0%B0%D1%82%D0%B8%D1%82" TargetMode="External"/><Relationship Id="rId15" Type="http://schemas.openxmlformats.org/officeDocument/2006/relationships/hyperlink" Target="https://ru.wikipedia.org/wiki/%D0%9A%D0%B0%D1%80%D0%B5%D0%BB%D0%B8%D1%8F" TargetMode="External"/><Relationship Id="rId23" Type="http://schemas.openxmlformats.org/officeDocument/2006/relationships/hyperlink" Target="https://ru.wikipedia.org/wiki/%D0%94%D1%80%D0%B0%D0%B3%D0%BE%D1%86%D0%B5%D0%BD%D0%BD%D1%8B%D0%B5_%D0%BA%D0%B0%D0%BC%D0%BD%D0%B8" TargetMode="External"/><Relationship Id="rId10" Type="http://schemas.openxmlformats.org/officeDocument/2006/relationships/hyperlink" Target="https://ru.wikipedia.org/wiki/%D0%91%D1%80%D0%B0%D0%B7%D0%B8%D0%BB%D0%B8%D1%8F" TargetMode="External"/><Relationship Id="rId19" Type="http://schemas.openxmlformats.org/officeDocument/2006/relationships/hyperlink" Target="https://ru.wikipedia.org/wiki/%D0%98%D0%B7%D1%83%D0%BC%D1%80%D1%83%D0%B4%D0%BD%D1%8B%D0%B5_%D0%BA%D0%BE%D0%BF%D0%B8_%D0%A3%D1%80%D0%B0%D0%BB%D0%B0" TargetMode="External"/><Relationship Id="rId4" Type="http://schemas.openxmlformats.org/officeDocument/2006/relationships/hyperlink" Target="https://ru.wikipedia.org/wiki/%D0%96%D0%B8%D0%BB%D0%B0_(%D0%B3%D0%B5%D0%BE%D0%BB%D0%BE%D0%B3%D0%B8%D1%8F)" TargetMode="External"/><Relationship Id="rId9" Type="http://schemas.openxmlformats.org/officeDocument/2006/relationships/hyperlink" Target="https://ru.wikipedia.org/wiki/%D0%91%D0%B8%D1%80%D0%BC%D0%B0" TargetMode="External"/><Relationship Id="rId14" Type="http://schemas.openxmlformats.org/officeDocument/2006/relationships/hyperlink" Target="https://ru.wikipedia.org/wiki/%D0%A1%D0%A8%D0%90" TargetMode="External"/><Relationship Id="rId22" Type="http://schemas.openxmlformats.org/officeDocument/2006/relationships/hyperlink" Target="https://ru.wikipedia.org/wiki/%D0%9A%D0%B0%D0%B1%D0%BE%D1%88%D0%BE%D0%B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556792"/>
            <a:ext cx="7851648" cy="201622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Сравнение минералов: лунный камень и кошачий  глаз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221088"/>
            <a:ext cx="7854696" cy="1944216"/>
          </a:xfrm>
        </p:spPr>
        <p:txBody>
          <a:bodyPr>
            <a:normAutofit/>
          </a:bodyPr>
          <a:lstStyle/>
          <a:p>
            <a:r>
              <a:rPr lang="ru-RU" dirty="0" smtClean="0"/>
              <a:t>Автор: </a:t>
            </a:r>
            <a:r>
              <a:rPr lang="ru-RU" dirty="0" err="1" smtClean="0"/>
              <a:t>Бологан</a:t>
            </a:r>
            <a:r>
              <a:rPr lang="ru-RU" dirty="0" smtClean="0"/>
              <a:t> Ксения 7А класс</a:t>
            </a:r>
          </a:p>
          <a:p>
            <a:r>
              <a:rPr lang="ru-RU" dirty="0" smtClean="0"/>
              <a:t>Руководитель: </a:t>
            </a:r>
            <a:r>
              <a:rPr lang="ru-RU" dirty="0" err="1" smtClean="0"/>
              <a:t>Косьянова</a:t>
            </a:r>
            <a:r>
              <a:rPr lang="ru-RU" dirty="0" smtClean="0"/>
              <a:t> Е.В.</a:t>
            </a:r>
          </a:p>
          <a:p>
            <a:r>
              <a:rPr lang="ru-RU" dirty="0" smtClean="0"/>
              <a:t>ГБОУ Школа №1394</a:t>
            </a:r>
          </a:p>
          <a:p>
            <a:r>
              <a:rPr lang="ru-RU" dirty="0" smtClean="0"/>
              <a:t>2020г.</a:t>
            </a:r>
          </a:p>
        </p:txBody>
      </p:sp>
    </p:spTree>
    <p:extLst>
      <p:ext uri="{BB962C8B-B14F-4D97-AF65-F5344CB8AC3E}">
        <p14:creationId xmlns:p14="http://schemas.microsoft.com/office/powerpoint/2010/main" val="28474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Изделия из </a:t>
            </a:r>
            <a:r>
              <a:rPr lang="ru-RU" dirty="0" smtClean="0">
                <a:solidFill>
                  <a:srgbClr val="04617B"/>
                </a:solidFill>
              </a:rPr>
              <a:t>кошачьего глаза и лунного камня</a:t>
            </a:r>
            <a:endParaRPr lang="ru-RU" dirty="0"/>
          </a:p>
        </p:txBody>
      </p:sp>
      <p:pic>
        <p:nvPicPr>
          <p:cNvPr id="10242" name="Picture 2" descr="https://magic-ezoteric.pro/wp-content/uploads/2019/02/crawlomatic/22944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41311"/>
            <a:ext cx="2736304" cy="227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texstils.ru/img/Biseropletenie/Prirodny-kamen/koshachiy-gla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10776"/>
            <a:ext cx="2880320" cy="219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279056"/>
            <a:ext cx="3083281" cy="231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273028"/>
            <a:ext cx="2378075" cy="234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73028"/>
            <a:ext cx="3097213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204" y="1786949"/>
            <a:ext cx="2382743" cy="238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963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4723048"/>
              </p:ext>
            </p:extLst>
          </p:nvPr>
        </p:nvGraphicFramePr>
        <p:xfrm>
          <a:off x="-1" y="1"/>
          <a:ext cx="9108505" cy="6746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12505"/>
              </a:tblGrid>
              <a:tr h="59675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Лунный</a:t>
                      </a:r>
                      <a:r>
                        <a:rPr lang="ru-RU" baseline="0" dirty="0" smtClean="0"/>
                        <a:t> камень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Кошачий</a:t>
                      </a:r>
                      <a:r>
                        <a:rPr lang="ru-RU" baseline="0" dirty="0" smtClean="0"/>
                        <a:t> глаз</a:t>
                      </a:r>
                      <a:endParaRPr lang="ru-RU" dirty="0"/>
                    </a:p>
                  </a:txBody>
                  <a:tcPr/>
                </a:tc>
              </a:tr>
              <a:tr h="2433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300" cap="none" spc="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физические свойства: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0" i="0" u="none" strike="noStrike" kern="1300" cap="none" spc="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0" i="0" u="none" strike="noStrike" kern="1300" cap="none" spc="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0" i="0" u="none" strike="noStrike" kern="1300" cap="none" spc="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300" cap="none" spc="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Цвет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300" cap="none" spc="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Цвет черты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300" cap="none" spc="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Прозрачность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300" cap="none" spc="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Блеск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300" cap="none" spc="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Спаянность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300" cap="none" spc="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Твердость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300" cap="none" spc="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Излом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300" cap="none" spc="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Плотность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4320" marR="0" lvl="0" indent="-2743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/>
                        <a:buChar char=""/>
                        <a:tabLst/>
                        <a:defRPr/>
                      </a:pPr>
                      <a:r>
                        <a:rPr kumimoji="0" lang="ru-RU" sz="1100" b="1" i="0" u="none" strike="noStrike" kern="1300" cap="none" spc="10" normalizeH="0" baseline="0" noProof="0" dirty="0" smtClean="0">
                          <a:ln>
                            <a:noFill/>
                          </a:ln>
                          <a:solidFill>
                            <a:srgbClr val="444444"/>
                          </a:solidFill>
                          <a:effectLst/>
                          <a:uLnTx/>
                          <a:uFillTx/>
                          <a:latin typeface="Helvetica"/>
                          <a:ea typeface="+mn-ea"/>
                          <a:cs typeface="+mn-cs"/>
                        </a:rPr>
                        <a:t>Сияние камня похоже на блеск лунного света.</a:t>
                      </a:r>
                      <a:r>
                        <a:rPr kumimoji="0" lang="ru-RU" sz="1100" b="0" i="0" u="none" strike="noStrike" kern="1300" cap="none" spc="10" normalizeH="0" baseline="0" noProof="0" dirty="0" smtClean="0">
                          <a:ln>
                            <a:noFill/>
                          </a:ln>
                          <a:solidFill>
                            <a:srgbClr val="444444"/>
                          </a:solidFill>
                          <a:effectLst/>
                          <a:uLnTx/>
                          <a:uFillTx/>
                          <a:latin typeface="Helvetica"/>
                          <a:ea typeface="+mn-ea"/>
                          <a:cs typeface="+mn-cs"/>
                        </a:rPr>
                        <a:t> Называют «адуляр».</a:t>
                      </a:r>
                      <a:endParaRPr lang="ru-RU" sz="1100" b="1" kern="1300" spc="10" dirty="0" smtClean="0"/>
                    </a:p>
                    <a:p>
                      <a:endParaRPr lang="ru-RU" sz="1100" kern="1300" spc="10" dirty="0" smtClean="0"/>
                    </a:p>
                    <a:p>
                      <a:endParaRPr lang="ru-RU" sz="1100" kern="1300" spc="10" dirty="0" smtClean="0"/>
                    </a:p>
                    <a:p>
                      <a:r>
                        <a:rPr lang="ru-RU" sz="1100" kern="1300" spc="10" dirty="0" smtClean="0"/>
                        <a:t>Бесцветный,</a:t>
                      </a:r>
                      <a:r>
                        <a:rPr lang="ru-RU" sz="1100" kern="1300" spc="10" baseline="0" dirty="0" smtClean="0"/>
                        <a:t> </a:t>
                      </a:r>
                      <a:r>
                        <a:rPr lang="ru-RU" sz="1100" kern="1300" spc="10" dirty="0" smtClean="0"/>
                        <a:t> прозрачный, с синевой</a:t>
                      </a:r>
                    </a:p>
                    <a:p>
                      <a:r>
                        <a:rPr lang="ru-RU" sz="1100" kern="1300" spc="10" dirty="0" smtClean="0"/>
                        <a:t>Белый</a:t>
                      </a:r>
                    </a:p>
                    <a:p>
                      <a:r>
                        <a:rPr lang="ru-RU" sz="1100" kern="1300" spc="10" dirty="0" smtClean="0"/>
                        <a:t>Прозрачен по краям</a:t>
                      </a:r>
                    </a:p>
                    <a:p>
                      <a:r>
                        <a:rPr lang="ru-RU" sz="1100" kern="1300" spc="10" dirty="0" smtClean="0"/>
                        <a:t>Стеклянный</a:t>
                      </a:r>
                    </a:p>
                    <a:p>
                      <a:r>
                        <a:rPr lang="ru-RU" sz="1100" kern="1300" spc="10" dirty="0" smtClean="0"/>
                        <a:t>Совершенная, ясная</a:t>
                      </a:r>
                    </a:p>
                    <a:p>
                      <a:r>
                        <a:rPr lang="ru-RU" sz="1100" kern="1300" spc="10" dirty="0" smtClean="0"/>
                        <a:t>6</a:t>
                      </a:r>
                    </a:p>
                    <a:p>
                      <a:r>
                        <a:rPr lang="ru-RU" sz="1100" kern="1300" spc="10" dirty="0" smtClean="0"/>
                        <a:t>Неровный</a:t>
                      </a:r>
                    </a:p>
                    <a:p>
                      <a:r>
                        <a:rPr lang="ru-RU" sz="1100" kern="1300" spc="10" dirty="0" smtClean="0"/>
                        <a:t>2,5гр./см3</a:t>
                      </a:r>
                    </a:p>
                    <a:p>
                      <a:endParaRPr lang="ru-RU" sz="1100" kern="1300" spc="1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4320" marR="0" lvl="0" indent="-2743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/>
                        <a:buChar char=""/>
                        <a:tabLst/>
                        <a:defRPr/>
                      </a:pPr>
                      <a:r>
                        <a:rPr lang="ru-RU" sz="1100" b="0" i="0" kern="1300" spc="10" dirty="0" smtClean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ru-RU" sz="1100" b="1" i="0" kern="1300" spc="10" dirty="0" smtClean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Минерал</a:t>
                      </a:r>
                      <a:r>
                        <a:rPr lang="ru-RU" sz="1100" b="0" i="0" kern="1300" spc="10" dirty="0" smtClean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 внешне выглядит, словно </a:t>
                      </a:r>
                      <a:r>
                        <a:rPr lang="ru-RU" sz="1100" b="0" i="0" kern="1300" spc="10" baseline="0" dirty="0" smtClean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зрачок </a:t>
                      </a:r>
                      <a:r>
                        <a:rPr lang="ru-RU" sz="1100" b="1" i="0" kern="1300" spc="10" baseline="0" dirty="0" smtClean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кошки</a:t>
                      </a:r>
                      <a:endParaRPr lang="ru-RU" sz="1100" kern="1300" spc="10" baseline="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/>
                        <a:buNone/>
                        <a:tabLst/>
                        <a:defRPr/>
                      </a:pPr>
                      <a:endParaRPr lang="ru-RU" sz="1100" kern="1300" spc="10" baseline="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/>
                        <a:buNone/>
                        <a:tabLst/>
                        <a:defRPr/>
                      </a:pPr>
                      <a:r>
                        <a:rPr lang="ru-RU" sz="1100" kern="1300" spc="10" baseline="0" dirty="0" smtClean="0"/>
                        <a:t>Зеленый, желтый, коричневый,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/>
                        <a:buNone/>
                        <a:tabLst/>
                        <a:defRPr/>
                      </a:pPr>
                      <a:r>
                        <a:rPr lang="ru-RU" sz="1100" kern="1300" spc="10" dirty="0" smtClean="0"/>
                        <a:t>Меняет в</a:t>
                      </a:r>
                      <a:r>
                        <a:rPr lang="ru-RU" sz="1100" kern="1300" spc="10" baseline="0" dirty="0" smtClean="0"/>
                        <a:t> зависимости от примеси</a:t>
                      </a:r>
                      <a:endParaRPr lang="ru-RU" sz="1100" kern="1300" spc="1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/>
                        <a:buNone/>
                        <a:tabLst/>
                        <a:defRPr/>
                      </a:pPr>
                      <a:r>
                        <a:rPr lang="ru-RU" sz="1100" kern="1300" spc="10" dirty="0" smtClean="0"/>
                        <a:t>Прозрачный, полупрозрачный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/>
                        <a:buNone/>
                        <a:tabLst/>
                        <a:defRPr/>
                      </a:pPr>
                      <a:r>
                        <a:rPr lang="ru-RU" sz="1100" kern="1300" spc="10" dirty="0" smtClean="0"/>
                        <a:t>Стеклянный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/>
                        <a:buNone/>
                        <a:tabLst/>
                        <a:defRPr/>
                      </a:pPr>
                      <a:r>
                        <a:rPr lang="ru-RU" sz="1100" kern="1300" spc="10" dirty="0" smtClean="0"/>
                        <a:t>Ясная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/>
                        <a:buNone/>
                        <a:tabLst/>
                        <a:defRPr/>
                      </a:pPr>
                      <a:r>
                        <a:rPr lang="ru-RU" sz="1100" kern="1300" spc="10" dirty="0" smtClean="0"/>
                        <a:t>8,5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/>
                        <a:buNone/>
                        <a:tabLst/>
                        <a:defRPr/>
                      </a:pPr>
                      <a:r>
                        <a:rPr lang="ru-RU" sz="1100" kern="1300" spc="10" dirty="0" smtClean="0"/>
                        <a:t>Раковистый, неровный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/>
                        <a:buNone/>
                        <a:tabLst/>
                        <a:defRPr/>
                      </a:pPr>
                      <a:r>
                        <a:rPr lang="ru-RU" sz="1100" kern="1300" spc="10" dirty="0" smtClean="0"/>
                        <a:t>3,6гр./см3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/>
                        <a:buNone/>
                        <a:tabLst/>
                        <a:defRPr/>
                      </a:pPr>
                      <a:endParaRPr lang="ru-RU" sz="1100" kern="1300" spc="10" dirty="0" smtClean="0"/>
                    </a:p>
                  </a:txBody>
                  <a:tcPr/>
                </a:tc>
              </a:tr>
              <a:tr h="1011095">
                <a:tc>
                  <a:txBody>
                    <a:bodyPr/>
                    <a:lstStyle/>
                    <a:p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происхождение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+mn-ea"/>
                          <a:cs typeface="+mn-cs"/>
                        </a:rPr>
                        <a:t>Внешне он выглядит как кристалл ромбической формы, размером до 10 см 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Адуляр типичен для богатых 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3" tooltip="Кварц"/>
                        </a:rPr>
                        <a:t>кварцевых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4" tooltip="Жила (геология)"/>
                        </a:rPr>
                        <a:t>жил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альпийского типа, встречается в 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5" tooltip="Пегматит"/>
                        </a:rPr>
                        <a:t>пегматитах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, 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6" tooltip="Рудные жилы"/>
                        </a:rPr>
                        <a:t>рудных жилах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 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Helvetic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/>
                        <a:buNone/>
                        <a:tabLst/>
                        <a:defRPr/>
                      </a:pPr>
                      <a:r>
                        <a:rPr lang="ru-RU" sz="1100" b="0" i="0" dirty="0" smtClean="0">
                          <a:solidFill>
                            <a:schemeClr val="tx1"/>
                          </a:solidFill>
                          <a:effectLst/>
                          <a:latin typeface="Helvetica Neue"/>
                        </a:rPr>
                        <a:t>Образуется в основном в горных породах, осадочного происхождения.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2181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место нахождения</a:t>
                      </a:r>
                    </a:p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находится в 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B008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7" tooltip="Шри-Ланка"/>
                        </a:rPr>
                        <a:t>Шри-Ланке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, в 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B008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8" tooltip="Австралия"/>
                        </a:rPr>
                        <a:t>Австралии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, 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B008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9" tooltip="Бирма"/>
                        </a:rPr>
                        <a:t>Бирме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, 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B008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10" tooltip="Бразилия"/>
                        </a:rPr>
                        <a:t>Бразилии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, 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B008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11" tooltip="Индия"/>
                        </a:rPr>
                        <a:t>Индии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, на </a:t>
                      </a:r>
                      <a:r>
                        <a:rPr kumimoji="0" lang="ru-RU" sz="11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B008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12" tooltip="Мадагаскар"/>
                        </a:rPr>
                        <a:t>Мадагаскаре</a:t>
                      </a:r>
                      <a:r>
                        <a:rPr kumimoji="0" lang="ru-RU" sz="11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,в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B008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13" tooltip="Танзания"/>
                        </a:rPr>
                        <a:t>Танзании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, 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B008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14" tooltip="США"/>
                        </a:rPr>
                        <a:t>США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B008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В России добывают в 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B008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15" tooltip="Карелия"/>
                        </a:rPr>
                        <a:t>северной Карелии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B008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на 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B008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16" tooltip="Южный Урал"/>
                        </a:rPr>
                        <a:t>Южном Урале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и в 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B008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17" tooltip="Прибайкалье"/>
                        </a:rPr>
                        <a:t>Прибайкалье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Лучшие его образцы добываются в 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B008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7" tooltip="Шри-Ланка"/>
                        </a:rPr>
                        <a:t>Шри-Ланке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и на 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B008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12" tooltip="Мадагаскар"/>
                        </a:rPr>
                        <a:t>Мадагаскаре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. Известны также из 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B008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18" tooltip="Малышевское месторождение"/>
                        </a:rPr>
                        <a:t>Малышевского месторождения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(«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B008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19" tooltip="Изумрудные копи Урала"/>
                        </a:rPr>
                        <a:t>Изумрудные копи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», 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B008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20" tooltip="Уральские горы"/>
                        </a:rPr>
                        <a:t>Средний Урал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, Россия).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В 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B008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10" tooltip="Бразилия"/>
                        </a:rPr>
                        <a:t>Бразилии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, 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B008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11" tooltip="Индия"/>
                        </a:rPr>
                        <a:t>Индии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482131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использование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Ценится коллекционерами. Применяется как недорогой 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B008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21" tooltip="Поделочный камень"/>
                        </a:rPr>
                        <a:t>поделочный (полудрагоценный) камень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, шлифуется 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B008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22" tooltip="Кабошон"/>
                        </a:rPr>
                        <a:t>кабошоном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или в виде плоских вставок.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Хризоберилловый кошачий глаз — весьма ценный 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B008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hlinkClick r:id="rId23" tooltip="Драгоценные камни"/>
                        </a:rPr>
                        <a:t>ювелирный камень</a:t>
                      </a:r>
                      <a:endParaRPr lang="ru-RU" sz="11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842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Два минерала имеют сходства(1) и различия(2):</a:t>
            </a:r>
          </a:p>
          <a:p>
            <a:r>
              <a:rPr lang="ru-RU" dirty="0" smtClean="0"/>
              <a:t>1. </a:t>
            </a:r>
            <a:r>
              <a:rPr lang="ru-RU" dirty="0" smtClean="0">
                <a:solidFill>
                  <a:srgbClr val="FF0000"/>
                </a:solidFill>
              </a:rPr>
              <a:t>Сходства</a:t>
            </a:r>
          </a:p>
          <a:p>
            <a:r>
              <a:rPr lang="ru-RU" dirty="0"/>
              <a:t>-</a:t>
            </a:r>
            <a:r>
              <a:rPr lang="ru-RU" dirty="0" smtClean="0"/>
              <a:t> ЛК- прозрачен по краям, КГ- прозрачен полностью или полупрозрачен.</a:t>
            </a:r>
          </a:p>
          <a:p>
            <a:r>
              <a:rPr lang="ru-RU" dirty="0"/>
              <a:t>-</a:t>
            </a:r>
            <a:r>
              <a:rPr lang="ru-RU" dirty="0" smtClean="0"/>
              <a:t> Блеск стеклянный </a:t>
            </a:r>
          </a:p>
          <a:p>
            <a:r>
              <a:rPr lang="ru-RU" dirty="0" smtClean="0"/>
              <a:t>- Спаянность совершенная</a:t>
            </a:r>
          </a:p>
          <a:p>
            <a:r>
              <a:rPr lang="ru-RU" dirty="0" smtClean="0"/>
              <a:t>- Излом неровный</a:t>
            </a:r>
          </a:p>
          <a:p>
            <a:r>
              <a:rPr lang="ru-RU" dirty="0" smtClean="0"/>
              <a:t>- Находят в Индии, на острове Шри-Ланка, в России</a:t>
            </a:r>
          </a:p>
          <a:p>
            <a:r>
              <a:rPr lang="ru-RU" dirty="0" smtClean="0"/>
              <a:t>- Ценные ювелирные камни</a:t>
            </a:r>
          </a:p>
          <a:p>
            <a:r>
              <a:rPr lang="ru-RU" dirty="0" smtClean="0"/>
              <a:t>2. </a:t>
            </a:r>
            <a:r>
              <a:rPr lang="ru-RU" dirty="0" smtClean="0">
                <a:solidFill>
                  <a:srgbClr val="FF0000"/>
                </a:solidFill>
              </a:rPr>
              <a:t>Различия </a:t>
            </a:r>
          </a:p>
          <a:p>
            <a:r>
              <a:rPr lang="ru-RU" dirty="0" smtClean="0"/>
              <a:t>- </a:t>
            </a:r>
            <a:r>
              <a:rPr lang="ru-RU" dirty="0"/>
              <a:t>Цвет. ЛК – </a:t>
            </a:r>
            <a:r>
              <a:rPr lang="ru-RU" dirty="0" smtClean="0"/>
              <a:t>светлый, синеватый</a:t>
            </a:r>
            <a:r>
              <a:rPr lang="ru-RU" dirty="0"/>
              <a:t>. КГ-желтый, коричневый, золотистый </a:t>
            </a:r>
            <a:endParaRPr lang="ru-RU" dirty="0" smtClean="0">
              <a:solidFill>
                <a:srgbClr val="FF0000"/>
              </a:solidFill>
            </a:endParaRPr>
          </a:p>
          <a:p>
            <a:pPr lvl="0">
              <a:buClr>
                <a:srgbClr val="0BD0D9"/>
              </a:buClr>
              <a:buFontTx/>
              <a:buChar char="-"/>
            </a:pPr>
            <a:r>
              <a:rPr lang="ru-RU" dirty="0" smtClean="0"/>
              <a:t>- По прозрачности. </a:t>
            </a:r>
          </a:p>
          <a:p>
            <a:pPr lvl="0">
              <a:buClr>
                <a:srgbClr val="0BD0D9"/>
              </a:buClr>
              <a:buFontTx/>
              <a:buChar char="-"/>
            </a:pPr>
            <a:r>
              <a:rPr lang="ru-RU" dirty="0" smtClean="0"/>
              <a:t>- </a:t>
            </a:r>
            <a:r>
              <a:rPr lang="ru-RU" dirty="0"/>
              <a:t>Р</a:t>
            </a:r>
            <a:r>
              <a:rPr lang="ru-RU" dirty="0" smtClean="0"/>
              <a:t>азная черта от минерала: ЛК-белая, КГ-разная, зависит от примеси.</a:t>
            </a:r>
          </a:p>
          <a:p>
            <a:r>
              <a:rPr lang="ru-RU" dirty="0" smtClean="0"/>
              <a:t>- По твердости – ЛК-6, КГ-8,5</a:t>
            </a:r>
          </a:p>
          <a:p>
            <a:r>
              <a:rPr lang="ru-RU" dirty="0"/>
              <a:t>-</a:t>
            </a:r>
            <a:r>
              <a:rPr lang="ru-RU" dirty="0" smtClean="0"/>
              <a:t> По плотность - ЛК-2,5гр/см3, КГ -3,6гр/см3</a:t>
            </a:r>
          </a:p>
          <a:p>
            <a:r>
              <a:rPr lang="ru-RU" dirty="0" smtClean="0"/>
              <a:t>- По происхождению - ЛК- находиться в рудных жилах, КГ- в осадочных породах</a:t>
            </a:r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55421"/>
            <a:ext cx="1944252" cy="146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798" y="455421"/>
            <a:ext cx="1868447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21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Исследование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Я провела такое исследование. </a:t>
            </a:r>
          </a:p>
          <a:p>
            <a:r>
              <a:rPr lang="ru-RU" dirty="0" smtClean="0"/>
              <a:t>У моей мамы постоянно болела голова и было плохое самочувствие. Я </a:t>
            </a:r>
            <a:r>
              <a:rPr lang="ru-RU" dirty="0"/>
              <a:t>п</a:t>
            </a:r>
            <a:r>
              <a:rPr lang="ru-RU" dirty="0" smtClean="0"/>
              <a:t>опросила  ее поносить подвеску с лунным камнем, а потом с кошачьим глазом. Чрез несколько недель  были готовы результаты. У нее перестала болеть голова, улучшилось самочувствие. Но лучше ей было при ношении подвески из лунного камня. Я проверила это на себе. Результат оказался тем же. </a:t>
            </a:r>
          </a:p>
          <a:p>
            <a:r>
              <a:rPr lang="ru-RU" dirty="0" smtClean="0"/>
              <a:t>Лунный камень считается самым подходящим для тех, кто родился под знаком </a:t>
            </a:r>
            <a:r>
              <a:rPr lang="ru-RU" dirty="0" err="1" smtClean="0"/>
              <a:t>задиака</a:t>
            </a:r>
            <a:r>
              <a:rPr lang="ru-RU" dirty="0" smtClean="0"/>
              <a:t> «Весы», «Рак», «Рыбы», «Дева».</a:t>
            </a:r>
          </a:p>
          <a:p>
            <a:pPr lvl="0">
              <a:buClr>
                <a:srgbClr val="0BD0D9"/>
              </a:buClr>
            </a:pPr>
            <a:r>
              <a:rPr lang="ru-RU" dirty="0" smtClean="0">
                <a:solidFill>
                  <a:prstClr val="black"/>
                </a:solidFill>
              </a:rPr>
              <a:t>Это я узнала из таблицы. Которую предлагаю </a:t>
            </a:r>
            <a:r>
              <a:rPr lang="ru-RU" dirty="0">
                <a:solidFill>
                  <a:prstClr val="black"/>
                </a:solidFill>
              </a:rPr>
              <a:t>посмотреть </a:t>
            </a:r>
            <a:r>
              <a:rPr lang="ru-RU" dirty="0" smtClean="0">
                <a:solidFill>
                  <a:prstClr val="black"/>
                </a:solidFill>
              </a:rPr>
              <a:t>вам.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775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80120"/>
          </a:xfrm>
        </p:spPr>
        <p:txBody>
          <a:bodyPr/>
          <a:lstStyle/>
          <a:p>
            <a:r>
              <a:rPr lang="ru-RU" dirty="0"/>
              <a:t>«Камни по знаку </a:t>
            </a:r>
            <a:r>
              <a:rPr lang="ru-RU" dirty="0" err="1"/>
              <a:t>задиака</a:t>
            </a:r>
            <a:r>
              <a:rPr lang="ru-RU" dirty="0"/>
              <a:t>»</a:t>
            </a:r>
          </a:p>
        </p:txBody>
      </p:sp>
      <p:pic>
        <p:nvPicPr>
          <p:cNvPr id="3074" name="Picture 2" descr="https://avatars.mds.yandex.net/get-pdb/1880053/73214aac-63ea-4fd1-8b38-03241ae13041/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3833961" cy="516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711" y="1556792"/>
            <a:ext cx="5040560" cy="514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17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 еще один факт из опыта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spcAft>
                <a:spcPts val="0"/>
              </a:spcAft>
              <a:buFont typeface="Wingdings"/>
              <a:buChar char=""/>
              <a:tabLst>
                <a:tab pos="179705" algn="l"/>
                <a:tab pos="457200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Arial"/>
              </a:rPr>
              <a:t>Мальчики нашего кружка проверили </a:t>
            </a:r>
            <a:r>
              <a:rPr lang="ru-RU" sz="2000" dirty="0">
                <a:solidFill>
                  <a:srgbClr val="000000"/>
                </a:solidFill>
                <a:latin typeface="Arial"/>
              </a:rPr>
              <a:t>действие минералов на себе. Для этого на протяжении нескольких дней </a:t>
            </a:r>
            <a:r>
              <a:rPr lang="ru-RU" sz="2000" dirty="0" smtClean="0">
                <a:solidFill>
                  <a:srgbClr val="000000"/>
                </a:solidFill>
                <a:latin typeface="Arial"/>
              </a:rPr>
              <a:t>они ходили </a:t>
            </a:r>
            <a:r>
              <a:rPr lang="ru-RU" sz="2000" dirty="0">
                <a:solidFill>
                  <a:srgbClr val="000000"/>
                </a:solidFill>
                <a:latin typeface="Arial"/>
              </a:rPr>
              <a:t>с выбранными кристаллами: </a:t>
            </a:r>
            <a:r>
              <a:rPr lang="ru-RU" sz="2000" dirty="0" smtClean="0">
                <a:solidFill>
                  <a:srgbClr val="000000"/>
                </a:solidFill>
                <a:latin typeface="Arial"/>
              </a:rPr>
              <a:t>Иван </a:t>
            </a:r>
            <a:r>
              <a:rPr lang="ru-RU" sz="2000" dirty="0">
                <a:solidFill>
                  <a:srgbClr val="000000"/>
                </a:solidFill>
                <a:latin typeface="Arial"/>
              </a:rPr>
              <a:t>с горным хрусталем, а </a:t>
            </a:r>
            <a:r>
              <a:rPr lang="ru-RU" sz="2000" dirty="0" smtClean="0">
                <a:solidFill>
                  <a:srgbClr val="000000"/>
                </a:solidFill>
                <a:latin typeface="Arial"/>
              </a:rPr>
              <a:t>Андрей </a:t>
            </a:r>
            <a:r>
              <a:rPr lang="ru-RU" sz="2000" dirty="0">
                <a:solidFill>
                  <a:srgbClr val="000000"/>
                </a:solidFill>
                <a:latin typeface="Arial"/>
              </a:rPr>
              <a:t>с сердоликом. </a:t>
            </a:r>
            <a:endParaRPr lang="ru-RU" sz="2000" dirty="0"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"/>
              <a:tabLst>
                <a:tab pos="179705" algn="l"/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Arial"/>
              </a:rPr>
              <a:t>Через месяц были замечены результаты:</a:t>
            </a:r>
            <a:endParaRPr lang="ru-RU" sz="2000" dirty="0">
              <a:latin typeface="Times New Roman"/>
              <a:ea typeface="Times New Roman"/>
            </a:endParaRPr>
          </a:p>
          <a:p>
            <a:pPr marL="742950" lvl="1" indent="-285750">
              <a:spcAft>
                <a:spcPts val="0"/>
              </a:spcAft>
              <a:buFont typeface="Arial"/>
              <a:buChar char="–"/>
              <a:tabLst>
                <a:tab pos="914400" algn="l"/>
              </a:tabLst>
            </a:pPr>
            <a:r>
              <a:rPr lang="ru-RU" sz="2000" dirty="0">
                <a:solidFill>
                  <a:srgbClr val="404040"/>
                </a:solidFill>
                <a:latin typeface="Arial"/>
                <a:cs typeface="Times New Roman"/>
              </a:rPr>
              <a:t>Горный хрусталь, что был у Ивана, пробуждает ораторские способности, придает бодрость. </a:t>
            </a:r>
            <a:endParaRPr lang="ru-RU" sz="2000" dirty="0">
              <a:latin typeface="Times New Roman"/>
              <a:ea typeface="Times New Roman"/>
              <a:cs typeface="Times New Roman"/>
            </a:endParaRPr>
          </a:p>
          <a:p>
            <a:pPr marL="742950" lvl="1" indent="-285750">
              <a:spcAft>
                <a:spcPts val="0"/>
              </a:spcAft>
              <a:buFont typeface="Arial"/>
              <a:buChar char="–"/>
              <a:tabLst>
                <a:tab pos="914400" algn="l"/>
              </a:tabLst>
            </a:pPr>
            <a:r>
              <a:rPr lang="ru-RU" sz="2000" dirty="0">
                <a:solidFill>
                  <a:srgbClr val="404040"/>
                </a:solidFill>
                <a:latin typeface="Arial"/>
                <a:cs typeface="Times New Roman"/>
              </a:rPr>
              <a:t>Сердолик, усиливает чувство оптимизма, оказывает расслабляющее воздействие. </a:t>
            </a:r>
            <a:endParaRPr lang="ru-RU" sz="2000" dirty="0">
              <a:latin typeface="Times New Roman"/>
              <a:ea typeface="Times New Roman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"/>
              <a:tabLst>
                <a:tab pos="179705" algn="l"/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Arial"/>
              </a:rPr>
              <a:t>Иван стал более активным, чаще стал отвечать на уроках. </a:t>
            </a:r>
            <a:r>
              <a:rPr lang="ru-RU" sz="2000" dirty="0" smtClean="0">
                <a:solidFill>
                  <a:srgbClr val="000000"/>
                </a:solidFill>
                <a:latin typeface="Arial"/>
              </a:rPr>
              <a:t>Андрей </a:t>
            </a:r>
            <a:r>
              <a:rPr lang="ru-RU" sz="2000" dirty="0">
                <a:solidFill>
                  <a:srgbClr val="000000"/>
                </a:solidFill>
                <a:latin typeface="Arial"/>
              </a:rPr>
              <a:t>стал более спокойным, более сдержанным.  Это как раз то, чего и</a:t>
            </a:r>
            <a:r>
              <a:rPr lang="ru-RU" sz="2000" dirty="0" smtClean="0">
                <a:solidFill>
                  <a:srgbClr val="000000"/>
                </a:solidFill>
                <a:latin typeface="Arial"/>
              </a:rPr>
              <a:t>м </a:t>
            </a:r>
            <a:r>
              <a:rPr lang="ru-RU" sz="2000" dirty="0">
                <a:solidFill>
                  <a:srgbClr val="000000"/>
                </a:solidFill>
                <a:latin typeface="Arial"/>
              </a:rPr>
              <a:t>не хватало.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279"/>
            <a:ext cx="1880834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689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4617B"/>
                </a:solidFill>
              </a:rPr>
              <a:t>Вывод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Итак, </a:t>
            </a:r>
            <a:r>
              <a:rPr lang="ru-RU" dirty="0"/>
              <a:t>н</a:t>
            </a:r>
            <a:r>
              <a:rPr lang="ru-RU" dirty="0" smtClean="0"/>
              <a:t>есмотря на различия, оба камня используются в ювелирном деле. Они приносят радость людям.</a:t>
            </a:r>
          </a:p>
          <a:p>
            <a:r>
              <a:rPr lang="ru-RU" dirty="0" smtClean="0"/>
              <a:t>Я с</a:t>
            </a:r>
            <a:r>
              <a:rPr lang="ru-RU" dirty="0" smtClean="0"/>
              <a:t>оветую </a:t>
            </a:r>
            <a:r>
              <a:rPr lang="ru-RU" dirty="0" smtClean="0"/>
              <a:t>пользоваться украшениями из минералов, которые подходят по знаку </a:t>
            </a:r>
            <a:r>
              <a:rPr lang="ru-RU" dirty="0" err="1" smtClean="0"/>
              <a:t>задиака</a:t>
            </a:r>
            <a:r>
              <a:rPr lang="ru-RU" dirty="0" smtClean="0"/>
              <a:t>.</a:t>
            </a:r>
          </a:p>
          <a:p>
            <a:pPr lvl="0">
              <a:buClr>
                <a:srgbClr val="0BD0D9"/>
              </a:buClr>
            </a:pPr>
            <a:r>
              <a:rPr lang="ru-RU" dirty="0">
                <a:solidFill>
                  <a:prstClr val="black"/>
                </a:solidFill>
              </a:rPr>
              <a:t>Р</a:t>
            </a:r>
            <a:r>
              <a:rPr lang="ru-RU" dirty="0" smtClean="0">
                <a:solidFill>
                  <a:prstClr val="black"/>
                </a:solidFill>
              </a:rPr>
              <a:t>аботу </a:t>
            </a:r>
            <a:r>
              <a:rPr lang="ru-RU" dirty="0" smtClean="0">
                <a:solidFill>
                  <a:prstClr val="black"/>
                </a:solidFill>
              </a:rPr>
              <a:t>по изучению свойств </a:t>
            </a:r>
            <a:r>
              <a:rPr lang="ru-RU" dirty="0" smtClean="0">
                <a:solidFill>
                  <a:prstClr val="black"/>
                </a:solidFill>
              </a:rPr>
              <a:t>минералов постараюсь продолжить. </a:t>
            </a:r>
            <a:r>
              <a:rPr lang="ru-RU" dirty="0" smtClean="0">
                <a:solidFill>
                  <a:prstClr val="black"/>
                </a:solidFill>
              </a:rPr>
              <a:t>Таблицу  </a:t>
            </a:r>
            <a:r>
              <a:rPr lang="ru-RU" dirty="0">
                <a:solidFill>
                  <a:prstClr val="black"/>
                </a:solidFill>
              </a:rPr>
              <a:t>помещу в минералогический музей. </a:t>
            </a:r>
            <a:r>
              <a:rPr lang="ru-RU" dirty="0" smtClean="0">
                <a:solidFill>
                  <a:prstClr val="black"/>
                </a:solidFill>
              </a:rPr>
              <a:t>Каждый может узнать </a:t>
            </a:r>
            <a:r>
              <a:rPr lang="ru-RU" dirty="0">
                <a:solidFill>
                  <a:prstClr val="black"/>
                </a:solidFill>
              </a:rPr>
              <a:t>о своем </a:t>
            </a:r>
            <a:r>
              <a:rPr lang="ru-RU" dirty="0" smtClean="0">
                <a:solidFill>
                  <a:prstClr val="black"/>
                </a:solidFill>
              </a:rPr>
              <a:t>минерале.</a:t>
            </a:r>
            <a:endParaRPr lang="ru-RU" dirty="0">
              <a:solidFill>
                <a:prstClr val="black"/>
              </a:solidFill>
            </a:endParaRPr>
          </a:p>
          <a:p>
            <a:endParaRPr lang="ru-RU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04664"/>
            <a:ext cx="1872209" cy="187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140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Linux Libertine"/>
              </a:rPr>
              <a:t>Литература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ru-RU" sz="2400" i="1" dirty="0">
                <a:solidFill>
                  <a:srgbClr val="222222"/>
                </a:solidFill>
                <a:latin typeface="+mj-lt"/>
              </a:rPr>
              <a:t>Шуман В.</a:t>
            </a:r>
            <a:r>
              <a:rPr lang="ru-RU" sz="2400" dirty="0">
                <a:solidFill>
                  <a:srgbClr val="222222"/>
                </a:solidFill>
                <a:latin typeface="+mj-lt"/>
              </a:rPr>
              <a:t> Мир камня. Драгоценные и поделочные камни. — М.: Мир, 1986. С.156.</a:t>
            </a:r>
          </a:p>
          <a:p>
            <a:pPr>
              <a:buFont typeface="Arial"/>
              <a:buChar char="•"/>
            </a:pPr>
            <a:r>
              <a:rPr lang="ru-RU" sz="2400" i="1" dirty="0" err="1">
                <a:solidFill>
                  <a:srgbClr val="222222"/>
                </a:solidFill>
                <a:latin typeface="+mj-lt"/>
              </a:rPr>
              <a:t>Вертушков</a:t>
            </a:r>
            <a:r>
              <a:rPr lang="ru-RU" sz="2400" i="1" dirty="0">
                <a:solidFill>
                  <a:srgbClr val="222222"/>
                </a:solidFill>
                <a:latin typeface="+mj-lt"/>
              </a:rPr>
              <a:t> Г. Н.</a:t>
            </a:r>
            <a:r>
              <a:rPr lang="ru-RU" sz="2400" dirty="0">
                <a:solidFill>
                  <a:srgbClr val="222222"/>
                </a:solidFill>
                <a:latin typeface="+mj-lt"/>
              </a:rPr>
              <a:t> Месторождения адуляра на Урале. // Тр. и мат. </a:t>
            </a:r>
            <a:r>
              <a:rPr lang="ru-RU" sz="2400" dirty="0" err="1">
                <a:solidFill>
                  <a:srgbClr val="222222"/>
                </a:solidFill>
                <a:latin typeface="+mj-lt"/>
              </a:rPr>
              <a:t>Свердл</a:t>
            </a:r>
            <a:r>
              <a:rPr lang="ru-RU" sz="2400" dirty="0">
                <a:solidFill>
                  <a:srgbClr val="222222"/>
                </a:solidFill>
                <a:latin typeface="+mj-lt"/>
              </a:rPr>
              <a:t>. горн. ин-та. — Св.- М., 1937, </a:t>
            </a:r>
            <a:r>
              <a:rPr lang="ru-RU" sz="2400" dirty="0" err="1">
                <a:solidFill>
                  <a:srgbClr val="222222"/>
                </a:solidFill>
                <a:latin typeface="+mj-lt"/>
              </a:rPr>
              <a:t>вып</a:t>
            </a:r>
            <a:r>
              <a:rPr lang="ru-RU" sz="2400" dirty="0">
                <a:solidFill>
                  <a:srgbClr val="222222"/>
                </a:solidFill>
                <a:latin typeface="+mj-lt"/>
              </a:rPr>
              <a:t>. 3, с. 3-11</a:t>
            </a:r>
            <a:r>
              <a:rPr lang="ru-RU" sz="2400" dirty="0" smtClean="0">
                <a:solidFill>
                  <a:srgbClr val="222222"/>
                </a:solidFill>
                <a:latin typeface="+mj-lt"/>
              </a:rPr>
              <a:t>.</a:t>
            </a:r>
          </a:p>
          <a:p>
            <a:pPr lvl="0">
              <a:buClr>
                <a:srgbClr val="0BD0D9"/>
              </a:buClr>
              <a:defRPr/>
            </a:pPr>
            <a:r>
              <a:rPr lang="ru-RU" sz="2400" dirty="0" smtClean="0">
                <a:latin typeface="+mj-lt"/>
              </a:rPr>
              <a:t>https</a:t>
            </a:r>
            <a:r>
              <a:rPr lang="ru-RU" sz="2400" dirty="0">
                <a:latin typeface="+mj-lt"/>
              </a:rPr>
              <a:t>://tvoi-uvelirr.ru/koshachij-glaz-svojstva-istoriya-kamnya-mineraly-s-effektom-koshachego-glaza/. </a:t>
            </a:r>
          </a:p>
          <a:p>
            <a:pPr lvl="0">
              <a:buClr>
                <a:srgbClr val="0BD0D9"/>
              </a:buClr>
            </a:pPr>
            <a:r>
              <a:rPr lang="en-US" sz="2400" dirty="0" smtClean="0">
                <a:solidFill>
                  <a:prstClr val="black"/>
                </a:solidFill>
                <a:latin typeface="+mj-lt"/>
              </a:rPr>
              <a:t>https</a:t>
            </a:r>
            <a:r>
              <a:rPr lang="en-US" sz="2400" dirty="0">
                <a:solidFill>
                  <a:prstClr val="black"/>
                </a:solidFill>
                <a:latin typeface="+mj-lt"/>
              </a:rPr>
              <a:t>://vkamen.ru/dragotsennye-kamni/koshachij-glaz</a:t>
            </a:r>
            <a:endParaRPr lang="ru-RU" sz="2400" dirty="0">
              <a:solidFill>
                <a:prstClr val="black"/>
              </a:solidFill>
              <a:latin typeface="+mj-lt"/>
            </a:endParaRPr>
          </a:p>
          <a:p>
            <a:pPr>
              <a:buFont typeface="Arial"/>
              <a:buChar char="•"/>
            </a:pPr>
            <a:endParaRPr lang="ru-RU" sz="1800" b="1" dirty="0" smtClean="0">
              <a:solidFill>
                <a:prstClr val="black"/>
              </a:solidFill>
            </a:endParaRPr>
          </a:p>
          <a:p>
            <a:pPr>
              <a:buFont typeface="Arial"/>
              <a:buChar char="•"/>
            </a:pPr>
            <a:endParaRPr lang="ru-RU" b="0" i="0" dirty="0">
              <a:solidFill>
                <a:srgbClr val="222222"/>
              </a:solidFill>
              <a:effectLst/>
              <a:latin typeface="Arial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869160"/>
            <a:ext cx="2491586" cy="187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30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>
                <a:solidFill>
                  <a:srgbClr val="04617B"/>
                </a:solidFill>
                <a:latin typeface="Times New Roman"/>
                <a:ea typeface="Calibri"/>
              </a:rPr>
              <a:t>Гипотеза </a:t>
            </a:r>
            <a:r>
              <a:rPr lang="ru-RU" sz="5400" b="1" dirty="0" smtClean="0">
                <a:solidFill>
                  <a:srgbClr val="04617B"/>
                </a:solidFill>
                <a:latin typeface="Times New Roman"/>
                <a:ea typeface="Calibri"/>
              </a:rPr>
              <a:t>исследования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Часто можно встретить изделия из лунного камня и кошачьего глаза, но не многие владеют информацией о данных ми</a:t>
            </a:r>
            <a:r>
              <a:rPr lang="ru-RU" dirty="0" smtClean="0">
                <a:solidFill>
                  <a:prstClr val="black"/>
                </a:solidFill>
              </a:rPr>
              <a:t>нералах</a:t>
            </a:r>
            <a:r>
              <a:rPr lang="ru-RU" dirty="0">
                <a:solidFill>
                  <a:prstClr val="black"/>
                </a:solidFill>
              </a:rPr>
              <a:t>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18859"/>
            <a:ext cx="1379907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523" y="4475903"/>
            <a:ext cx="208823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060054"/>
            <a:ext cx="2520280" cy="2459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628" y="3308825"/>
            <a:ext cx="2307431" cy="1820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82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864096"/>
          </a:xfrm>
        </p:spPr>
        <p:txBody>
          <a:bodyPr/>
          <a:lstStyle/>
          <a:p>
            <a:r>
              <a:rPr lang="ru-RU" sz="4900" b="1" dirty="0">
                <a:solidFill>
                  <a:srgbClr val="04617B"/>
                </a:solidFill>
                <a:latin typeface="Times New Roman"/>
                <a:ea typeface="Calibri"/>
              </a:rPr>
              <a:t>Актуальность исследования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83832"/>
          </a:xfrm>
        </p:spPr>
        <p:txBody>
          <a:bodyPr/>
          <a:lstStyle/>
          <a:p>
            <a:r>
              <a:rPr lang="ru-RU" dirty="0" smtClean="0"/>
              <a:t>У меня дома есть изделия из лунного камня и кошачьего глаза.  Некоторые ребята спрашивают: </a:t>
            </a:r>
          </a:p>
          <a:p>
            <a:r>
              <a:rPr lang="ru-RU" dirty="0" smtClean="0"/>
              <a:t>« </a:t>
            </a:r>
            <a:r>
              <a:rPr lang="ru-RU" dirty="0"/>
              <a:t>Ч</a:t>
            </a:r>
            <a:r>
              <a:rPr lang="ru-RU" dirty="0" smtClean="0"/>
              <a:t>то это за камни</a:t>
            </a:r>
            <a:r>
              <a:rPr lang="ru-RU" dirty="0" smtClean="0">
                <a:solidFill>
                  <a:prstClr val="black"/>
                </a:solidFill>
              </a:rPr>
              <a:t>?»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Я решила о них узнать сама.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22816"/>
            <a:ext cx="2160239" cy="192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432" y="3609413"/>
            <a:ext cx="2753616" cy="203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401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36104"/>
          </a:xfrm>
        </p:spPr>
        <p:txBody>
          <a:bodyPr/>
          <a:lstStyle/>
          <a:p>
            <a:r>
              <a:rPr lang="ru-RU" dirty="0" smtClean="0"/>
              <a:t>   Цель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11824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/>
              <a:t>Сравнить минералы: кошачий глаз и лунный камень</a:t>
            </a:r>
          </a:p>
          <a:p>
            <a:r>
              <a:rPr lang="ru-RU" sz="5000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Задачи</a:t>
            </a:r>
          </a:p>
          <a:p>
            <a:pPr lvl="0">
              <a:buClr>
                <a:srgbClr val="0BD0D9"/>
              </a:buClr>
            </a:pPr>
            <a:r>
              <a:rPr lang="ru-RU" dirty="0">
                <a:solidFill>
                  <a:prstClr val="black"/>
                </a:solidFill>
              </a:rPr>
              <a:t>Найти информацию  о минералах в Интернете</a:t>
            </a:r>
          </a:p>
          <a:p>
            <a:pPr lvl="0">
              <a:buClr>
                <a:srgbClr val="0BD0D9"/>
              </a:buClr>
            </a:pPr>
            <a:r>
              <a:rPr lang="ru-RU" dirty="0">
                <a:solidFill>
                  <a:prstClr val="black"/>
                </a:solidFill>
              </a:rPr>
              <a:t>Найти сходства</a:t>
            </a:r>
          </a:p>
          <a:p>
            <a:pPr lvl="0">
              <a:buClr>
                <a:srgbClr val="0BD0D9"/>
              </a:buClr>
            </a:pPr>
            <a:r>
              <a:rPr lang="ru-RU" dirty="0">
                <a:solidFill>
                  <a:prstClr val="black"/>
                </a:solidFill>
              </a:rPr>
              <a:t>Найти различия</a:t>
            </a:r>
          </a:p>
          <a:p>
            <a:pPr lvl="0">
              <a:buClr>
                <a:srgbClr val="0BD0D9"/>
              </a:buClr>
            </a:pPr>
            <a:r>
              <a:rPr lang="ru-RU" dirty="0">
                <a:solidFill>
                  <a:prstClr val="black"/>
                </a:solidFill>
              </a:rPr>
              <a:t>Провести исследование и сделать вывод о их пользе</a:t>
            </a:r>
          </a:p>
          <a:p>
            <a:pPr lvl="0">
              <a:buClr>
                <a:srgbClr val="0BD0D9"/>
              </a:buClr>
            </a:pPr>
            <a:r>
              <a:rPr lang="ru-RU" dirty="0">
                <a:solidFill>
                  <a:prstClr val="black"/>
                </a:solidFill>
              </a:rPr>
              <a:t>Создать каталог для музея «Камни по знаку </a:t>
            </a:r>
            <a:r>
              <a:rPr lang="ru-RU" dirty="0" err="1">
                <a:solidFill>
                  <a:prstClr val="black"/>
                </a:solidFill>
              </a:rPr>
              <a:t>задиака</a:t>
            </a:r>
            <a:r>
              <a:rPr lang="ru-RU" dirty="0">
                <a:solidFill>
                  <a:prstClr val="black"/>
                </a:solidFill>
              </a:rPr>
              <a:t>»</a:t>
            </a:r>
          </a:p>
          <a:p>
            <a:pPr marL="0" indent="0">
              <a:buNone/>
            </a:pPr>
            <a:endParaRPr lang="ru-RU" sz="2800" dirty="0" smtClean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8095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689" y="15301"/>
            <a:ext cx="4657024" cy="3475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52" y="44167"/>
            <a:ext cx="4528175" cy="3446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22" name="Picture 6" descr="http://cdn01.ru/files/users/images/94/6c/946c276d92cc25170c84eee27a8f44d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73" y="3475168"/>
            <a:ext cx="9181505" cy="338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87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4617B"/>
                </a:solidFill>
              </a:rPr>
              <a:t>Лунный камень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55840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rgbClr val="444444"/>
                </a:solidFill>
                <a:latin typeface="Helvetica"/>
              </a:rPr>
              <a:t> </a:t>
            </a:r>
            <a:r>
              <a:rPr lang="ru-RU" sz="2400" dirty="0">
                <a:latin typeface="Cambria"/>
                <a:ea typeface="Cambria"/>
                <a:cs typeface="Times New Roman"/>
              </a:rPr>
              <a:t>Название камню дано за сияющие голубые переливы, причиной которых является тонкопластинчатое строение минерала. Минерал образует прозрачные пластинчатые кристаллы с «лунным» мерцанием поверхности. Лунный камень называю иногда «рыбьим глазом». Встречаются кристаллы голубовато-белого и светло-желтого цвета</a:t>
            </a:r>
            <a:r>
              <a:rPr lang="ru-RU" sz="2400" dirty="0" smtClean="0">
                <a:latin typeface="Cambria"/>
                <a:ea typeface="Cambria"/>
                <a:cs typeface="Times New Roman"/>
              </a:rPr>
              <a:t>.</a:t>
            </a:r>
            <a:endParaRPr lang="ru-RU" sz="2400" dirty="0">
              <a:latin typeface="Cambria"/>
              <a:ea typeface="Cambria"/>
              <a:cs typeface="Times New Roman"/>
            </a:endParaRPr>
          </a:p>
          <a:p>
            <a:r>
              <a:rPr lang="ru-RU" sz="2400" dirty="0">
                <a:latin typeface="Cambria"/>
                <a:ea typeface="Cambria"/>
                <a:cs typeface="Times New Roman"/>
              </a:rPr>
              <a:t>Его называют «адуляр». Название происходит </a:t>
            </a:r>
            <a:r>
              <a:rPr lang="ru-RU" sz="2400" dirty="0" smtClean="0">
                <a:latin typeface="Cambria"/>
                <a:ea typeface="Cambria"/>
                <a:cs typeface="Times New Roman"/>
              </a:rPr>
              <a:t>от гор</a:t>
            </a:r>
            <a:r>
              <a:rPr lang="ru-RU" sz="2400" dirty="0">
                <a:latin typeface="Cambria"/>
                <a:ea typeface="Cambria"/>
                <a:cs typeface="Times New Roman"/>
              </a:rPr>
              <a:t> </a:t>
            </a:r>
            <a:r>
              <a:rPr lang="ru-RU" sz="2400" dirty="0" err="1" smtClean="0">
                <a:latin typeface="Cambria"/>
                <a:ea typeface="Cambria"/>
                <a:cs typeface="Times New Roman"/>
              </a:rPr>
              <a:t>Адул</a:t>
            </a:r>
            <a:r>
              <a:rPr lang="ru-RU" sz="2400" dirty="0">
                <a:latin typeface="Cambria"/>
                <a:ea typeface="Cambria"/>
                <a:cs typeface="Times New Roman"/>
              </a:rPr>
              <a:t> в Швейцарии, где были впервые найдены кристаллы. В лунном камне возникает эффект «кошачьего глаза». Ему иногда приписывают мистические </a:t>
            </a:r>
            <a:r>
              <a:rPr lang="ru-RU" sz="2400" dirty="0" smtClean="0">
                <a:latin typeface="Cambria"/>
                <a:ea typeface="Cambria"/>
                <a:cs typeface="Times New Roman"/>
              </a:rPr>
              <a:t>свойства.</a:t>
            </a:r>
            <a:endParaRPr lang="ru-RU" sz="2400" b="1" dirty="0" smtClean="0">
              <a:solidFill>
                <a:srgbClr val="444444"/>
              </a:solidFill>
              <a:latin typeface="Helvetica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146" y="5373216"/>
            <a:ext cx="1656184" cy="1220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776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4617B"/>
                </a:solidFill>
              </a:rPr>
              <a:t>Лунный камень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99856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ru-RU" dirty="0" smtClean="0">
                <a:solidFill>
                  <a:prstClr val="black"/>
                </a:solidFill>
              </a:rPr>
              <a:t>Иногда </a:t>
            </a:r>
            <a:r>
              <a:rPr lang="ru-RU" dirty="0">
                <a:solidFill>
                  <a:prstClr val="black"/>
                </a:solidFill>
              </a:rPr>
              <a:t>лунными камнями именуются непрозрачные полевые шпаты. Один из них – лабрадор – был открыт в XVIII веке миссионерами немецкой общины полуострова Лабрадор в Канаде. Чуть позже крупное месторождение лабрадора было найдено в России – в окрестностях Петербурга в 1781 г. при строительстве дороги из Санкт-Петербурга к царскому дворцу в Петергофе обнаружили валуны с лабрадором. Петербургская знать начала носить кольца и перстни с этими камнями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072866"/>
            <a:ext cx="1278632" cy="149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180134"/>
            <a:ext cx="1368152" cy="138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206" y="5120841"/>
            <a:ext cx="2118221" cy="158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242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08112"/>
          </a:xfrm>
        </p:spPr>
        <p:txBody>
          <a:bodyPr/>
          <a:lstStyle/>
          <a:p>
            <a:r>
              <a:rPr lang="ru-RU" dirty="0">
                <a:solidFill>
                  <a:srgbClr val="04617B"/>
                </a:solidFill>
              </a:rPr>
              <a:t>К</a:t>
            </a:r>
            <a:r>
              <a:rPr lang="ru-RU" dirty="0" smtClean="0">
                <a:solidFill>
                  <a:srgbClr val="04617B"/>
                </a:solidFill>
              </a:rPr>
              <a:t>ошачий глаз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34902"/>
            <a:ext cx="8229600" cy="4790442"/>
          </a:xfrm>
        </p:spPr>
        <p:txBody>
          <a:bodyPr>
            <a:normAutofit lnSpcReduction="10000"/>
          </a:bodyPr>
          <a:lstStyle/>
          <a:p>
            <a:pPr marL="0" lvl="0" indent="0">
              <a:buClr>
                <a:srgbClr val="0BD0D9"/>
              </a:buClr>
              <a:buNone/>
            </a:pPr>
            <a:r>
              <a:rPr lang="ru-RU" dirty="0" smtClean="0">
                <a:solidFill>
                  <a:prstClr val="black"/>
                </a:solidFill>
              </a:rPr>
              <a:t>Кошачий глаз имеет на поверхности светящуюся полоску. </a:t>
            </a:r>
            <a:r>
              <a:rPr lang="ru-RU" dirty="0">
                <a:solidFill>
                  <a:prstClr val="black"/>
                </a:solidFill>
              </a:rPr>
              <a:t>Словно зрачок кошки. Эффект достигается при специальной обработки минералов.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ru-RU" dirty="0">
                <a:solidFill>
                  <a:prstClr val="black"/>
                </a:solidFill>
              </a:rPr>
              <a:t>Это происходит при отражении света от микроскопических полых каналов или включений, ориентированных параллельно одной из кристаллографических осей.</a:t>
            </a:r>
          </a:p>
          <a:p>
            <a:pPr marL="0" lvl="0" indent="0">
              <a:buClr>
                <a:srgbClr val="0BD0D9"/>
              </a:buClr>
              <a:buNone/>
            </a:pPr>
            <a:r>
              <a:rPr lang="ru-RU" dirty="0">
                <a:solidFill>
                  <a:prstClr val="black"/>
                </a:solidFill>
              </a:rPr>
              <a:t>Цвет зависит от содержания других веществ. Все образцы с эффектом кошачьего глаза имеют </a:t>
            </a:r>
            <a:r>
              <a:rPr lang="ru-RU" dirty="0" smtClean="0">
                <a:solidFill>
                  <a:prstClr val="black"/>
                </a:solidFill>
              </a:rPr>
              <a:t>пустоты </a:t>
            </a:r>
            <a:r>
              <a:rPr lang="ru-RU" dirty="0">
                <a:solidFill>
                  <a:prstClr val="black"/>
                </a:solidFill>
              </a:rPr>
              <a:t>в структуре. Самоцветы завораживают своей красотой, из них получаются оригинальные украшения и мощные обереги.</a:t>
            </a:r>
          </a:p>
          <a:p>
            <a:pPr marL="0" lvl="0" indent="0">
              <a:buClr>
                <a:srgbClr val="0BD0D9"/>
              </a:buClr>
              <a:buNone/>
            </a:pP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3150"/>
            <a:ext cx="1728192" cy="1474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44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80120"/>
          </a:xfrm>
        </p:spPr>
        <p:txBody>
          <a:bodyPr/>
          <a:lstStyle/>
          <a:p>
            <a:r>
              <a:rPr lang="ru-RU" dirty="0" smtClean="0"/>
              <a:t>Кошачий глаз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27848"/>
          </a:xfrm>
        </p:spPr>
        <p:txBody>
          <a:bodyPr>
            <a:normAutofit/>
          </a:bodyPr>
          <a:lstStyle/>
          <a:p>
            <a:r>
              <a:rPr lang="ru-RU" dirty="0"/>
              <a:t>Свойства минерала были известны как волшебные не одно тысячелетие в Древнем Египте и на Руси. Обладание камнем было привилегией жрецов или правителей. Простой народ считал минерал «дьявольским» до 20в. Его сторонились, т.к. минерал имеет сходства с кошачьими глазами, а кошки, как думали раньше, сопровождают ведьм и колдунов в потусторонний мир. Камень использовали как магический атрибут. Его цена была очень большой.</a:t>
            </a:r>
            <a:endParaRPr lang="ru-RU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80567"/>
            <a:ext cx="3593849" cy="1980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5229199"/>
            <a:ext cx="2880320" cy="153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03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2168</TotalTime>
  <Words>873</Words>
  <Application>Microsoft Office PowerPoint</Application>
  <PresentationFormat>Экран (4:3)</PresentationFormat>
  <Paragraphs>115</Paragraphs>
  <Slides>17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Поток</vt:lpstr>
      <vt:lpstr>Сравнение минералов: лунный камень и кошачий  глаз</vt:lpstr>
      <vt:lpstr>Гипотеза исследования</vt:lpstr>
      <vt:lpstr>Актуальность исследования</vt:lpstr>
      <vt:lpstr>   Цель</vt:lpstr>
      <vt:lpstr>Презентация PowerPoint</vt:lpstr>
      <vt:lpstr>Лунный камень</vt:lpstr>
      <vt:lpstr>Лунный камень</vt:lpstr>
      <vt:lpstr>Кошачий глаз</vt:lpstr>
      <vt:lpstr>Кошачий глаз</vt:lpstr>
      <vt:lpstr>Изделия из кошачьего глаза и лунного камня</vt:lpstr>
      <vt:lpstr>Презентация PowerPoint</vt:lpstr>
      <vt:lpstr>Вывод</vt:lpstr>
      <vt:lpstr>Исследование</vt:lpstr>
      <vt:lpstr>«Камни по знаку задиака»</vt:lpstr>
      <vt:lpstr>И еще один факт из опыта</vt:lpstr>
      <vt:lpstr>Вывод</vt:lpstr>
      <vt:lpstr>Литература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Лунный камень</dc:title>
  <dc:creator>user</dc:creator>
  <cp:lastModifiedBy>user</cp:lastModifiedBy>
  <cp:revision>162</cp:revision>
  <dcterms:created xsi:type="dcterms:W3CDTF">2019-11-18T09:12:57Z</dcterms:created>
  <dcterms:modified xsi:type="dcterms:W3CDTF">2021-02-12T12:42:28Z</dcterms:modified>
</cp:coreProperties>
</file>