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76" r:id="rId2"/>
    <p:sldId id="277" r:id="rId3"/>
    <p:sldId id="278" r:id="rId4"/>
    <p:sldId id="272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4" r:id="rId14"/>
    <p:sldId id="275" r:id="rId15"/>
    <p:sldId id="267" r:id="rId16"/>
    <p:sldId id="268" r:id="rId17"/>
    <p:sldId id="269" r:id="rId18"/>
    <p:sldId id="270" r:id="rId19"/>
    <p:sldId id="279" r:id="rId20"/>
    <p:sldId id="25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1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5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129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5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18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8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72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51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624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18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83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7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60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09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4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F85A44C-6D20-4095-A83D-A33561A7E049}" type="datetimeFigureOut">
              <a:rPr lang="ru-RU" smtClean="0"/>
              <a:t>14.04.2021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07E26E19-2C78-4B9D-AE22-F841A3D1EF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21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rema.ru/chem-ssuda-otlichaetsja-ot-kredita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iznessdar.ru/ssuda-chto-eto-kakoe-otlichie-ot-kredita/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8D6D4-F8A1-46DE-8D94-815777E13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751" y="1411550"/>
            <a:ext cx="9667782" cy="24058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Учет резервов на возможные потери по ссудам, ссудной и приравненной к ней задолженности в кредитной организации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F45B27-BE95-41EF-A207-FA94610DA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0359" y="4136994"/>
            <a:ext cx="8085202" cy="2095130"/>
          </a:xfrm>
        </p:spPr>
        <p:txBody>
          <a:bodyPr>
            <a:noAutofit/>
          </a:bodyPr>
          <a:lstStyle/>
          <a:p>
            <a:pPr algn="r"/>
            <a:r>
              <a:rPr lang="ru-RU" sz="2800" dirty="0">
                <a:solidFill>
                  <a:schemeClr val="bg1"/>
                </a:solidFill>
              </a:rPr>
              <a:t>подготовлена доцентом Базовой кафедры финансового контроля, анализа и аудита, </a:t>
            </a:r>
            <a:r>
              <a:rPr lang="ru-RU" sz="2800" dirty="0" err="1">
                <a:solidFill>
                  <a:schemeClr val="bg1"/>
                </a:solidFill>
              </a:rPr>
              <a:t>к.э.н</a:t>
            </a:r>
            <a:r>
              <a:rPr lang="ru-RU" sz="2800" dirty="0">
                <a:solidFill>
                  <a:schemeClr val="bg1"/>
                </a:solidFill>
              </a:rPr>
              <a:t>, доцент Коваленко С.Н.</a:t>
            </a:r>
          </a:p>
          <a:p>
            <a:pPr algn="r"/>
            <a:endParaRPr lang="ru-RU" sz="1600" dirty="0">
              <a:solidFill>
                <a:schemeClr val="bg2"/>
              </a:solidFill>
            </a:endParaRPr>
          </a:p>
        </p:txBody>
      </p:sp>
      <p:pic>
        <p:nvPicPr>
          <p:cNvPr id="4" name="Picture 2" descr="https://www.rea.ru/ru/Documents/accelerator/img/_REU_LOGO_80_6.png">
            <a:extLst>
              <a:ext uri="{FF2B5EF4-FFF2-40B4-BE49-F238E27FC236}">
                <a16:creationId xmlns:a16="http://schemas.microsoft.com/office/drawing/2014/main" id="{1E1AF06A-E915-49D0-A94F-E57B3E8FF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93" y="580021"/>
            <a:ext cx="946027" cy="88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1A1379-88A2-43E3-B818-8A2DE988F8F2}"/>
              </a:ext>
            </a:extLst>
          </p:cNvPr>
          <p:cNvSpPr txBox="1"/>
          <p:nvPr/>
        </p:nvSpPr>
        <p:spPr>
          <a:xfrm>
            <a:off x="2665519" y="536007"/>
            <a:ext cx="7783497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«Российский экономический университет имени Г.В. Плеханова»</a:t>
            </a:r>
          </a:p>
        </p:txBody>
      </p:sp>
    </p:spTree>
    <p:extLst>
      <p:ext uri="{BB962C8B-B14F-4D97-AF65-F5344CB8AC3E}">
        <p14:creationId xmlns:p14="http://schemas.microsoft.com/office/powerpoint/2010/main" val="3249745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9337C-59A1-4F5D-A957-3F8CAC20E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25" y="1677879"/>
            <a:ext cx="3071674" cy="2942187"/>
          </a:xfrm>
        </p:spPr>
        <p:txBody>
          <a:bodyPr anchor="t">
            <a:normAutofit/>
          </a:bodyPr>
          <a:lstStyle/>
          <a:p>
            <a:pPr algn="ctr"/>
            <a:r>
              <a:rPr lang="ru-RU" sz="2600" dirty="0">
                <a:solidFill>
                  <a:schemeClr val="tx1"/>
                </a:solidFill>
              </a:rPr>
              <a:t>Информация о риске заемщика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E69523-906F-4DE8-8517-FBC8147E6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276" y="1118586"/>
            <a:ext cx="7397933" cy="5095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Источниками получения информации о рисках заемщика являются бухгалтерская, налоговая и статистическая отчетность, сведения </a:t>
            </a: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средств-массовой информации</a:t>
            </a: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другие источники, определяемые банком.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Формирование резерва осуществляется </a:t>
            </a: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кредитной организацией</a:t>
            </a: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на момент получения информации об изменении качества обеспечения ссуды.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 изме­нении финансового положения заемщика, изменении качества обслуживания кредита, а так­же при наличии иных сведений о рисках заемщика кредитная организация обязана осуще­ствить переклассификацию кредита и при наличии оснований уточнить размер резерва.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Газета со сплошной заливкой">
            <a:extLst>
              <a:ext uri="{FF2B5EF4-FFF2-40B4-BE49-F238E27FC236}">
                <a16:creationId xmlns:a16="http://schemas.microsoft.com/office/drawing/2014/main" id="{E4BEC272-6974-4276-A82F-887A79515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37340" y="3335842"/>
            <a:ext cx="1821805" cy="18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360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C49DB-BC0A-41B6-8BAA-4840D8D3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334278"/>
            <a:ext cx="8761413" cy="346354"/>
          </a:xfrm>
        </p:spPr>
        <p:txBody>
          <a:bodyPr/>
          <a:lstStyle/>
          <a:p>
            <a:pPr algn="ctr"/>
            <a:r>
              <a:rPr lang="ru-RU" sz="2800" dirty="0">
                <a:ea typeface="Calibri" panose="020F0502020204030204" pitchFamily="34" charset="0"/>
              </a:rPr>
              <a:t>Заключение о результатах оценки финансового положения заемщика составляется:</a:t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392F7-DC1C-46B6-B8E0-A8E349CD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3" y="2281561"/>
            <a:ext cx="11256524" cy="4385569"/>
          </a:xfrm>
        </p:spPr>
        <p:txBody>
          <a:bodyPr>
            <a:normAutofit/>
          </a:bodyPr>
          <a:lstStyle/>
          <a:p>
            <a:pPr marL="628650" indent="-28575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ea typeface="Calibri" panose="020F0502020204030204" pitchFamily="34" charset="0"/>
              </a:rPr>
              <a:t>по юридическим лицам, не являющимся кредитными организациями, — не реже одно­го раза в квартал. </a:t>
            </a:r>
          </a:p>
          <a:p>
            <a:pPr marL="628650" indent="-28575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ea typeface="Calibri" panose="020F0502020204030204" pitchFamily="34" charset="0"/>
              </a:rPr>
              <a:t>по ссудам, предоставленным кредитным организациям, — не реже одного раза в месяц по состоянию на отчетную дату;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marL="628650" indent="-285750" algn="just">
              <a:buFont typeface="Wingdings" panose="05000000000000000000" pitchFamily="2" charset="2"/>
              <a:buChar char="q"/>
            </a:pPr>
            <a:r>
              <a:rPr lang="ru-RU" sz="1800" dirty="0">
                <a:effectLst/>
                <a:ea typeface="Calibri" panose="020F0502020204030204" pitchFamily="34" charset="0"/>
              </a:rPr>
              <a:t>по ссудам, предоставленным физическим лицам, — не реже одного раза в квартал по состоянию на отчетную дату в следующем порядке: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· в случае отсутствия негативной информации по заемщику учитывается предыдущее заключение по результатам оценки финансового положения заемщика;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pPr indent="0" algn="just">
              <a:buNone/>
            </a:pPr>
            <a:r>
              <a:rPr lang="ru-RU" sz="1800" dirty="0">
                <a:effectLst/>
                <a:ea typeface="Calibri" panose="020F0502020204030204" pitchFamily="34" charset="0"/>
              </a:rPr>
              <a:t>· по мере поступления дополнительной информации по заемщику (о прекращении трудо­вых отношений между работодателем и физическим лицом, возбуждении против заемщика уголовного дела, смене заемщиком места жительства, смерти заемщика и другие) заключение со­ставляется с учетом поступившей информации.</a:t>
            </a:r>
            <a:endParaRPr lang="ru-RU" sz="18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22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34680-D496-4776-B112-9ACFB0C77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Формирование резерва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C36620-664C-4AC9-93EC-169BECB7C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302" y="2334827"/>
            <a:ext cx="8078585" cy="4287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Резерв формируется в пределах суммы основного долга (балансовой стоимости ссуды).</a:t>
            </a:r>
            <a:r>
              <a:rPr lang="ru-RU" sz="20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Балансовая стоимость ссуды - остаток задолженности по ссуде, отраженный по счетам бухгалтерского учета на момент ее оценки.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В сумму основного долга не включаются обусловленные законом, обычаями делового оборота или договором, на основании которого ссуда предоставлена, платежи в виде процентов за пользование ссудой, комиссионные, неустойки, а также иные платежи в пользу кредитной организации, вытекающие из договора, на основании которого ссуда предоставлена.</a:t>
            </a:r>
            <a:endParaRPr lang="ru-RU" sz="20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575489D-34C3-40A1-B25C-C765FBFA2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63582" y="2725445"/>
            <a:ext cx="2927730" cy="257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99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2E66C5BA-4F7B-469C-88F8-7B7686C3DA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53538"/>
              </p:ext>
            </p:extLst>
          </p:nvPr>
        </p:nvGraphicFramePr>
        <p:xfrm>
          <a:off x="381740" y="905522"/>
          <a:ext cx="11487705" cy="5813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256">
                  <a:extLst>
                    <a:ext uri="{9D8B030D-6E8A-4147-A177-3AD203B41FA5}">
                      <a16:colId xmlns:a16="http://schemas.microsoft.com/office/drawing/2014/main" val="3030094251"/>
                    </a:ext>
                  </a:extLst>
                </a:gridCol>
                <a:gridCol w="10635449">
                  <a:extLst>
                    <a:ext uri="{9D8B030D-6E8A-4147-A177-3AD203B41FA5}">
                      <a16:colId xmlns:a16="http://schemas.microsoft.com/office/drawing/2014/main" val="3690956757"/>
                    </a:ext>
                  </a:extLst>
                </a:gridCol>
              </a:tblGrid>
              <a:tr h="39507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№ счета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Наименование счета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42153"/>
                  </a:ext>
                </a:extLst>
              </a:tr>
              <a:tr h="395073">
                <a:tc>
                  <a:txBody>
                    <a:bodyPr/>
                    <a:lstStyle/>
                    <a:p>
                      <a:r>
                        <a:rPr lang="ru-RU" sz="1400" b="0" dirty="0"/>
                        <a:t>32015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Резерв на возможные потери по кредитам, предоставленным кредитным организациям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837592"/>
                  </a:ext>
                </a:extLst>
              </a:tr>
              <a:tr h="395073">
                <a:tc>
                  <a:txBody>
                    <a:bodyPr/>
                    <a:lstStyle/>
                    <a:p>
                      <a:r>
                        <a:rPr lang="ru-RU" sz="1400" b="0" dirty="0"/>
                        <a:t>32115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/>
                        <a:t>Резерв на возможные потери по кредитам, предоставленным банкам-нерезидентам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63258"/>
                  </a:ext>
                </a:extLst>
              </a:tr>
              <a:tr h="440595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прочим размещенным средствам в кредитных организациях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93269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просроченной задолженности по предоставленным межбанковским кредитам, депозитам и прочим размещенным средствам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83736"/>
                  </a:ext>
                </a:extLst>
              </a:tr>
              <a:tr h="395073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Минфину России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98305"/>
                  </a:ext>
                </a:extLst>
              </a:tr>
              <a:tr h="528205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финансовым органам субъектов РФ и органам МСУ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748937"/>
                  </a:ext>
                </a:extLst>
              </a:tr>
              <a:tr h="395073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ГВФ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941048"/>
                  </a:ext>
                </a:extLst>
              </a:tr>
              <a:tr h="519327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внебюджетным фондам субъектов РФ и органов местного самоуправления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18586"/>
                  </a:ext>
                </a:extLst>
              </a:tr>
              <a:tr h="550415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финансовым организациям, находящимся в федеральной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477484"/>
                  </a:ext>
                </a:extLst>
              </a:tr>
              <a:tr h="488272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коммерческим организациям, находящимся в федеральной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55303"/>
                  </a:ext>
                </a:extLst>
              </a:tr>
              <a:tr h="616531"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некоммерческим организациям, находящимся в федеральной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779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773C296-8753-4615-A894-09EC2693D062}"/>
              </a:ext>
            </a:extLst>
          </p:cNvPr>
          <p:cNvSpPr txBox="1"/>
          <p:nvPr/>
        </p:nvSpPr>
        <p:spPr>
          <a:xfrm>
            <a:off x="452761" y="419878"/>
            <a:ext cx="9641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Счета по учету резервов на возможные потери по ссудам</a:t>
            </a:r>
          </a:p>
        </p:txBody>
      </p:sp>
    </p:spTree>
    <p:extLst>
      <p:ext uri="{BB962C8B-B14F-4D97-AF65-F5344CB8AC3E}">
        <p14:creationId xmlns:p14="http://schemas.microsoft.com/office/powerpoint/2010/main" val="45014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3DC7A629-250D-40C1-8F52-8CD129BF5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915729"/>
              </p:ext>
            </p:extLst>
          </p:nvPr>
        </p:nvGraphicFramePr>
        <p:xfrm>
          <a:off x="266331" y="933062"/>
          <a:ext cx="11516678" cy="5662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072">
                  <a:extLst>
                    <a:ext uri="{9D8B030D-6E8A-4147-A177-3AD203B41FA5}">
                      <a16:colId xmlns:a16="http://schemas.microsoft.com/office/drawing/2014/main" val="3030094251"/>
                    </a:ext>
                  </a:extLst>
                </a:gridCol>
                <a:gridCol w="10563606">
                  <a:extLst>
                    <a:ext uri="{9D8B030D-6E8A-4147-A177-3AD203B41FA5}">
                      <a16:colId xmlns:a16="http://schemas.microsoft.com/office/drawing/2014/main" val="3690956757"/>
                    </a:ext>
                  </a:extLst>
                </a:gridCol>
              </a:tblGrid>
              <a:tr h="32818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№ счета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Наименование счета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542153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dirty="0"/>
                        <a:t>44815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Резерв на возможные потери по кредитам, предоставленным финансовым организациям, находящимся в государственной (кроме федеральной)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837592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dirty="0"/>
                        <a:t>44915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Резерв на возможные потери по кредитам, предоставленным коммерческим организациям, находящимся в государственной (кроме федеральной)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063258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некоммерческим организациям, находящимся в государственной (кроме федеральной)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593269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dirty="0"/>
                        <a:t>45115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Резерв на возможные потери по кредитам, предоставленным негосударственным финансовым организациям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83736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негосударственным коммерческим организациям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298305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dirty="0"/>
                        <a:t>45315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негосударственным коммерческим организациям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748937"/>
                  </a:ext>
                </a:extLst>
              </a:tr>
              <a:tr h="305496">
                <a:tc>
                  <a:txBody>
                    <a:bodyPr/>
                    <a:lstStyle/>
                    <a:p>
                      <a:r>
                        <a:rPr lang="ru-RU" sz="1400" dirty="0"/>
                        <a:t>45415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Резерв на возможные потери по кредитам и прочим средствам, предоставленным ИП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941048"/>
                  </a:ext>
                </a:extLst>
              </a:tr>
              <a:tr h="30549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 и прочим средствам, предоставленным физическим лицам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118586"/>
                  </a:ext>
                </a:extLst>
              </a:tr>
              <a:tr h="305496">
                <a:tc>
                  <a:txBody>
                    <a:bodyPr/>
                    <a:lstStyle/>
                    <a:p>
                      <a:r>
                        <a:rPr lang="ru-RU" sz="1400" dirty="0"/>
                        <a:t>45615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юр.лицам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-нерезидентам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477484"/>
                  </a:ext>
                </a:extLst>
              </a:tr>
              <a:tr h="305496">
                <a:tc>
                  <a:txBody>
                    <a:bodyPr/>
                    <a:lstStyle/>
                    <a:p>
                      <a:r>
                        <a:rPr lang="ru-RU" sz="1400" dirty="0"/>
                        <a:t>45715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кредитам, предоставленным </a:t>
                      </a:r>
                      <a:r>
                        <a:rPr lang="ru-RU" sz="14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физ.лицам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-нерезидентам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55303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45818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просроченной задолженности по прочим кредитам и прочим размещенным средствам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577949"/>
                  </a:ext>
                </a:extLst>
              </a:tr>
              <a:tr h="507192">
                <a:tc>
                  <a:txBody>
                    <a:bodyPr/>
                    <a:lstStyle/>
                    <a:p>
                      <a:r>
                        <a:rPr lang="ru-RU" sz="1400" dirty="0"/>
                        <a:t>45918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 на возможные потери по просроченным процентам по прочим кредитам и прочим размещенным средствам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30772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548C94-32EB-4993-BCF4-24BC2B71C5AE}"/>
              </a:ext>
            </a:extLst>
          </p:cNvPr>
          <p:cNvSpPr txBox="1"/>
          <p:nvPr/>
        </p:nvSpPr>
        <p:spPr>
          <a:xfrm>
            <a:off x="681135" y="307910"/>
            <a:ext cx="97323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Счета по учету резервов на возможные потери по ссудам</a:t>
            </a:r>
          </a:p>
        </p:txBody>
      </p:sp>
    </p:spTree>
    <p:extLst>
      <p:ext uri="{BB962C8B-B14F-4D97-AF65-F5344CB8AC3E}">
        <p14:creationId xmlns:p14="http://schemas.microsoft.com/office/powerpoint/2010/main" val="211667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816D5C-1A43-4FE1-9B1D-01AF932B3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8" y="1085549"/>
            <a:ext cx="3469422" cy="4686903"/>
          </a:xfrm>
        </p:spPr>
        <p:txBody>
          <a:bodyPr anchor="ctr">
            <a:norm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Учет резервов на возможные потери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3C468-D14D-4B68-ACDA-052B28B6D7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8330" y="701336"/>
            <a:ext cx="6676007" cy="5504155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Счета «Резервы на возможные потери» предназначены для учета движения (формирования (доначисления)), восстановления (уменьшения) резервов на возможные потери. Счета пассивные.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Формирование (доначисление) резервов отражается по кредиту счетов «Резервы на возможные потери» в корреспонденции со счетом по учету расходов.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Восстановление (уменьшение) резервов отражается по дебету счетов «Резервы на возможные потери» в корреспонденции со счетом по учету доходов.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Кроме того, по дебету счетов по учету резервов на возможные потери отражается списание (частичное или полное) балансовой стоимости нереальных к взысканию активов.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40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933A40A-4A75-45EE-A7E6-C652AEA9B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18226" y="1834810"/>
            <a:ext cx="4125317" cy="32059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0F2C2C-3DB3-4D52-B884-A3971DE80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60" y="932155"/>
            <a:ext cx="6103627" cy="4998128"/>
          </a:xfrm>
        </p:spPr>
        <p:txBody>
          <a:bodyPr anchor="ctr">
            <a:normAutofit/>
          </a:bodyPr>
          <a:lstStyle/>
          <a:p>
            <a:pPr indent="0">
              <a:buNone/>
            </a:pPr>
            <a:r>
              <a:rPr lang="ru-RU" sz="24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Аналитический учет ведется на лицевых счетах, открываемых по каждому контрагенту кредитной организации по сделке в разрезе заключенных договоров.</a:t>
            </a:r>
          </a:p>
          <a:p>
            <a:pPr indent="0">
              <a:buNone/>
            </a:pPr>
            <a:r>
              <a:rPr lang="ru-RU" sz="24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 Учет ведется в валюте Российской Федерации.</a:t>
            </a:r>
            <a:endParaRPr lang="ru-RU" sz="24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pPr indent="0">
              <a:buNone/>
            </a:pPr>
            <a:r>
              <a:rPr lang="ru-RU" sz="24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Резерв на возможные потери по ссудам формируется не реже одного раза в месяц на отчетную дату, отдельно по каждой выданной ссуде.</a:t>
            </a:r>
            <a:endParaRPr lang="ru-RU" sz="24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4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D5426-F827-4DF2-AA96-6245A438B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140" y="656948"/>
            <a:ext cx="8788893" cy="1376038"/>
          </a:xfrm>
        </p:spPr>
        <p:txBody>
          <a:bodyPr/>
          <a:lstStyle/>
          <a:p>
            <a:r>
              <a:rPr lang="ru-RU" dirty="0"/>
              <a:t>Типовые проводки по учету резерва на возможные потери по ссудам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3E5A8-003C-4D31-B706-C6E83B92E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49" y="2388092"/>
            <a:ext cx="11168107" cy="4163627"/>
          </a:xfrm>
        </p:spPr>
        <p:txBody>
          <a:bodyPr>
            <a:normAutofit/>
          </a:bodyPr>
          <a:lstStyle/>
          <a:p>
            <a:pPr indent="0" algn="just">
              <a:lnSpc>
                <a:spcPts val="1350"/>
              </a:lnSpc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ea typeface="Calibri" panose="020F0502020204030204" pitchFamily="34" charset="0"/>
            </a:endParaRPr>
          </a:p>
          <a:p>
            <a:pPr indent="0" algn="just">
              <a:lnSpc>
                <a:spcPts val="1350"/>
              </a:lnSpc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a typeface="Calibri" panose="020F0502020204030204" pitchFamily="34" charset="0"/>
              </a:rPr>
              <a:t>Формирование резерва на возможные потери:</a:t>
            </a:r>
          </a:p>
          <a:p>
            <a:pPr marL="0" indent="354013" algn="just">
              <a:lnSpc>
                <a:spcPts val="1350"/>
              </a:lnSpc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Дебет 70606 «Расходы»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indent="354013"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Кредит счета по учету резерва на возможные потери ( в разрезе лицевых счетов по каждой ссудной задолженности).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0" indent="354013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Например:</a:t>
            </a:r>
          </a:p>
          <a:p>
            <a:pPr marL="354013" indent="0" algn="just">
              <a:buNone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Формирование резерва на возможные потери по кредитам, предоставленным коммерческим организациям, находящимся в федеральной собственности:</a:t>
            </a: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  <a:effectLst/>
                <a:ea typeface="Calibri" panose="020F0502020204030204" pitchFamily="34" charset="0"/>
              </a:rPr>
              <a:t>Дебет 70606 «Расходы»</a:t>
            </a:r>
            <a:endParaRPr lang="ru-RU" sz="2000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Кредит 44615 «Резерв на возможные потери»</a:t>
            </a:r>
          </a:p>
        </p:txBody>
      </p:sp>
    </p:spTree>
    <p:extLst>
      <p:ext uri="{BB962C8B-B14F-4D97-AF65-F5344CB8AC3E}">
        <p14:creationId xmlns:p14="http://schemas.microsoft.com/office/powerpoint/2010/main" val="1596277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1109B5D-BC35-4376-98A2-F53B03E4E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94D90C11-98A3-40E3-B04C-A3025D645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3B28FB1-97C9-4A9E-A45B-356508C2C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EE3CC2-A27A-4321-A1A0-C9B7627F5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083075"/>
            <a:ext cx="10484528" cy="4963763"/>
          </a:xfrm>
        </p:spPr>
        <p:txBody>
          <a:bodyPr>
            <a:norm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Если размер расчетного резерва больше величины ранее созданного и учитываемого на счетах по учету резервов на возможные потери, то производится доначисление резерва до расчетной величины.</a:t>
            </a:r>
            <a:endParaRPr lang="ru-RU" sz="2000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indent="0">
              <a:lnSpc>
                <a:spcPct val="90000"/>
              </a:lnSpc>
              <a:buNone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При этом делается бухгалтерская проводка: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Дебет 70606 «Расходы»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indent="450215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Кредит счета по учету резерва на возможные потери (в разрезе лицевых счетов по каждой ссудной задолженности).</a:t>
            </a:r>
            <a:endParaRPr lang="ru-RU" sz="20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indent="0">
              <a:lnSpc>
                <a:spcPct val="90000"/>
              </a:lnSpc>
              <a:buNone/>
            </a:pPr>
            <a:r>
              <a:rPr lang="ru-RU" sz="2000" dirty="0">
                <a:solidFill>
                  <a:schemeClr val="tx1"/>
                </a:solidFill>
              </a:rPr>
              <a:t>Если размер расчетного резерва меньше размера сформированного резерва по ссуде, то разница между сформированным резервом и резервом, который должен быть сформирован, восстанавливается на доходы кредитной организации.</a:t>
            </a:r>
          </a:p>
          <a:p>
            <a:pPr indent="450215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Дебет счета по учету резерва на возможные потери ( в разрезе лицевых счетов по каждой ссудной задолженности)</a:t>
            </a:r>
          </a:p>
          <a:p>
            <a:pPr indent="450215">
              <a:lnSpc>
                <a:spcPct val="90000"/>
              </a:lnSpc>
            </a:pPr>
            <a:r>
              <a:rPr lang="ru-RU" sz="2000" dirty="0">
                <a:solidFill>
                  <a:schemeClr val="tx1"/>
                </a:solidFill>
              </a:rPr>
              <a:t>Кредит 70601 «Доходы».</a:t>
            </a: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62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BD6D-C30D-4289-9DFF-0ED66CF5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EBEBEB"/>
                </a:solidFill>
              </a:rPr>
              <a:t>Результаты изучения темы: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DBD20-0A94-4589-B870-2C66282E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9" y="2343705"/>
            <a:ext cx="8930936" cy="4261281"/>
          </a:xfrm>
          <a:noFill/>
        </p:spPr>
        <p:txBody>
          <a:bodyPr anchor="ctr">
            <a:normAutofit fontScale="85000" lnSpcReduction="10000"/>
          </a:bodyPr>
          <a:lstStyle/>
          <a:p>
            <a:pPr marL="0" indent="0">
              <a:buNone/>
            </a:pPr>
            <a:endParaRPr lang="ru-RU" sz="2000" dirty="0"/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 изучили нормативные акты, регулирующими вопросы создания и использования резервов,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>рассмотрели основные понятия, связанные с учетом </a:t>
            </a: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резервов на возможные потери по ссудам, ссудной и приравненной к ней задолженности в кредитной организации,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оценили порядок формирования внутренней документации по созданию и использованию резерва, 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исследовали порядка формирования резерва, в том числе определение расчетного резерва по классификационным параметрам, </a:t>
            </a:r>
            <a:r>
              <a:rPr lang="ru-RU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отражающего величину потерь банка без учета факта наличия и качества обеспечения по ссуде</a:t>
            </a:r>
            <a:r>
              <a:rPr lang="ru-RU" sz="2000" dirty="0"/>
              <a:t>,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сформировали основные бухгалтерские проводки по формированию резерва </a:t>
            </a: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возможные потери по ссудам, ссудной и приравненной к ней задолженности в кредитной организации. </a:t>
            </a:r>
            <a:endParaRPr lang="ru-RU" sz="15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  <p:pic>
        <p:nvPicPr>
          <p:cNvPr id="6" name="Рисунок 5" descr="Газета со сплошной заливкой">
            <a:extLst>
              <a:ext uri="{FF2B5EF4-FFF2-40B4-BE49-F238E27FC236}">
                <a16:creationId xmlns:a16="http://schemas.microsoft.com/office/drawing/2014/main" id="{7F404915-B49F-441F-9470-F186A4720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34617" y="3198517"/>
            <a:ext cx="2219418" cy="21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2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BD6D-C30D-4289-9DFF-0ED66CF5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EBEBEB"/>
                </a:solidFill>
              </a:rPr>
              <a:t>Цель изучения темы: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DBD20-0A94-4589-B870-2C66282E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869" y="2396972"/>
            <a:ext cx="10386874" cy="35688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200" dirty="0"/>
              <a:t>Целью изучения темы является формирование учетных навыков создания и использования </a:t>
            </a:r>
            <a:r>
              <a:rPr lang="ru-RU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резервов на возможные потери по ссудам, ссудной и приравненной к ней задолженности в кредитной организации</a:t>
            </a:r>
            <a:r>
              <a:rPr lang="ru-RU" sz="3200" dirty="0"/>
              <a:t>.</a:t>
            </a: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  <p:pic>
        <p:nvPicPr>
          <p:cNvPr id="6" name="Рисунок 5" descr="Газета со сплошной заливкой">
            <a:extLst>
              <a:ext uri="{FF2B5EF4-FFF2-40B4-BE49-F238E27FC236}">
                <a16:creationId xmlns:a16="http://schemas.microsoft.com/office/drawing/2014/main" id="{FB1F368E-8B93-43AC-8663-243C4D3B3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2338" y="4689966"/>
            <a:ext cx="1821805" cy="182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4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1ECA4FE-7D2F-4576-B767-3A5F5ABFE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4" name="Rectangle 23">
              <a:extLst>
                <a:ext uri="{FF2B5EF4-FFF2-40B4-BE49-F238E27FC236}">
                  <a16:creationId xmlns:a16="http://schemas.microsoft.com/office/drawing/2014/main" id="{5969441E-5462-4859-86CD-1737FDE36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96BD4B5-6833-40CC-96FE-EDC675634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66267-251A-4029-B042-4C86A919C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ru-RU">
                <a:solidFill>
                  <a:schemeClr val="tx1"/>
                </a:solidFill>
              </a:rPr>
              <a:t>Спасибо за внимание!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1F53E2-F556-42FA-8D24-113839EE1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58249" y="4166888"/>
            <a:ext cx="67550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98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BD6D-C30D-4289-9DFF-0ED66CF5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EBEBEB"/>
                </a:solidFill>
              </a:rPr>
              <a:t>Задачи изучения темы:</a:t>
            </a:r>
          </a:p>
        </p:txBody>
      </p:sp>
      <p:pic>
        <p:nvPicPr>
          <p:cNvPr id="5" name="Рисунок 4" descr="Документ контур">
            <a:extLst>
              <a:ext uri="{FF2B5EF4-FFF2-40B4-BE49-F238E27FC236}">
                <a16:creationId xmlns:a16="http://schemas.microsoft.com/office/drawing/2014/main" id="{C8ED8C8B-3BDA-4296-A76A-70B7E27E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6829" y="558063"/>
            <a:ext cx="1609818" cy="1609818"/>
          </a:xfrm>
          <a:prstGeom prst="roundRect">
            <a:avLst>
              <a:gd name="adj" fmla="val 5000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C4DBD20-0A94-4589-B870-2C66282E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2343705"/>
            <a:ext cx="11390051" cy="4261281"/>
          </a:xfrm>
          <a:noFill/>
        </p:spPr>
        <p:txBody>
          <a:bodyPr anchor="ctr"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Задачами являются: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 ознакомление с нормативными актами, регулирующими вопросы создания и использования резервов,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</a:t>
            </a:r>
            <a:r>
              <a:rPr lang="ru-RU" sz="2000" dirty="0">
                <a:solidFill>
                  <a:schemeClr val="tx1"/>
                </a:solidFill>
              </a:rPr>
              <a:t>изучение основных понятий, связанных с учетом </a:t>
            </a: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резервов на возможные потери по ссудам, ссудной и приравненной к ней задолженности в кредитной организации,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рассмотрение порядка формирования внутренней документации по созданию и использованию резерва, 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 исследование порядка формирования резерва, в том числе определение расчетного резерва по классификационным параметрам, </a:t>
            </a:r>
            <a:r>
              <a:rPr lang="ru-RU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отражающего величину потерь банка без учета факта наличия и качества обеспечения по ссуде</a:t>
            </a:r>
            <a:r>
              <a:rPr lang="ru-RU" sz="2000" dirty="0"/>
              <a:t>,</a:t>
            </a:r>
          </a:p>
          <a:p>
            <a:pPr>
              <a:buSzPct val="97000"/>
              <a:buFont typeface="Wingdings" panose="05000000000000000000" pitchFamily="2" charset="2"/>
              <a:buChar char="q"/>
            </a:pPr>
            <a:r>
              <a:rPr lang="ru-RU" sz="2000" dirty="0"/>
              <a:t>оценка корреспонденции счетов по формированию резерва </a:t>
            </a: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возможные потери по ссудам, ссудной и приравненной к ней задолженности в кредитной организации. </a:t>
            </a:r>
            <a:endParaRPr lang="ru-RU" sz="15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517811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44BD6D-C30D-4289-9DFF-0ED66CF56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EBEBEB"/>
                </a:solidFill>
              </a:rPr>
              <a:t>Нормативно-правовая база</a:t>
            </a:r>
          </a:p>
        </p:txBody>
      </p:sp>
      <p:pic>
        <p:nvPicPr>
          <p:cNvPr id="5" name="Рисунок 4" descr="Документ контур">
            <a:extLst>
              <a:ext uri="{FF2B5EF4-FFF2-40B4-BE49-F238E27FC236}">
                <a16:creationId xmlns:a16="http://schemas.microsoft.com/office/drawing/2014/main" id="{C8ED8C8B-3BDA-4296-A76A-70B7E27E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431" y="3009529"/>
            <a:ext cx="2691665" cy="269166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C4DBD20-0A94-4589-B870-2C66282EA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4" y="2485749"/>
            <a:ext cx="8842160" cy="41991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000" dirty="0"/>
              <a:t>Основным документом, регламентирующим порядок формирования резерва на возможные потери, является </a:t>
            </a:r>
            <a:r>
              <a:rPr lang="ru-RU" sz="2000" b="1" i="0" dirty="0">
                <a:effectLst/>
              </a:rPr>
              <a:t>Положение Банка России от 28 июня 2017 г. </a:t>
            </a:r>
            <a:r>
              <a:rPr lang="ru-RU" sz="2000" b="1" dirty="0"/>
              <a:t>№ 590-П (ред. от 16.10.2019) «</a:t>
            </a:r>
            <a:r>
              <a:rPr lang="ru-RU" sz="2000" b="1" i="0" dirty="0">
                <a:effectLst/>
              </a:rPr>
              <a:t>О порядке формирования кредитными организациями резервов на возможные потери по ссудам, ссудной и приравненной к ней задолженности».</a:t>
            </a:r>
          </a:p>
          <a:p>
            <a:pPr marL="0" indent="0">
              <a:buNone/>
            </a:pPr>
            <a:endParaRPr lang="ru-RU" sz="2000" b="1" i="0" dirty="0">
              <a:effectLst/>
            </a:endParaRPr>
          </a:p>
          <a:p>
            <a:pPr marL="0" indent="0">
              <a:buNone/>
            </a:pPr>
            <a:r>
              <a:rPr lang="ru-RU" sz="2000" dirty="0"/>
              <a:t>Правила ведения бухгалтерского учета резервов на возможные потери по ссудам, ссудной и приравненной к ней задолженности регламентированы </a:t>
            </a:r>
            <a:r>
              <a:rPr lang="ru-RU" sz="2000" b="1" dirty="0"/>
              <a:t>Положением Банка России от 27.02.2017 N 579-П (ред. от 14.09.2020) «О Плане счетов бухгалтерского учета для кредитных организаций и порядке его применения».</a:t>
            </a:r>
          </a:p>
          <a:p>
            <a:pPr>
              <a:lnSpc>
                <a:spcPct val="90000"/>
              </a:lnSpc>
            </a:pPr>
            <a:endParaRPr lang="ru-RU" sz="1500" b="1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22920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9DBD3-F0A5-40FB-B27F-0488E5EA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997" y="647021"/>
            <a:ext cx="6072776" cy="7911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EBEBEB"/>
                </a:solidFill>
              </a:rPr>
              <a:t>Определение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Рисунок 4" descr="Деньги со сплошной заливкой">
            <a:extLst>
              <a:ext uri="{FF2B5EF4-FFF2-40B4-BE49-F238E27FC236}">
                <a16:creationId xmlns:a16="http://schemas.microsoft.com/office/drawing/2014/main" id="{7CD22E02-3E7C-4746-8B51-4BFF91A13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89903" y="1375132"/>
            <a:ext cx="3553640" cy="4125317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CB1E6-CF86-4876-AE93-CDD8D9E62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1571348"/>
            <a:ext cx="6844683" cy="478341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SzPct val="111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rgbClr val="FFFFFF"/>
                </a:solidFill>
                <a:cs typeface="Calibri" panose="020F0502020204030204" pitchFamily="34" charset="0"/>
              </a:rPr>
              <a:t>Резерв на возможные потери по ссудам - специальный резерв, необходимость которого обусловлена кредитными рисками в деятельности банка.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111000"/>
              <a:buNone/>
            </a:pPr>
            <a:endParaRPr lang="ru-RU" sz="1900" dirty="0">
              <a:solidFill>
                <a:srgbClr val="FFFFFF"/>
              </a:solidFill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11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Резервы на возможные потери по ссудам формируются кредитной организацией на случай возможного обесценения ссуды из-за неисполнения или ненадлежащего исполнения заемщиком своих обязательств по погашению ссуды перед банком либо при существовании реальной угрозы такого неисполнения. </a:t>
            </a:r>
          </a:p>
          <a:p>
            <a:pPr marL="0" indent="0">
              <a:lnSpc>
                <a:spcPct val="90000"/>
              </a:lnSpc>
              <a:buClr>
                <a:schemeClr val="tx1"/>
              </a:buClr>
              <a:buSzPct val="111000"/>
              <a:buNone/>
            </a:pPr>
            <a:endParaRPr lang="ru-RU" sz="1900" dirty="0">
              <a:solidFill>
                <a:srgbClr val="FFFFFF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SzPct val="111000"/>
              <a:buFont typeface="Wingdings" panose="05000000000000000000" pitchFamily="2" charset="2"/>
              <a:buChar char="q"/>
            </a:pPr>
            <a:r>
              <a:rPr lang="ru-RU" sz="1900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Резервы формируются из отчислений, которые банк относит на расходы. </a:t>
            </a:r>
            <a:endParaRPr lang="ru-RU" sz="1900" dirty="0">
              <a:solidFill>
                <a:srgbClr val="FFFF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737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26300-E91E-478F-B8E1-BB99B53B2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ru-RU" sz="3000">
                <a:solidFill>
                  <a:srgbClr val="EBEBEB"/>
                </a:solidFill>
              </a:rPr>
              <a:t>Формирование резерва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52B0A-F6D7-4205-BA07-E751B2CE2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6" y="506027"/>
            <a:ext cx="6446203" cy="58858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Резерв формируется по конкретной ссуде либо по портфелю однородных ссуд, то есть по группе ссуд со сходными характеристиками кредитного риска, обособленных в целях формирования резерва в связи с кредитным риском, обусловленным деятельностью конкретного заемщика либо группы заемщиков, предоставленные которым ссуды включены в портфель однородных ссуд.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006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B8C6D-C06A-4BCD-AFB5-7EF3CD80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anchor="ctr">
            <a:normAutofit/>
          </a:bodyPr>
          <a:lstStyle/>
          <a:p>
            <a:pPr algn="r"/>
            <a:r>
              <a:rPr lang="ru-RU" sz="3100" dirty="0">
                <a:solidFill>
                  <a:schemeClr val="tx1"/>
                </a:solidFill>
              </a:rPr>
              <a:t>Что должно в себя включать внутреннее положение о формировании резерва?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3089CD-3B05-4147-9D09-06C4638FF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388" y="887767"/>
            <a:ext cx="6844683" cy="5168903"/>
          </a:xfrm>
        </p:spPr>
        <p:txBody>
          <a:bodyPr anchor="ctr">
            <a:normAutofit/>
          </a:bodyPr>
          <a:lstStyle/>
          <a:p>
            <a:pPr marL="685800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  <a:buSzPct val="107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процедуру формирования резервов на возможные потери;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  <a:buSzPct val="107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методы и правила определения уровня кредитного риска и определения качества задолженности;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  <a:buSzPct val="107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оценку кредитных рисков для портфеля однородных ссуд;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  <a:buSzPct val="107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формирование резерва с учетом обеспечения по ссуде, в том числе виды залогов, порядок определения справедливой стоимости и ликвидности залога, порядок расчета резерва с учетом обеспечения;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>
              <a:lnSpc>
                <a:spcPct val="90000"/>
              </a:lnSpc>
              <a:spcAft>
                <a:spcPts val="800"/>
              </a:spcAft>
              <a:buClr>
                <a:schemeClr val="tx1"/>
              </a:buClr>
              <a:buSzPct val="107000"/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порядок списания за счет резерва нереальной для взыскания задолженности.</a:t>
            </a:r>
            <a:endParaRPr lang="ru-RU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2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17950-0A6C-4368-899A-D0DC94C39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Расчетный резерв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7F6956-A242-4293-B54C-975E15745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358" y="2361459"/>
            <a:ext cx="10804124" cy="3899381"/>
          </a:xfrm>
        </p:spPr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При формировании резерва банки определяют размер расчетного резерва, отражающего величину потерь банка без учета факта наличия и качества обеспечения по ссуде.</a:t>
            </a:r>
            <a:r>
              <a:rPr lang="ru-RU" sz="1800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Рис.1 Величина расчетного резерва по классифицированным ссудам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4CE73-702F-477B-9A96-6110F6330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5" t="39713" r="31531" b="41219"/>
          <a:stretch/>
        </p:blipFill>
        <p:spPr>
          <a:xfrm>
            <a:off x="1393793" y="3314052"/>
            <a:ext cx="9188389" cy="23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6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8ABDB68-E3D5-448E-97D3-06FFEF680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8DD7FEB-D9F3-4F5B-982C-36B0664D0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96BA11E4-0636-4FA9-A836-2A4FB1764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2F9F0-A56B-441F-9D31-76BC218A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18178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EBEBEB"/>
                </a:solidFill>
              </a:rPr>
              <a:t>Оценка кредитного риска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681882E-BDD0-4311-AF62-E8019628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5" name="Рисунок 4" descr="Диаграмма с подъемом со сплошной заливкой">
            <a:extLst>
              <a:ext uri="{FF2B5EF4-FFF2-40B4-BE49-F238E27FC236}">
                <a16:creationId xmlns:a16="http://schemas.microsoft.com/office/drawing/2014/main" id="{20F898AC-05E8-49AE-B18E-CE54DCDBA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1530" y="1375132"/>
            <a:ext cx="3962013" cy="412531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ADD3260-4BDA-459B-A162-5E1B897E38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3DA7DD-CA37-4ED7-8710-48E56B063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92F2E3C-66CD-4DEB-BA14-2A5912B65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85A017-99F4-46BC-AD61-312F50D3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4" y="1882066"/>
            <a:ext cx="6303147" cy="434840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FF"/>
                </a:solidFill>
                <a:effectLst/>
                <a:ea typeface="Calibri" panose="020F0502020204030204" pitchFamily="34" charset="0"/>
              </a:rPr>
              <a:t>Оценка кредитного риска по каждой выданной ссуде (профессиональное суждение) должна проводиться банком на постоянной основе по результатам комплексного и объективного анализа деятельности заемщика с учетом его финансового положения (включая сведения о внешних обязательствах заемщика, о функционировании рынка, на котором работает заемщик).</a:t>
            </a:r>
            <a:endParaRPr lang="ru-RU" sz="2400" dirty="0">
              <a:solidFill>
                <a:srgbClr val="FFFFFF"/>
              </a:solidFill>
              <a:effectLst/>
              <a:ea typeface="Times New Roman" panose="02020603050405020304" pitchFamily="18" charset="0"/>
            </a:endParaRPr>
          </a:p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90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337</TotalTime>
  <Words>1680</Words>
  <Application>Microsoft Office PowerPoint</Application>
  <PresentationFormat>Широкоэкранный</PresentationFormat>
  <Paragraphs>142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Times New Roman</vt:lpstr>
      <vt:lpstr>Wingdings</vt:lpstr>
      <vt:lpstr>Wingdings 3</vt:lpstr>
      <vt:lpstr>Совет директоров</vt:lpstr>
      <vt:lpstr>Учет резервов на возможные потери по ссудам, ссудной и приравненной к ней задолженности в кредитной организации</vt:lpstr>
      <vt:lpstr>Цель изучения темы:</vt:lpstr>
      <vt:lpstr>Задачи изучения темы:</vt:lpstr>
      <vt:lpstr>Нормативно-правовая база</vt:lpstr>
      <vt:lpstr>Определение</vt:lpstr>
      <vt:lpstr>Формирование резерва</vt:lpstr>
      <vt:lpstr>Что должно в себя включать внутреннее положение о формировании резерва?</vt:lpstr>
      <vt:lpstr>Расчетный резерв </vt:lpstr>
      <vt:lpstr>Оценка кредитного риска</vt:lpstr>
      <vt:lpstr>Информация о риске заемщика</vt:lpstr>
      <vt:lpstr>Заключение о результатах оценки финансового положения заемщика составляется: </vt:lpstr>
      <vt:lpstr>Формирование резерва</vt:lpstr>
      <vt:lpstr>Презентация PowerPoint</vt:lpstr>
      <vt:lpstr>Презентация PowerPoint</vt:lpstr>
      <vt:lpstr>Учет резервов на возможные потери</vt:lpstr>
      <vt:lpstr>Презентация PowerPoint</vt:lpstr>
      <vt:lpstr>Типовые проводки по учету резерва на возможные потери по ссудам</vt:lpstr>
      <vt:lpstr>Презентация PowerPoint</vt:lpstr>
      <vt:lpstr>Результаты изучения темы: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Учет резервов на возможные потери по ссудам, ссудной и приравненной к ней задолженности </dc:title>
  <dc:creator>Дыминская Дарья Алексеевна</dc:creator>
  <cp:lastModifiedBy>Светлана Коваленко</cp:lastModifiedBy>
  <cp:revision>28</cp:revision>
  <dcterms:created xsi:type="dcterms:W3CDTF">2021-03-04T17:25:50Z</dcterms:created>
  <dcterms:modified xsi:type="dcterms:W3CDTF">2021-04-14T14:52:08Z</dcterms:modified>
</cp:coreProperties>
</file>