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74" r:id="rId4"/>
    <p:sldId id="267" r:id="rId5"/>
    <p:sldId id="268" r:id="rId6"/>
    <p:sldId id="275" r:id="rId7"/>
    <p:sldId id="276" r:id="rId8"/>
    <p:sldId id="260" r:id="rId9"/>
    <p:sldId id="263" r:id="rId10"/>
    <p:sldId id="265" r:id="rId11"/>
    <p:sldId id="269" r:id="rId12"/>
    <p:sldId id="266" r:id="rId13"/>
    <p:sldId id="270" r:id="rId14"/>
    <p:sldId id="277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56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52F47-07B1-4E43-AE5C-4B1414A0B381}" type="datetimeFigureOut">
              <a:rPr lang="ru-RU" smtClean="0"/>
              <a:pPr/>
              <a:t>04.03.2021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CFEDBD5-3886-42D5-BB00-044D80FC25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52F47-07B1-4E43-AE5C-4B1414A0B381}" type="datetimeFigureOut">
              <a:rPr lang="ru-RU" smtClean="0"/>
              <a:pPr/>
              <a:t>04.03.2021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EDBD5-3886-42D5-BB00-044D80FC25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52F47-07B1-4E43-AE5C-4B1414A0B381}" type="datetimeFigureOut">
              <a:rPr lang="ru-RU" smtClean="0"/>
              <a:pPr/>
              <a:t>04.03.2021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EDBD5-3886-42D5-BB00-044D80FC25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52F47-07B1-4E43-AE5C-4B1414A0B381}" type="datetimeFigureOut">
              <a:rPr lang="ru-RU" smtClean="0"/>
              <a:pPr/>
              <a:t>04.03.2021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CFEDBD5-3886-42D5-BB00-044D80FC25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52F47-07B1-4E43-AE5C-4B1414A0B381}" type="datetimeFigureOut">
              <a:rPr lang="ru-RU" smtClean="0"/>
              <a:pPr/>
              <a:t>04.03.2021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EDBD5-3886-42D5-BB00-044D80FC25A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52F47-07B1-4E43-AE5C-4B1414A0B381}" type="datetimeFigureOut">
              <a:rPr lang="ru-RU" smtClean="0"/>
              <a:pPr/>
              <a:t>04.03.2021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EDBD5-3886-42D5-BB00-044D80FC25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52F47-07B1-4E43-AE5C-4B1414A0B381}" type="datetimeFigureOut">
              <a:rPr lang="ru-RU" smtClean="0"/>
              <a:pPr/>
              <a:t>04.03.2021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CFEDBD5-3886-42D5-BB00-044D80FC25A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52F47-07B1-4E43-AE5C-4B1414A0B381}" type="datetimeFigureOut">
              <a:rPr lang="ru-RU" smtClean="0"/>
              <a:pPr/>
              <a:t>04.03.2021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EDBD5-3886-42D5-BB00-044D80FC25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52F47-07B1-4E43-AE5C-4B1414A0B381}" type="datetimeFigureOut">
              <a:rPr lang="ru-RU" smtClean="0"/>
              <a:pPr/>
              <a:t>04.03.2021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EDBD5-3886-42D5-BB00-044D80FC25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52F47-07B1-4E43-AE5C-4B1414A0B381}" type="datetimeFigureOut">
              <a:rPr lang="ru-RU" smtClean="0"/>
              <a:pPr/>
              <a:t>04.03.2021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EDBD5-3886-42D5-BB00-044D80FC25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52F47-07B1-4E43-AE5C-4B1414A0B381}" type="datetimeFigureOut">
              <a:rPr lang="ru-RU" smtClean="0"/>
              <a:pPr/>
              <a:t>04.03.2021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EDBD5-3886-42D5-BB00-044D80FC25A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9052F47-07B1-4E43-AE5C-4B1414A0B381}" type="datetimeFigureOut">
              <a:rPr lang="ru-RU" smtClean="0"/>
              <a:pPr/>
              <a:t>04.03.2021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CFEDBD5-3886-42D5-BB00-044D80FC25A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zonatigra.ru/publ/primety_narodnye_poverja/primety/10" TargetMode="Externa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yandex.ru/search" TargetMode="External"/><Relationship Id="rId2" Type="http://schemas.openxmlformats.org/officeDocument/2006/relationships/hyperlink" Target="http://ribalka-vsem.ru/index/snarjazhenie_rybaka/0-186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nashzeleniymir.ru/&#1097;&#1091;&#1082;&#1072;" TargetMode="External"/><Relationship Id="rId5" Type="http://schemas.openxmlformats.org/officeDocument/2006/relationships/hyperlink" Target="http://nashzeleniymir.ru/&#1086;&#1082;&#1091;&#1085;&#1100;" TargetMode="External"/><Relationship Id="rId4" Type="http://schemas.openxmlformats.org/officeDocument/2006/relationships/hyperlink" Target="http://lovitut.ru/content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nashzeleniymir.ru/wp-content/uploads/2016/03/%D0%9F%D0%B8%D1%89%D0%B0-%D0%BE%D0%BA%D1%83%D0%BD%D1%8F.jpg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412776"/>
            <a:ext cx="8640960" cy="51845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971600" y="404664"/>
            <a:ext cx="705678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3200" b="1" dirty="0" smtClean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Исследовательская работа</a:t>
            </a:r>
            <a:endParaRPr lang="ru-RU" sz="3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3200" b="1" dirty="0" smtClean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«Мое увлечение. Рыбалка.»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5691157"/>
            <a:ext cx="41764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Выполнил : Плешков Иван, 8 класс</a:t>
            </a:r>
          </a:p>
          <a:p>
            <a:r>
              <a:rPr lang="ru-RU" b="1" dirty="0" smtClean="0"/>
              <a:t>МОУ СОШ №1 УКМО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720079"/>
          </a:xfrm>
        </p:spPr>
        <p:txBody>
          <a:bodyPr>
            <a:normAutofit fontScale="90000"/>
          </a:bodyPr>
          <a:lstStyle/>
          <a:p>
            <a:pPr lvl="0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1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Техника ловли</a:t>
            </a:r>
            <a:r>
              <a:rPr kumimoji="0" lang="ru-RU" sz="31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31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</a:br>
            <a:endParaRPr lang="ru-RU" sz="31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1124744"/>
            <a:ext cx="8136904" cy="3672408"/>
          </a:xfrm>
        </p:spPr>
        <p:txBody>
          <a:bodyPr>
            <a:normAutofit lnSpcReduction="10000"/>
          </a:bodyPr>
          <a:lstStyle/>
          <a:p>
            <a:pPr lvl="0" algn="l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Самый ответственный этап на любой рыбалке </a:t>
            </a:r>
            <a:r>
              <a:rPr lang="ru-RU" sz="1700" b="1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это сама ловля, которая включает несколько важных моментов: уточнение параметров снасти, поиск точек и линий расположения рыбы.</a:t>
            </a:r>
            <a:endParaRPr kumimoji="0" lang="ru-RU" sz="17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algn="l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 рыбачу на донную удочку. 	Необходимость ловить рыбу со дна возникла давно. Сегодня этот способ относят к одному из самых простых, который, к тому же, является и достаточно результативным. Донной удочкой можно ловить многие виды рыбы. </a:t>
            </a:r>
          </a:p>
          <a:p>
            <a:pPr lvl="0" algn="l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Нужно забросить приманку, подождать, чтоб она достала до дна, и ожидать начало клева.</a:t>
            </a:r>
            <a:b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Главными элементами донки являются поводок с крючком, грузила, удилище, леска. Еще донная удочка может быть оснащена кормушкой для ловли мирной рыбы. После того, как донка заброшена, можно сидеть на бережке, любоваться красотами и ждать поклевки. Если на вашей снасти достаточно тяжелое грузило и острейшие крючки, то рыба практически всегда 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самоподсекается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r>
              <a:rPr lang="ru-RU" sz="1700" b="1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</a:t>
            </a:r>
            <a:endParaRPr lang="ru-RU" sz="1700" b="1" dirty="0" smtClean="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l" fontAlgn="base">
              <a:spcBef>
                <a:spcPct val="0"/>
              </a:spcBef>
              <a:spcAft>
                <a:spcPct val="0"/>
              </a:spcAft>
            </a:pPr>
            <a:endParaRPr kumimoji="0" lang="ru-RU" sz="17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algn="l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/>
          </a:p>
        </p:txBody>
      </p:sp>
      <p:pic>
        <p:nvPicPr>
          <p:cNvPr id="4" name="Рисунок 14" descr="http://ua.bigfishings.ru/wp-content/uploads/2014/08/kak-lovit-soma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4293096"/>
            <a:ext cx="7056784" cy="21602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936103"/>
          </a:xfrm>
        </p:spPr>
        <p:txBody>
          <a:bodyPr>
            <a:normAutofit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Что делать если не клюет ?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1196752"/>
            <a:ext cx="8136904" cy="1440160"/>
          </a:xfrm>
        </p:spPr>
        <p:txBody>
          <a:bodyPr>
            <a:normAutofit/>
          </a:bodyPr>
          <a:lstStyle/>
          <a:p>
            <a:pPr algn="l"/>
            <a:r>
              <a:rPr lang="ru-RU" sz="2000" dirty="0">
                <a:solidFill>
                  <a:schemeClr val="tx1"/>
                </a:solidFill>
              </a:rPr>
              <a:t>Сменить место ловли. Не стесняйтесь подходить к рыболовам, которые ловят и в их садке что-то есть, особенно если они видят , что у вас ничего не получается . Скорее всего , они расскажут, что вы делаете не так, на что они ловят, чем прикармливают .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780928"/>
            <a:ext cx="7776864" cy="3910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2400" cy="720079"/>
          </a:xfrm>
        </p:spPr>
        <p:txBody>
          <a:bodyPr>
            <a:normAutofit/>
          </a:bodyPr>
          <a:lstStyle/>
          <a:p>
            <a:r>
              <a:rPr lang="ru-RU" b="1" dirty="0"/>
              <a:t>Заключение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1268760"/>
            <a:ext cx="7920880" cy="3456384"/>
          </a:xfrm>
        </p:spPr>
        <p:txBody>
          <a:bodyPr>
            <a:normAutofit/>
          </a:bodyPr>
          <a:lstStyle/>
          <a:p>
            <a:pPr algn="l"/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Таким образом, изучая материал по этой теме, я узнал много интересного и полезного. Результат рыбалки зависит от разных условий. Что же касается ловли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рыбы, 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то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 пришёл 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 выводу, что лучшей наживкой для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рыбы 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является дождевой червь. А еще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 испробовал 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метод </a:t>
            </a:r>
            <a:r>
              <a:rPr lang="ru-RU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безнаживочной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ловли. 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Он также показал хорошие результаты.</a:t>
            </a:r>
          </a:p>
          <a:p>
            <a:pPr algn="l"/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Приглашаем всех на рыбалку. Ловить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рыбу 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интересно, а еще она очень вкусна в жареном виде.</a:t>
            </a:r>
          </a:p>
          <a:p>
            <a:pPr algn="l"/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Думаю, что уже этим летом я на практике применю те знания и умения, которые приобрёл во время эксперимента и описал в своей работе. В будущем я хочу стать настоящим рыбаком.</a:t>
            </a:r>
          </a:p>
          <a:p>
            <a:endParaRPr lang="ru-RU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4293096"/>
            <a:ext cx="5832648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404665"/>
            <a:ext cx="8458200" cy="864095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b="1" cap="none" dirty="0" smtClean="0"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Приметы рыбаков</a:t>
            </a:r>
            <a:r>
              <a:rPr lang="ru-RU" cap="none" dirty="0" smtClean="0"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ru-RU" cap="none" dirty="0" smtClean="0"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1124744"/>
            <a:ext cx="8458200" cy="4824536"/>
          </a:xfrm>
        </p:spPr>
        <p:txBody>
          <a:bodyPr>
            <a:normAutofit fontScale="92500" lnSpcReduction="20000"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hlinkClick r:id="rId2"/>
              </a:rPr>
              <a:t>Приметы и поверья</a:t>
            </a:r>
            <a:r>
              <a:rPr lang="ru-RU" b="1" dirty="0" smtClean="0">
                <a:solidFill>
                  <a:srgbClr val="002060"/>
                </a:solidFill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пришли к нам из далекого прошлого, но, несмотря на свою древность, они актуальны и в настоящее время. У каждого приметы и суеверия свои. Имеются они и у</a:t>
            </a:r>
            <a:r>
              <a:rPr lang="ru-RU" b="1" dirty="0" smtClean="0">
                <a:solidFill>
                  <a:srgbClr val="002060"/>
                </a:solidFill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рыбаков. Причем именно</a:t>
            </a:r>
            <a:r>
              <a:rPr lang="ru-RU" b="1" dirty="0" smtClean="0">
                <a:solidFill>
                  <a:srgbClr val="002060"/>
                </a:solidFill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рыбаки</a:t>
            </a:r>
            <a:r>
              <a:rPr lang="ru-RU" b="1" dirty="0" smtClean="0">
                <a:solidFill>
                  <a:srgbClr val="002060"/>
                </a:solidFill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отличаются достаточно суеверным нравом. Удивительно, но многие приметы действительно сбываются, заставляя верить в их правдивость.</a:t>
            </a:r>
            <a:endParaRPr lang="ru-RU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 рыбалке надо готовиться заранее. Считается, если бросить запланированную заранее работу на день и мчаться на рыбалку </a:t>
            </a:r>
            <a:r>
              <a:rPr lang="ru-RU" b="1" dirty="0" smtClean="0">
                <a:solidFill>
                  <a:srgbClr val="002060"/>
                </a:solidFill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клева не будет.</a:t>
            </a:r>
            <a:endParaRPr lang="ru-RU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Перед рыбалкой нельзя есть рыбу, а также брать с собой блюда из нее.</a:t>
            </a:r>
            <a:endParaRPr lang="ru-RU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 время ловли нельзя подсчитывать пойманную рыбу.</a:t>
            </a:r>
            <a:endParaRPr lang="ru-RU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Нельзя приступать к рыбалке новой снастью, предварительно не помочив ее в воде.</a:t>
            </a:r>
            <a:endParaRPr lang="ru-RU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Желать удачи рыбаку запрещается! Это испортит ему всю рыбалку. Обычно заядлые рыбаки говорят </a:t>
            </a:r>
            <a:r>
              <a:rPr lang="ru-RU" b="1" dirty="0" smtClean="0">
                <a:solidFill>
                  <a:srgbClr val="002060"/>
                </a:solidFill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ни хвоста, ни чешуи</a:t>
            </a:r>
            <a:r>
              <a:rPr lang="ru-RU" b="1" dirty="0" smtClean="0">
                <a:solidFill>
                  <a:srgbClr val="002060"/>
                </a:solidFill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а другой посылает пожелание к черту.</a:t>
            </a:r>
            <a:endParaRPr lang="ru-RU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-1692696" y="188640"/>
            <a:ext cx="216024" cy="7200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2800" b="1" u="sng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ССЫЛКИ НА  ИНТЕРНЕТ РЕСУРСЫ</a:t>
            </a:r>
            <a:endParaRPr lang="ru-RU" sz="1400" u="sng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u="sng" dirty="0" smtClean="0">
                <a:solidFill>
                  <a:srgbClr val="C00000"/>
                </a:solidFill>
              </a:rPr>
              <a:t>1. </a:t>
            </a:r>
            <a:r>
              <a:rPr lang="ru-RU" u="sng" dirty="0" smtClean="0">
                <a:solidFill>
                  <a:srgbClr val="C00000"/>
                </a:solidFill>
                <a:hlinkClick r:id="rId2"/>
              </a:rPr>
              <a:t>http://ribalka-vsem.ru/index/snarjazhenie_rybaka/0-186</a:t>
            </a:r>
            <a:endParaRPr lang="ru-RU" u="sng" dirty="0" smtClean="0">
              <a:solidFill>
                <a:srgbClr val="C00000"/>
              </a:solidFill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u="sng" dirty="0" smtClean="0">
                <a:solidFill>
                  <a:srgbClr val="C00000"/>
                </a:solidFill>
              </a:rPr>
              <a:t>2. </a:t>
            </a:r>
            <a:r>
              <a:rPr lang="ru-RU" u="sng" dirty="0" smtClean="0">
                <a:solidFill>
                  <a:srgbClr val="C00000"/>
                </a:solidFill>
                <a:hlinkClick r:id="rId3"/>
              </a:rPr>
              <a:t>https://yandex.ru/search</a:t>
            </a:r>
            <a:r>
              <a:rPr lang="ru-RU" u="sng" dirty="0" smtClean="0">
                <a:solidFill>
                  <a:srgbClr val="C00000"/>
                </a:solidFill>
              </a:rPr>
              <a:t>/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u="sng" dirty="0" smtClean="0">
                <a:solidFill>
                  <a:srgbClr val="C00000"/>
                </a:solidFill>
              </a:rPr>
              <a:t>3. </a:t>
            </a:r>
            <a:r>
              <a:rPr lang="ru-RU" u="sng" dirty="0" smtClean="0">
                <a:solidFill>
                  <a:srgbClr val="C00000"/>
                </a:solidFill>
                <a:hlinkClick r:id="rId4"/>
              </a:rPr>
              <a:t>http://lovitut.ru/content/</a:t>
            </a:r>
            <a:endParaRPr lang="ru-RU" u="sng" dirty="0" smtClean="0">
              <a:solidFill>
                <a:srgbClr val="C00000"/>
              </a:solidFill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u="sng" dirty="0" smtClean="0">
                <a:solidFill>
                  <a:srgbClr val="C00000"/>
                </a:solidFill>
              </a:rPr>
              <a:t>4. </a:t>
            </a:r>
            <a:r>
              <a:rPr lang="ru-RU" u="sng" dirty="0" smtClean="0">
                <a:solidFill>
                  <a:srgbClr val="C00000"/>
                </a:solidFill>
                <a:hlinkClick r:id="rId5"/>
              </a:rPr>
              <a:t>http://nashzeleniymir.ru/окунь</a:t>
            </a:r>
            <a:endParaRPr lang="ru-RU" u="sng" dirty="0" smtClean="0">
              <a:solidFill>
                <a:srgbClr val="C00000"/>
              </a:solidFill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u="sng" dirty="0" smtClean="0">
                <a:solidFill>
                  <a:srgbClr val="C00000"/>
                </a:solidFill>
              </a:rPr>
              <a:t>5. </a:t>
            </a:r>
            <a:r>
              <a:rPr lang="ru-RU" u="sng" dirty="0" smtClean="0">
                <a:solidFill>
                  <a:srgbClr val="C00000"/>
                </a:solidFill>
                <a:hlinkClick r:id="rId6"/>
              </a:rPr>
              <a:t>http://nashzeleniymir.ru/щука#interesnye-fakty-o-shhuke</a:t>
            </a:r>
            <a:endParaRPr lang="ru-RU" u="sng" dirty="0" smtClean="0">
              <a:solidFill>
                <a:srgbClr val="C0000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79512" y="332655"/>
          <a:ext cx="8784976" cy="6192687"/>
        </p:xfrm>
        <a:graphic>
          <a:graphicData uri="http://schemas.openxmlformats.org/drawingml/2006/table">
            <a:tbl>
              <a:tblPr/>
              <a:tblGrid>
                <a:gridCol w="2513918"/>
                <a:gridCol w="6271058"/>
              </a:tblGrid>
              <a:tr h="3258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Структура</a:t>
                      </a:r>
                      <a:endParaRPr lang="ru-RU" sz="1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09" marR="334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Содержание</a:t>
                      </a:r>
                      <a:endParaRPr lang="ru-RU" sz="1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09" marR="334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96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Тема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09" marR="334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«Мое увлечение. Рыбалка»</a:t>
                      </a:r>
                      <a:endParaRPr lang="ru-RU" sz="16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09" marR="334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92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Участники проекта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09" marR="334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Педагог –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Крутько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Оксана Анатольевна</a:t>
                      </a:r>
                      <a:endParaRPr lang="ru-RU" sz="16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Учащийся –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Плешков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Иван</a:t>
                      </a:r>
                      <a:endParaRPr lang="ru-RU" sz="16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09" marR="334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96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Тип проекта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09" marR="334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Поисково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– исследовательский</a:t>
                      </a:r>
                      <a:endParaRPr lang="ru-RU" sz="16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09" marR="334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92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Обоснование темы проекта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09" marR="334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Привлечение ребят для занятия рыбалкой</a:t>
                      </a:r>
                      <a:endParaRPr lang="ru-RU" sz="16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09" marR="334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92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Актуальность темы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09" marR="334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Настоящее время наблюдается повышенный  интерес к рыбалке как к активному отдыху на природе.</a:t>
                      </a:r>
                      <a:endParaRPr lang="ru-RU" sz="16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09" marR="334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80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Цели 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исследования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09" marR="334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1.Популяризация рыбалки, как способа противостояния человека  стрессовым ситуациям; </a:t>
                      </a:r>
                      <a:endParaRPr lang="ru-RU" sz="16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. 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Доказать, что рыбалка является одним из </a:t>
                      </a:r>
                      <a:r>
                        <a:rPr lang="ru-RU" sz="1600" dirty="0" err="1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досуговых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занятий, способствующих хорошему настроению, поддержанию физического и эмоционального тонуса;</a:t>
                      </a:r>
                      <a:endParaRPr lang="ru-RU" sz="16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09" marR="334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27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Задачи 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исследования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09" marR="334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1. Изучить литературу и источники информации по теме исследования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;</a:t>
                      </a:r>
                      <a:endParaRPr lang="ru-RU" sz="16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.Рассказать 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 секретах рыбной ловли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ru-RU" sz="16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09" marR="334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92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Методы 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исследования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09" marR="334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Изучение книг по теме, беседы, опросы, интервью, поиск информации в сети Интернет,  анализ найденного материала</a:t>
                      </a:r>
                      <a:endParaRPr lang="ru-RU" sz="16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09" marR="334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Актуальность исследования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Рыбалка является древнейшим ремеслом. В настоящее время многие миллионы людей отдают предпочтение этому увлекательному занятию. Зимой и летом тысячи любителей рыбной ловли отправляются на реки , озера ,пруды и водохранилище и нет такой силы которая удержала бы их в домашнем тепле и уюте .                                                                                                                  В моем городе главная река Лена ее длина 4480 км и река кута длиной 408 км . Водится в реке Кута такая рыба как .окунь, елец, щука, ленок, хариус, гольян, таймень, ерш, сиг, налим ,плотва.                                                                                                           Рыбы обычно бывают длиной от 10 до 50 см.                                                                             Окунь пресноводная хищная рыба , питается мальками обычно вырастает до длиной 50 см .                                                                                                                                      Щука хищная рыба пресных вод, питается мальком и не большим ельцами и окунями достигает длиной полутора метра в длину.                                                                Налим - хищная пресноводная рыба  . Длиной до 1 м . Тело вытянутое , полосато-пятнистое . На голове 3 усика один на подбородке и 2 около  ноздрей</a:t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 энциклопедии я узнал о правилах рыбной ловле самых распространенных рыб. Окуня на удочку можно ловить почти круглый год.                                                         Летом широко  применяется поплавочная удочка . Щука является хищником , которого можно ловить в любое время года . Наиболее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продуктивной считается ловля зимой до начала февраля и ловля весной в апреле и мае.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im3-tub-ru.yandex.net/i?id=6a138ae9d078d66d9d67b5f4d74d4bbf&amp;n=33&amp;h=215&amp;w=387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0"/>
            <a:ext cx="8208912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Пища окуня">
            <a:hlinkClick r:id="rId3" tooltip="&quot;&quot;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3573016"/>
            <a:ext cx="7776864" cy="2926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763688" y="2564904"/>
            <a:ext cx="31122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Ёрш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59633" y="3982998"/>
            <a:ext cx="36956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Окунь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animalreader.ru/wp-content/uploads/2015/02/hariusy-rod-animal-reader.ru-004-1024x68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3356992"/>
            <a:ext cx="5832648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 descr="http://webfishnet.ru/uploads/topics/preview/00/00/01/09/63e14a3a89_870crop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620688"/>
            <a:ext cx="7488832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347864" y="2708920"/>
            <a:ext cx="15854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Щука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134828" y="5460326"/>
            <a:ext cx="20213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Хариус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332656"/>
            <a:ext cx="8686800" cy="1080120"/>
          </a:xfrm>
        </p:spPr>
        <p:txBody>
          <a:bodyPr>
            <a:normAutofit/>
          </a:bodyPr>
          <a:lstStyle/>
          <a:p>
            <a:pPr lvl="0" algn="ctr" fontAlgn="base">
              <a:spcAft>
                <a:spcPct val="0"/>
              </a:spcAft>
            </a:pPr>
            <a:r>
              <a:rPr lang="ru-RU" sz="3200" b="1" cap="none" dirty="0" smtClean="0"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Интересные факты о рыбах</a:t>
            </a:r>
            <a:r>
              <a:rPr lang="ru-RU" sz="1800" cap="none" dirty="0" smtClean="0"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ru-RU" sz="1800" cap="none" dirty="0" smtClean="0"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</a:br>
            <a:endParaRPr lang="ru-RU" sz="1800" b="1" cap="none" dirty="0" smtClean="0"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340769"/>
            <a:ext cx="8686800" cy="2520280"/>
          </a:xfrm>
        </p:spPr>
        <p:txBody>
          <a:bodyPr>
            <a:normAutofit fontScale="85000" lnSpcReduction="20000"/>
          </a:bodyPr>
          <a:lstStyle/>
          <a:p>
            <a:r>
              <a:rPr lang="ru-RU" b="1" i="1" u="sng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Интересные факты об окуне: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Если спросить любого заядлого рыбака, какая рыба приносит самый стабильный улов, ответ будет однозначным </a:t>
            </a:r>
            <a:r>
              <a:rPr lang="ru-RU" sz="2400" b="1" dirty="0" smtClean="0">
                <a:solidFill>
                  <a:srgbClr val="002060"/>
                </a:solidFill>
                <a:latin typeface="Calibri"/>
                <a:ea typeface="Calibri" pitchFamily="34" charset="0"/>
                <a:cs typeface="Times New Roman" pitchFamily="18" charset="0"/>
              </a:rPr>
              <a:t>—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конечно, окунь. Такой факт объясняется невероятной прожорливостью и всеядностью мелкого хищника, а также охотничьим азартом, когда в погоне за добычей молодые особи этой рыбы даже выбрасываются на берег.</a:t>
            </a: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Окунь приспосабливается к любым условиям обитания и одинаково хорошо чувствует себя в реках, непроточных озерах и прудах, а также в солоноватых водоемах и малосоленых морях.</a:t>
            </a:r>
            <a:endParaRPr lang="ru-RU" sz="2400" dirty="0"/>
          </a:p>
        </p:txBody>
      </p:sp>
      <p:pic>
        <p:nvPicPr>
          <p:cNvPr id="4" name="Picture 5" descr="http://onega-fishing.ru/netcat_files/userfiles/oku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4149080"/>
            <a:ext cx="3543364" cy="15055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 flipV="1">
            <a:off x="-1188640" y="404664"/>
            <a:ext cx="504056" cy="14401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332657"/>
            <a:ext cx="8686800" cy="2952327"/>
          </a:xfrm>
        </p:spPr>
        <p:txBody>
          <a:bodyPr>
            <a:normAutofit fontScale="85000" lnSpcReduction="10000"/>
          </a:bodyPr>
          <a:lstStyle/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b="1" i="1" u="sng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Интересные факты о щуке:</a:t>
            </a:r>
            <a:endParaRPr lang="ru-RU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 утверждению рыбаков, сорвавшаяся с крючка щука запоминает приманку, причинившую ей боль. Поэтому рыбаку придется заменить или приманку, или сменить место ловли.</a:t>
            </a:r>
            <a:endParaRPr lang="ru-RU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Мясо щуки содержит всего 2-3% жира, поэтому считается ценным диетическим продуктом.</a:t>
            </a:r>
            <a:endParaRPr lang="ru-RU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pic>
        <p:nvPicPr>
          <p:cNvPr id="4" name="Picture 3" descr="https://im0-tub-ru.yandex.net/i?id=a8904d068994a0d59da4a30abcbbe1b4&amp;n=33&amp;h=215&amp;w=33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3212976"/>
            <a:ext cx="5400600" cy="28083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1224135"/>
          </a:xfrm>
        </p:spPr>
        <p:txBody>
          <a:bodyPr>
            <a:normAutofit/>
          </a:bodyPr>
          <a:lstStyle/>
          <a:p>
            <a:r>
              <a:rPr lang="ru-RU" sz="2800" b="1" dirty="0"/>
              <a:t>СНАСТИ И СНАРЯЖЕНИЯ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1340768"/>
            <a:ext cx="7920880" cy="3024336"/>
          </a:xfrm>
        </p:spPr>
        <p:txBody>
          <a:bodyPr>
            <a:normAutofit/>
          </a:bodyPr>
          <a:lstStyle/>
          <a:p>
            <a:pPr algn="l"/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Рыболовецкие снасти и предметы для летней рыбалки:                                                                                      1. САДОК. Он позволяет сохранить рыбу живой длительное время.                                                                               2. Подсак . Он служит для вытаскивания подсеченной рыбы из воды.                                                                                                                        3.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Зевник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. В случае , когда рыба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заглотила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приманку  и не открывает рот , он помогает держать открытой пасть хищника и тогда можно отцеплять крючок .                                                                                                                                                                  4. Нож складной или в чехле. Он необходим для разделки рыбы и небольшого ремонта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рыболовной снасти.</a:t>
            </a:r>
          </a:p>
          <a:p>
            <a:pPr algn="l"/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4005064"/>
            <a:ext cx="5472608" cy="2646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792087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Особенности летней рыбалки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980728"/>
            <a:ext cx="7704856" cy="4104456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ru-RU" sz="2600" dirty="0" smtClean="0">
                <a:solidFill>
                  <a:schemeClr val="tx1"/>
                </a:solidFill>
              </a:rPr>
              <a:t>Летняя рыбалка считается универсальной , поскольку  именно на летней можно отдыхать сидя на берегу прожаривая шашлык, ловить рыбу. Греясь на теплом солнышке. </a:t>
            </a:r>
          </a:p>
          <a:p>
            <a:pPr algn="l"/>
            <a:r>
              <a:rPr lang="ru-RU" sz="2600" dirty="0" smtClean="0">
                <a:solidFill>
                  <a:schemeClr val="tx1"/>
                </a:solidFill>
              </a:rPr>
              <a:t>Но и летняя рыбная ловля обладает некоторыми минусами . Это комары, жара, а также ветер, способный вызывать не немалые волны на водоеме .При ловле на озере рыбу можно найти в прибрежных ямах , участках с корягами, а также , </a:t>
            </a:r>
            <a:r>
              <a:rPr lang="ru-RU" sz="2600" dirty="0" err="1" smtClean="0">
                <a:solidFill>
                  <a:schemeClr val="tx1"/>
                </a:solidFill>
              </a:rPr>
              <a:t>прогалах</a:t>
            </a:r>
            <a:r>
              <a:rPr lang="ru-RU" sz="2600" dirty="0" smtClean="0">
                <a:solidFill>
                  <a:schemeClr val="tx1"/>
                </a:solidFill>
              </a:rPr>
              <a:t> подводных зарослей . Основной особенностью поведения рыбы летом является то , что утром и вечером рыба подымается на поверхность кормится , а ближе к наступлению дня, старается держать ближе ко дну . В  холодную погоду рыба чаще всего кормится в верхних слоях воды, а в теплую отпускается на дно. </a:t>
            </a:r>
            <a:endParaRPr lang="ru-RU" sz="2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4776" y="4725144"/>
            <a:ext cx="3037704" cy="2132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1719</TotalTime>
  <Words>820</Words>
  <Application>Microsoft Office PowerPoint</Application>
  <PresentationFormat>Экран (4:3)</PresentationFormat>
  <Paragraphs>67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Трек</vt:lpstr>
      <vt:lpstr>Слайд 1</vt:lpstr>
      <vt:lpstr>Слайд 2</vt:lpstr>
      <vt:lpstr>Актуальность исследования</vt:lpstr>
      <vt:lpstr>Слайд 4</vt:lpstr>
      <vt:lpstr>Слайд 5</vt:lpstr>
      <vt:lpstr>Интересные факты о рыбах </vt:lpstr>
      <vt:lpstr>Слайд 7</vt:lpstr>
      <vt:lpstr>СНАСТИ И СНАРЯЖЕНИЯ </vt:lpstr>
      <vt:lpstr>Особенности летней рыбалки</vt:lpstr>
      <vt:lpstr> Техника ловли </vt:lpstr>
      <vt:lpstr>Что делать если не клюет ?</vt:lpstr>
      <vt:lpstr>Заключение</vt:lpstr>
      <vt:lpstr>Приметы рыбаков </vt:lpstr>
      <vt:lpstr>Слайд 14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krutko.oksana2015@yandex.ru</dc:creator>
  <cp:lastModifiedBy>krutko.oksana2015@yandex.ru</cp:lastModifiedBy>
  <cp:revision>5</cp:revision>
  <dcterms:created xsi:type="dcterms:W3CDTF">2021-02-25T00:00:55Z</dcterms:created>
  <dcterms:modified xsi:type="dcterms:W3CDTF">2021-03-04T02:55:46Z</dcterms:modified>
</cp:coreProperties>
</file>