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14"/>
  </p:notesMasterIdLst>
  <p:sldIdLst>
    <p:sldId id="256" r:id="rId2"/>
    <p:sldId id="259" r:id="rId3"/>
    <p:sldId id="263" r:id="rId4"/>
    <p:sldId id="261" r:id="rId5"/>
    <p:sldId id="265" r:id="rId6"/>
    <p:sldId id="268" r:id="rId7"/>
    <p:sldId id="266" r:id="rId8"/>
    <p:sldId id="267" r:id="rId9"/>
    <p:sldId id="264" r:id="rId10"/>
    <p:sldId id="260" r:id="rId11"/>
    <p:sldId id="25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EFCCE-ED5B-410E-87AF-53DFD5A71D9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EE8FD-2008-431B-B699-F74F5E1C7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23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EE8FD-2008-431B-B699-F74F5E1C708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7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6163-FA5D-4270-86F4-D48DB5DF6415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A41B-AD3F-4273-B465-DA55B061289A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5040-14A4-40CF-9FD5-061D0F218964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4EDD-6149-4A1C-B14B-2FCBDAC4E691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70B7DE8-6EDB-4699-8FE6-C5B8D8A966F6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4940-1DEB-48BE-9F76-0721685BC1B1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10D4-9AED-4FB1-A4B1-CD7734648F63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4971-8DD0-4547-8F14-DC12051739F3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B9AC-08C4-4E63-8EC0-C0C697ECC3D1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1CA6-DC44-404D-99B2-608C11B0EC43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3676-7896-4368-A44B-0C584394CA47}" type="datetime1">
              <a:rPr lang="en-US" smtClean="0"/>
              <a:t>3/31/2021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6000" contrast="-2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E26BDCA-8EE1-4BF4-8CB8-BA18624B3ED4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Цепная передача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Исполнитель: </a:t>
            </a:r>
            <a:r>
              <a:rPr lang="ru-RU" dirty="0" err="1" smtClean="0"/>
              <a:t>Милькина</a:t>
            </a:r>
            <a:r>
              <a:rPr lang="ru-RU" dirty="0" smtClean="0"/>
              <a:t> Е.А.</a:t>
            </a:r>
          </a:p>
          <a:p>
            <a:pPr algn="r"/>
            <a:r>
              <a:rPr lang="ru-RU" dirty="0" smtClean="0"/>
              <a:t>Курьез В.А.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714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Схема сборки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104" y="1824608"/>
            <a:ext cx="3071888" cy="4813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4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Схема сборки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447" y="1956324"/>
            <a:ext cx="8409201" cy="4396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8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Схема сборки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205" y="2066606"/>
            <a:ext cx="7077685" cy="4206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1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Научиться собирать цепную передачу на базе программы </a:t>
            </a:r>
            <a:r>
              <a:rPr lang="en-US" sz="3200" dirty="0" smtClean="0">
                <a:latin typeface="Cambria" pitchFamily="18" charset="0"/>
              </a:rPr>
              <a:t>Lego </a:t>
            </a:r>
            <a:r>
              <a:rPr lang="en-US" sz="3200" dirty="0">
                <a:latin typeface="Cambria" panose="02040503050406030204" pitchFamily="18" charset="0"/>
              </a:rPr>
              <a:t>D</a:t>
            </a:r>
            <a:r>
              <a:rPr lang="en-US" sz="3200" dirty="0" smtClean="0">
                <a:latin typeface="Cambria" panose="02040503050406030204" pitchFamily="18" charset="0"/>
              </a:rPr>
              <a:t>igital </a:t>
            </a:r>
            <a:r>
              <a:rPr lang="en-US" sz="3200" dirty="0">
                <a:latin typeface="Cambria" panose="02040503050406030204" pitchFamily="18" charset="0"/>
              </a:rPr>
              <a:t>D</a:t>
            </a:r>
            <a:r>
              <a:rPr lang="en-US" sz="3200" dirty="0" smtClean="0">
                <a:latin typeface="Cambria" panose="02040503050406030204" pitchFamily="18" charset="0"/>
              </a:rPr>
              <a:t>esigner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2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Познакомиться с цепной передачей</a:t>
            </a:r>
          </a:p>
          <a:p>
            <a:r>
              <a:rPr lang="ru-RU" sz="3200" dirty="0" smtClean="0"/>
              <a:t>Ознакомиться с конструктором </a:t>
            </a:r>
            <a:r>
              <a:rPr lang="en-US" sz="3200" dirty="0" err="1">
                <a:latin typeface="Cambria" panose="02040503050406030204" pitchFamily="18" charset="0"/>
              </a:rPr>
              <a:t>lego</a:t>
            </a:r>
            <a:r>
              <a:rPr lang="en-US" sz="3200" dirty="0">
                <a:latin typeface="Cambria" panose="02040503050406030204" pitchFamily="18" charset="0"/>
              </a:rPr>
              <a:t> digital </a:t>
            </a:r>
            <a:r>
              <a:rPr lang="en-US" sz="3200" dirty="0" smtClean="0">
                <a:latin typeface="Cambria" panose="02040503050406030204" pitchFamily="18" charset="0"/>
              </a:rPr>
              <a:t>designer</a:t>
            </a:r>
            <a:endParaRPr lang="ru-RU" sz="3200" dirty="0" smtClean="0"/>
          </a:p>
          <a:p>
            <a:r>
              <a:rPr lang="ru-RU" sz="3200" dirty="0" smtClean="0"/>
              <a:t>Построить модель цепной передачи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6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Цепная передача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3930" y="1648442"/>
            <a:ext cx="10058400" cy="14291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/>
              <a:t>Цепная</a:t>
            </a:r>
            <a:r>
              <a:rPr lang="ru-RU" sz="2400" dirty="0"/>
              <a:t> </a:t>
            </a:r>
            <a:r>
              <a:rPr lang="ru-RU" sz="2400" b="1" dirty="0"/>
              <a:t>передача</a:t>
            </a:r>
            <a:r>
              <a:rPr lang="ru-RU" sz="2400" dirty="0"/>
              <a:t> — </a:t>
            </a:r>
            <a:r>
              <a:rPr lang="ru-RU" sz="2400" b="1" dirty="0"/>
              <a:t>это</a:t>
            </a:r>
            <a:r>
              <a:rPr lang="ru-RU" sz="2400" dirty="0"/>
              <a:t> </a:t>
            </a:r>
            <a:r>
              <a:rPr lang="ru-RU" sz="2400" b="1" dirty="0"/>
              <a:t>передача</a:t>
            </a:r>
            <a:r>
              <a:rPr lang="ru-RU" sz="2400" dirty="0"/>
              <a:t> механической энергии при помощи гибкого элемента — </a:t>
            </a:r>
            <a:r>
              <a:rPr lang="ru-RU" sz="2400" b="1" dirty="0"/>
              <a:t>цепи</a:t>
            </a:r>
            <a:r>
              <a:rPr lang="ru-RU" sz="2400" dirty="0"/>
              <a:t>, за счёт сил зацепления. Может иметь как постоянное, так и переменное передаточное число (например, </a:t>
            </a:r>
            <a:r>
              <a:rPr lang="ru-RU" sz="2400" b="1" dirty="0"/>
              <a:t>цепной</a:t>
            </a:r>
            <a:r>
              <a:rPr lang="ru-RU" sz="2400" dirty="0"/>
              <a:t> вариатор). Состоит из ведущей и ведомой звездочки и </a:t>
            </a:r>
            <a:r>
              <a:rPr lang="ru-RU" sz="2400" b="1" dirty="0"/>
              <a:t>цепи</a:t>
            </a:r>
            <a:r>
              <a:rPr lang="ru-RU" sz="2400" dirty="0"/>
              <a:t>. </a:t>
            </a:r>
            <a:r>
              <a:rPr lang="ru-RU" sz="2400" b="1" dirty="0"/>
              <a:t>Цепь</a:t>
            </a:r>
            <a:r>
              <a:rPr lang="ru-RU" sz="2400" dirty="0"/>
              <a:t> состоит из подвижных звеньев.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466" y="3385752"/>
            <a:ext cx="3944766" cy="3185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2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286924"/>
            <a:ext cx="10058400" cy="858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Особенности конструкции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821" y="3764692"/>
            <a:ext cx="11487807" cy="2982097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2200" dirty="0"/>
              <a:t>Гусеница (гусеничная цепь) - это замкнутая цепь из шарнирно-соединённых </a:t>
            </a:r>
            <a:r>
              <a:rPr lang="ru-RU" sz="2200" dirty="0" smtClean="0"/>
              <a:t>звеньев (траков), с внешней стороны которых имеются </a:t>
            </a:r>
            <a:r>
              <a:rPr lang="ru-RU" sz="2200" dirty="0" err="1" smtClean="0"/>
              <a:t>грунтозацепы</a:t>
            </a:r>
            <a:r>
              <a:rPr lang="ru-RU" sz="2200" dirty="0" smtClean="0"/>
              <a:t>. Гусеницы трактора увеличивают </a:t>
            </a:r>
            <a:r>
              <a:rPr lang="ru-RU" sz="2200" dirty="0"/>
              <a:t>площадь опоры и снижают давление на грунт, а также за </a:t>
            </a:r>
            <a:r>
              <a:rPr lang="ru-RU" sz="2200" dirty="0" smtClean="0"/>
              <a:t>счет </a:t>
            </a:r>
            <a:r>
              <a:rPr lang="ru-RU" sz="2200" dirty="0" err="1" smtClean="0"/>
              <a:t>грунтозацепов</a:t>
            </a:r>
            <a:r>
              <a:rPr lang="ru-RU" sz="2200" dirty="0" smtClean="0"/>
              <a:t> </a:t>
            </a:r>
            <a:r>
              <a:rPr lang="ru-RU" sz="2200" dirty="0"/>
              <a:t>хорошо цепляются за почву во время буксировки какого-то груза.</a:t>
            </a:r>
          </a:p>
          <a:p>
            <a:pPr algn="just"/>
            <a:r>
              <a:rPr lang="ru-RU" sz="2200" dirty="0"/>
              <a:t>Трак (башмак) – одно звено гусеничной цепи.</a:t>
            </a:r>
          </a:p>
          <a:p>
            <a:pPr algn="just">
              <a:lnSpc>
                <a:spcPct val="170000"/>
              </a:lnSpc>
            </a:pPr>
            <a:r>
              <a:rPr lang="ru-RU" sz="2200" dirty="0"/>
              <a:t>Поддерживающие катки – это подвижная опора гусеницы в виде </a:t>
            </a:r>
            <a:r>
              <a:rPr lang="ru-RU" sz="2200" dirty="0" smtClean="0"/>
              <a:t>цилиндрической детали </a:t>
            </a:r>
            <a:r>
              <a:rPr lang="ru-RU" sz="2200" dirty="0"/>
              <a:t>(колеса), которая поддерживает цепь от провисания. Опорные катки </a:t>
            </a:r>
            <a:r>
              <a:rPr lang="ru-RU" sz="2200" dirty="0" smtClean="0"/>
              <a:t>выполняют роль </a:t>
            </a:r>
            <a:r>
              <a:rPr lang="ru-RU" sz="2200" dirty="0"/>
              <a:t>дополнительных точек опоры на цепь снизу.</a:t>
            </a:r>
          </a:p>
          <a:p>
            <a:pPr algn="just">
              <a:lnSpc>
                <a:spcPct val="170000"/>
              </a:lnSpc>
            </a:pPr>
            <a:r>
              <a:rPr lang="ru-RU" sz="2200" dirty="0"/>
              <a:t>Направляющее колесо или направляющая звездочка [если есть зубчики] (</a:t>
            </a:r>
            <a:r>
              <a:rPr lang="ru-RU" sz="2200" dirty="0" smtClean="0"/>
              <a:t>еще называют </a:t>
            </a:r>
            <a:r>
              <a:rPr lang="ru-RU" sz="2200" dirty="0"/>
              <a:t>«ленивцем») – колесо по другую сторону от ведущего. Часто на него </a:t>
            </a:r>
            <a:r>
              <a:rPr lang="ru-RU" sz="2200" dirty="0" smtClean="0"/>
              <a:t>ставят </a:t>
            </a:r>
            <a:r>
              <a:rPr lang="ru-RU" sz="2200" dirty="0" err="1" smtClean="0"/>
              <a:t>натяжитель</a:t>
            </a:r>
            <a:r>
              <a:rPr lang="ru-RU" sz="2200" dirty="0" smtClean="0"/>
              <a:t> </a:t>
            </a:r>
            <a:r>
              <a:rPr lang="ru-RU" sz="2200" dirty="0"/>
              <a:t>в виде пружины.</a:t>
            </a:r>
          </a:p>
          <a:p>
            <a:pPr algn="just"/>
            <a:r>
              <a:rPr lang="ru-RU" sz="2200" dirty="0"/>
              <a:t>Ведущее колесо или ведущая звездочка – колесо, которое приводит в </a:t>
            </a:r>
            <a:r>
              <a:rPr lang="ru-RU" sz="2200" dirty="0" smtClean="0"/>
              <a:t>движение гусеницу</a:t>
            </a:r>
            <a:r>
              <a:rPr lang="ru-RU" sz="22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672" y="1227437"/>
            <a:ext cx="4864012" cy="2685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9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Примеры в реальной жизни</a:t>
            </a:r>
            <a:endParaRPr lang="ru-RU" b="1" dirty="0"/>
          </a:p>
        </p:txBody>
      </p:sp>
      <p:pic>
        <p:nvPicPr>
          <p:cNvPr id="1026" name="Picture 2" descr="https://sun9-2.userapi.com/impf/5L8p2vt14qAQHRhUUXnHoPrgfTvIOHRjSZG9Gw/-JSsvpNRkZs.jpg?size=1024x768&amp;quality=96&amp;proxy=1&amp;sign=28c993dec227cbefafa4757f74122009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194" y="2102070"/>
            <a:ext cx="5445780" cy="4456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s://sun9-17.userapi.com/impf/7LhDAcffjbvJToG7XKBIjwpT_sIsL9fmaXMoZw/MMvaazL8mdo.jpg?size=1200x1140&amp;quality=96&amp;proxy=1&amp;sign=4927253013ffde0fa054fb4efee8c4bb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5698" y="2102069"/>
            <a:ext cx="4845268" cy="4466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Lego</a:t>
            </a:r>
            <a:r>
              <a:rPr lang="en-US" dirty="0"/>
              <a:t> </a:t>
            </a:r>
            <a:r>
              <a:rPr lang="en-US" b="1" dirty="0"/>
              <a:t>Digital</a:t>
            </a:r>
            <a:r>
              <a:rPr lang="en-US" dirty="0"/>
              <a:t> </a:t>
            </a:r>
            <a:r>
              <a:rPr lang="en-US" b="1" dirty="0"/>
              <a:t>Designer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692166"/>
            <a:ext cx="10058400" cy="47716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Программа </a:t>
            </a:r>
            <a:r>
              <a:rPr lang="ru-RU" dirty="0" err="1"/>
              <a:t>Lego</a:t>
            </a:r>
            <a:r>
              <a:rPr lang="ru-RU" dirty="0"/>
              <a:t> </a:t>
            </a:r>
            <a:r>
              <a:rPr lang="ru-RU" dirty="0" err="1"/>
              <a:t>Digital</a:t>
            </a:r>
            <a:r>
              <a:rPr lang="ru-RU" dirty="0"/>
              <a:t> </a:t>
            </a:r>
            <a:r>
              <a:rPr lang="ru-RU" dirty="0" err="1"/>
              <a:t>Designer</a:t>
            </a:r>
            <a:r>
              <a:rPr lang="ru-RU" dirty="0"/>
              <a:t> – </a:t>
            </a:r>
            <a:r>
              <a:rPr lang="ru-RU" b="1" dirty="0"/>
              <a:t>виртуальный конструктор</a:t>
            </a:r>
            <a:r>
              <a:rPr lang="ru-RU" dirty="0"/>
              <a:t>, за счёт использования которого можно создавать трёхмерные модели </a:t>
            </a:r>
            <a:r>
              <a:rPr lang="ru-RU" dirty="0" err="1"/>
              <a:t>Lego</a:t>
            </a:r>
            <a:r>
              <a:rPr lang="ru-RU" dirty="0"/>
              <a:t>. Утилита имеет широкий функционал, массу рабочих инструментов и три режима работы, которые позволяют воплощать в жизнь самые разные задумки в стиле </a:t>
            </a:r>
            <a:r>
              <a:rPr lang="ru-RU" dirty="0" err="1"/>
              <a:t>Лего</a:t>
            </a:r>
            <a:r>
              <a:rPr lang="ru-RU" dirty="0"/>
              <a:t>. Программное обеспечение дает возможность сохранять готовые работы на компьютере, а также просматривать модели других пользователей. Программа проста в управлении, поэтому справиться с ней сможет даже ребёнок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/>
              <a:t>Лего</a:t>
            </a:r>
            <a:r>
              <a:rPr lang="ru-RU" dirty="0"/>
              <a:t> </a:t>
            </a:r>
            <a:r>
              <a:rPr lang="ru-RU" dirty="0" err="1"/>
              <a:t>Диджитал</a:t>
            </a:r>
            <a:r>
              <a:rPr lang="ru-RU" dirty="0"/>
              <a:t> Дизайнер – ПО, предназначенное для создания моделей и проектов, напоминающих кубики </a:t>
            </a:r>
            <a:r>
              <a:rPr lang="ru-RU" dirty="0" err="1"/>
              <a:t>Лего</a:t>
            </a:r>
            <a:r>
              <a:rPr lang="ru-RU" dirty="0"/>
              <a:t>. Она даёт пользователям следующие возможности:</a:t>
            </a:r>
          </a:p>
          <a:p>
            <a:pPr algn="just"/>
            <a:r>
              <a:rPr lang="ru-RU" dirty="0"/>
              <a:t>Начинать </a:t>
            </a:r>
            <a:r>
              <a:rPr lang="ru-RU" b="1" dirty="0"/>
              <a:t>разработку проектов</a:t>
            </a:r>
            <a:r>
              <a:rPr lang="ru-RU" dirty="0"/>
              <a:t> с нуля.</a:t>
            </a:r>
          </a:p>
          <a:p>
            <a:pPr algn="just"/>
            <a:r>
              <a:rPr lang="ru-RU" b="1" dirty="0"/>
              <a:t>Работа с готовыми моделями</a:t>
            </a:r>
            <a:r>
              <a:rPr lang="ru-RU" dirty="0"/>
              <a:t> и </a:t>
            </a:r>
            <a:r>
              <a:rPr lang="ru-RU" b="1" dirty="0"/>
              <a:t>основами</a:t>
            </a:r>
            <a:r>
              <a:rPr lang="ru-RU" dirty="0"/>
              <a:t>, которые представлены в галерее на официальном сайте.</a:t>
            </a:r>
          </a:p>
          <a:p>
            <a:pPr algn="just"/>
            <a:r>
              <a:rPr lang="ru-RU" b="1" dirty="0"/>
              <a:t>Загрузка</a:t>
            </a:r>
            <a:r>
              <a:rPr lang="ru-RU" dirty="0"/>
              <a:t> собственных </a:t>
            </a:r>
            <a:r>
              <a:rPr lang="ru-RU" b="1" dirty="0"/>
              <a:t>моделей на официальный сайт </a:t>
            </a:r>
            <a:r>
              <a:rPr lang="ru-RU" b="1" dirty="0" err="1"/>
              <a:t>Lego</a:t>
            </a:r>
            <a:r>
              <a:rPr lang="ru-RU" dirty="0"/>
              <a:t> </a:t>
            </a:r>
            <a:r>
              <a:rPr lang="ru-RU" dirty="0" err="1"/>
              <a:t>Digital</a:t>
            </a:r>
            <a:r>
              <a:rPr lang="ru-RU" dirty="0"/>
              <a:t> </a:t>
            </a:r>
            <a:r>
              <a:rPr lang="ru-RU" dirty="0" err="1"/>
              <a:t>Designer</a:t>
            </a:r>
            <a:r>
              <a:rPr lang="ru-RU" dirty="0"/>
              <a:t> за счёт графического 3D-редактора.</a:t>
            </a:r>
          </a:p>
          <a:p>
            <a:pPr algn="just"/>
            <a:r>
              <a:rPr lang="ru-RU" b="1" dirty="0"/>
              <a:t>Редактировать</a:t>
            </a:r>
            <a:r>
              <a:rPr lang="ru-RU" dirty="0"/>
              <a:t> уже </a:t>
            </a:r>
            <a:r>
              <a:rPr lang="ru-RU" b="1" dirty="0"/>
              <a:t>сохранённые</a:t>
            </a:r>
            <a:r>
              <a:rPr lang="ru-RU" dirty="0"/>
              <a:t> на компьютере или в архиве </a:t>
            </a:r>
            <a:r>
              <a:rPr lang="ru-RU" dirty="0" err="1"/>
              <a:t>проги</a:t>
            </a:r>
            <a:r>
              <a:rPr lang="ru-RU" dirty="0"/>
              <a:t> </a:t>
            </a:r>
            <a:r>
              <a:rPr lang="ru-RU" b="1" dirty="0"/>
              <a:t>модели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5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700" b="1" dirty="0"/>
              <a:t>Функциональные возможности </a:t>
            </a:r>
            <a:r>
              <a:rPr lang="ru-RU" sz="4700" b="1" dirty="0" err="1"/>
              <a:t>Lego</a:t>
            </a:r>
            <a:r>
              <a:rPr lang="ru-RU" sz="4700" b="1" dirty="0"/>
              <a:t> </a:t>
            </a:r>
            <a:r>
              <a:rPr lang="ru-RU" sz="4700" b="1" dirty="0" err="1"/>
              <a:t>Digital</a:t>
            </a:r>
            <a:r>
              <a:rPr lang="ru-RU" sz="4700" b="1" dirty="0"/>
              <a:t> </a:t>
            </a:r>
            <a:r>
              <a:rPr lang="ru-RU" sz="4700" b="1" dirty="0" err="1"/>
              <a:t>Designer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9338" y="1637931"/>
            <a:ext cx="10058400" cy="430041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dirty="0"/>
              <a:t>Функции утилиты помогают заниматься виртуальным моделированием как начинающим графическим дизайнерам, так и более продвинутым специалистам. Создавать </a:t>
            </a:r>
            <a:r>
              <a:rPr lang="ru-RU" sz="2600" dirty="0" err="1"/>
              <a:t>Лего</a:t>
            </a:r>
            <a:r>
              <a:rPr lang="ru-RU" sz="2600" dirty="0"/>
              <a:t>-модели могут также и дети. Программа </a:t>
            </a:r>
            <a:r>
              <a:rPr lang="ru-RU" sz="2600" b="1" dirty="0"/>
              <a:t>работает в 3</a:t>
            </a:r>
            <a:r>
              <a:rPr lang="ru-RU" sz="2600" dirty="0"/>
              <a:t> главных </a:t>
            </a:r>
            <a:r>
              <a:rPr lang="ru-RU" sz="2600" b="1" dirty="0"/>
              <a:t>режимах</a:t>
            </a:r>
            <a:r>
              <a:rPr lang="ru-RU" sz="2600" dirty="0"/>
              <a:t>:</a:t>
            </a:r>
          </a:p>
          <a:p>
            <a:pPr algn="just"/>
            <a:r>
              <a:rPr lang="ru-RU" sz="2600" b="1" dirty="0" err="1"/>
              <a:t>Digital</a:t>
            </a:r>
            <a:r>
              <a:rPr lang="ru-RU" sz="2600" b="1" dirty="0"/>
              <a:t> </a:t>
            </a:r>
            <a:r>
              <a:rPr lang="ru-RU" sz="2600" b="1" dirty="0" err="1"/>
              <a:t>Designer</a:t>
            </a:r>
            <a:r>
              <a:rPr lang="ru-RU" sz="2600" dirty="0"/>
              <a:t>. Это базовый режим, который включает самые необходимые инструменты для работы. Он подойдёт для тех, кто хочет создавать модели по готовым инструкциям.</a:t>
            </a:r>
          </a:p>
          <a:p>
            <a:pPr algn="just"/>
            <a:r>
              <a:rPr lang="ru-RU" sz="2600" b="1" dirty="0" err="1"/>
              <a:t>Mindstorms</a:t>
            </a:r>
            <a:r>
              <a:rPr lang="ru-RU" sz="2600" dirty="0"/>
              <a:t>. Это более продвинутый режим, который позволяет работать с деталями и инструментами из одноименной серии.</a:t>
            </a:r>
          </a:p>
          <a:p>
            <a:pPr algn="just"/>
            <a:r>
              <a:rPr lang="ru-RU" sz="2600" b="1" dirty="0" err="1"/>
              <a:t>Digital</a:t>
            </a:r>
            <a:r>
              <a:rPr lang="ru-RU" sz="2600" b="1" dirty="0"/>
              <a:t> </a:t>
            </a:r>
            <a:r>
              <a:rPr lang="ru-RU" sz="2600" b="1" dirty="0" err="1"/>
              <a:t>Designer</a:t>
            </a:r>
            <a:r>
              <a:rPr lang="ru-RU" sz="2600" b="1" dirty="0"/>
              <a:t> </a:t>
            </a:r>
            <a:r>
              <a:rPr lang="ru-RU" sz="2600" b="1" dirty="0" err="1"/>
              <a:t>Extended</a:t>
            </a:r>
            <a:r>
              <a:rPr lang="ru-RU" sz="2600" dirty="0"/>
              <a:t>. Самый продвинутый режим, который подходит для пользователей, имеющих немалый опыт в моделировании </a:t>
            </a:r>
            <a:r>
              <a:rPr lang="ru-RU" sz="2600" dirty="0" err="1"/>
              <a:t>Лего</a:t>
            </a:r>
            <a:r>
              <a:rPr lang="ru-RU" sz="2600" dirty="0"/>
              <a:t>-конструкций. Здесь есть инструменты, детали и цветовое оформление, которых не встретить в базовом режиме работы.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9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Детали схемы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774275"/>
            <a:ext cx="10058400" cy="17421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Цепное колесо, 40,7x15 мм, черное </a:t>
            </a:r>
            <a:r>
              <a:rPr lang="ru-RU" dirty="0" smtClean="0"/>
              <a:t>4582792 (3 шт.)</a:t>
            </a:r>
          </a:p>
          <a:p>
            <a:r>
              <a:rPr lang="ru-RU" dirty="0" smtClean="0"/>
              <a:t>Соединительный </a:t>
            </a:r>
            <a:r>
              <a:rPr lang="ru-RU" dirty="0"/>
              <a:t>штифт с фрикционной муфтой, 2-модульный, черный </a:t>
            </a:r>
            <a:r>
              <a:rPr lang="ru-RU" dirty="0" smtClean="0"/>
              <a:t>4121715 (2 </a:t>
            </a:r>
            <a:r>
              <a:rPr lang="ru-RU" dirty="0"/>
              <a:t>ш</a:t>
            </a:r>
            <a:r>
              <a:rPr lang="ru-RU" dirty="0" smtClean="0"/>
              <a:t>т.)</a:t>
            </a:r>
          </a:p>
          <a:p>
            <a:r>
              <a:rPr lang="ru-RU" dirty="0"/>
              <a:t>Соединительный штифт с фрикционной муфтой/осью, 2-модульный, синий </a:t>
            </a:r>
            <a:r>
              <a:rPr lang="ru-RU" dirty="0" smtClean="0"/>
              <a:t>4206482 (2 шт.)</a:t>
            </a:r>
          </a:p>
          <a:p>
            <a:r>
              <a:rPr lang="ru-RU" dirty="0"/>
              <a:t>Балка, 7-модульная, серая </a:t>
            </a:r>
            <a:r>
              <a:rPr lang="ru-RU" dirty="0" smtClean="0"/>
              <a:t>4495930 (2 шт.) и 5-модульная (1 шт.)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99" y="3985919"/>
            <a:ext cx="6791533" cy="2651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50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110</TotalTime>
  <Words>241</Words>
  <Application>Microsoft Office PowerPoint</Application>
  <PresentationFormat>Широкоэкранный</PresentationFormat>
  <Paragraphs>52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Cambria</vt:lpstr>
      <vt:lpstr>Rockwell</vt:lpstr>
      <vt:lpstr>Rockwell Condensed</vt:lpstr>
      <vt:lpstr>Wingdings</vt:lpstr>
      <vt:lpstr>Дерево</vt:lpstr>
      <vt:lpstr>Цепная передача</vt:lpstr>
      <vt:lpstr>Цель</vt:lpstr>
      <vt:lpstr>Задачи</vt:lpstr>
      <vt:lpstr>Цепная передача</vt:lpstr>
      <vt:lpstr>Особенности конструкции</vt:lpstr>
      <vt:lpstr>Примеры в реальной жизни</vt:lpstr>
      <vt:lpstr>Lego Digital Designer</vt:lpstr>
      <vt:lpstr>Функциональные возможности Lego Digital Designer </vt:lpstr>
      <vt:lpstr>Детали схемы</vt:lpstr>
      <vt:lpstr>Схема сборки</vt:lpstr>
      <vt:lpstr>Схема сборки</vt:lpstr>
      <vt:lpstr>Схема сборки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Цепная передача</dc:title>
  <dc:creator>студенты</dc:creator>
  <cp:lastModifiedBy>студенты</cp:lastModifiedBy>
  <cp:revision>14</cp:revision>
  <dcterms:created xsi:type="dcterms:W3CDTF">2021-02-10T04:29:40Z</dcterms:created>
  <dcterms:modified xsi:type="dcterms:W3CDTF">2021-03-31T04:35:03Z</dcterms:modified>
</cp:coreProperties>
</file>