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3" r:id="rId2"/>
    <p:sldId id="284" r:id="rId3"/>
    <p:sldId id="285" r:id="rId4"/>
    <p:sldId id="286" r:id="rId5"/>
    <p:sldId id="29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9ED31-1BCA-41BF-AF73-056540E9013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97EA7-ADD5-4E67-889F-AA3299227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5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3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1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1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48AE-5B44-45CA-AE81-98E21A3EDF7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3EFF-F8C7-4978-9229-70D2AAF7E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proxy/uKcg9yCvdJuSE8sdy97FyUpEiBxKYZ50IscCHLNyzXLvzJ8eLggFhLH2I9WuH-fIEcQDK2gWST_CpBGGsIKGS823dyRqGBRuDJITRfmXtslupY9HVaXzUue0Rg" TargetMode="External"/><Relationship Id="rId2" Type="http://schemas.openxmlformats.org/officeDocument/2006/relationships/hyperlink" Target="https://upload.wikimedia.org/wikipedia/commons/thumb/a/a7/Mikharkhangel.jpg/200px-Mikharkhang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236x/7c/99/35/7c993529f208bb830318b60568f0e079.jpg" TargetMode="External"/><Relationship Id="rId5" Type="http://schemas.openxmlformats.org/officeDocument/2006/relationships/hyperlink" Target="https://i.pinimg.com/236x/92/b6/3d/92b63dd46567b4868e8c3b7199d376c7.jpg" TargetMode="External"/><Relationship Id="rId4" Type="http://schemas.openxmlformats.org/officeDocument/2006/relationships/hyperlink" Target="https://i.pinimg.com/236x/7b/d1/06/7bd106e38c91e8371b1c57e0edc7f7e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4%D1%80%D0%B0%D0%BD%D1%86%D1%83%D0%B7%D1%81%D0%BA%D0%B8%D0%B9_%D1%8F%D0%B7%D1%8B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7108" y="2483427"/>
            <a:ext cx="8769927" cy="185997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Работа над </a:t>
            </a:r>
            <a:r>
              <a:rPr lang="ru-RU" b="1" dirty="0" smtClean="0">
                <a:solidFill>
                  <a:srgbClr val="C00000"/>
                </a:solidFill>
              </a:rPr>
              <a:t>картиной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«От идеи до воплощения»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191" y="4717473"/>
            <a:ext cx="8634843" cy="1350817"/>
          </a:xfrm>
        </p:spPr>
        <p:txBody>
          <a:bodyPr/>
          <a:lstStyle/>
          <a:p>
            <a:pPr algn="r"/>
            <a:r>
              <a:rPr lang="ru-RU" b="1" dirty="0" err="1">
                <a:solidFill>
                  <a:srgbClr val="C00000"/>
                </a:solidFill>
              </a:rPr>
              <a:t>Саух</a:t>
            </a:r>
            <a:r>
              <a:rPr lang="ru-RU" b="1" dirty="0">
                <a:solidFill>
                  <a:srgbClr val="C00000"/>
                </a:solidFill>
              </a:rPr>
              <a:t> Евгений Анатольевич</a:t>
            </a:r>
            <a:r>
              <a:rPr lang="ru-RU" dirty="0">
                <a:solidFill>
                  <a:srgbClr val="C00000"/>
                </a:solidFill>
              </a:rPr>
              <a:t>, учитель изобразительного искусства 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МБОУ «Лицей № </a:t>
            </a:r>
            <a:r>
              <a:rPr lang="ru-RU" dirty="0" smtClean="0">
                <a:solidFill>
                  <a:srgbClr val="C00000"/>
                </a:solidFill>
              </a:rPr>
              <a:t>15», </a:t>
            </a:r>
            <a:r>
              <a:rPr lang="ru-RU" dirty="0" err="1">
                <a:solidFill>
                  <a:srgbClr val="C00000"/>
                </a:solidFill>
              </a:rPr>
              <a:t>Берёзовский</a:t>
            </a:r>
            <a:r>
              <a:rPr lang="ru-RU" dirty="0">
                <a:solidFill>
                  <a:srgbClr val="C00000"/>
                </a:solidFill>
              </a:rPr>
              <a:t> ГО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2021 г.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5" y="22741"/>
            <a:ext cx="2276273" cy="2221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2" y="4567337"/>
            <a:ext cx="2310245" cy="225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2296217"/>
            <a:ext cx="2310245" cy="2255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67" y="11371"/>
            <a:ext cx="2422429" cy="2233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49" y="11371"/>
            <a:ext cx="2288426" cy="2233846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94" y="11371"/>
            <a:ext cx="1828792" cy="2221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005" y="11372"/>
            <a:ext cx="1540631" cy="22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70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Художественные инструменты. Кисти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25" y="1347455"/>
            <a:ext cx="3208713" cy="320871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11525"/>
          <a:stretch/>
        </p:blipFill>
        <p:spPr>
          <a:xfrm>
            <a:off x="6593753" y="1194955"/>
            <a:ext cx="4351338" cy="3356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5392883"/>
            <a:ext cx="10515599" cy="1153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написания данной картины использовалась в основном плоская нейлоновая кисть № 12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неба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волос применялась кисть № 20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линий и деталей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кисть №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759036"/>
            <a:ext cx="4499264" cy="527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КИСТи</a:t>
            </a:r>
            <a:r>
              <a:rPr lang="ru-RU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cap="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СЕРИИ «ПРОФИ» ИЗ </a:t>
            </a:r>
            <a:r>
              <a:rPr lang="ru-RU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НЕЙЛОНА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54391" y="3293918"/>
            <a:ext cx="103909" cy="28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50182" y="4759036"/>
            <a:ext cx="4364182" cy="527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ЩЕТИННЫЕ КИСТИ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Художественные материалы. Холст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37855"/>
            <a:ext cx="5181600" cy="46391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Изготавливается  подрамник  </a:t>
            </a:r>
            <a:r>
              <a:rPr lang="ru-RU" dirty="0" smtClean="0"/>
              <a:t>1000Х1000мм.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подрамник натягивается холст (лучше использовать мебельный </a:t>
            </a:r>
            <a:r>
              <a:rPr lang="ru-RU" dirty="0" err="1" smtClean="0"/>
              <a:t>степлер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82" y="1652155"/>
            <a:ext cx="5844544" cy="452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7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37018" y="365125"/>
            <a:ext cx="6116782" cy="777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Грунтовка холста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40927" y="1268486"/>
            <a:ext cx="6172200" cy="499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грунтовки используется художественный </a:t>
            </a:r>
            <a:r>
              <a:rPr lang="ru-RU" dirty="0"/>
              <a:t>грунт для акриловых </a:t>
            </a:r>
            <a:r>
              <a:rPr lang="ru-RU" dirty="0" smtClean="0"/>
              <a:t>красок (белый)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Грунтовать поверхность холста 4-5 </a:t>
            </a:r>
            <a:r>
              <a:rPr lang="ru-RU" dirty="0"/>
              <a:t>раз пока </a:t>
            </a:r>
            <a:r>
              <a:rPr lang="ru-RU" dirty="0" smtClean="0"/>
              <a:t>она не станет </a:t>
            </a:r>
            <a:r>
              <a:rPr lang="ru-RU" dirty="0"/>
              <a:t>натянутой и  плотной.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холст плохо </a:t>
            </a:r>
            <a:r>
              <a:rPr lang="ru-RU" dirty="0" smtClean="0"/>
              <a:t>загрунтован </a:t>
            </a:r>
            <a:r>
              <a:rPr lang="ru-RU" dirty="0"/>
              <a:t>масленая или акриловая краска </a:t>
            </a:r>
            <a:r>
              <a:rPr lang="ru-RU" dirty="0" smtClean="0"/>
              <a:t>впитается </a:t>
            </a:r>
            <a:r>
              <a:rPr lang="ru-RU" dirty="0"/>
              <a:t>в холст и </a:t>
            </a:r>
            <a:r>
              <a:rPr lang="ru-RU" dirty="0" smtClean="0"/>
              <a:t>краска потеряет </a:t>
            </a:r>
            <a:r>
              <a:rPr lang="ru-RU" dirty="0"/>
              <a:t>свою </a:t>
            </a:r>
            <a:r>
              <a:rPr lang="ru-RU" dirty="0" smtClean="0"/>
              <a:t>яркость.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0"/>
          <a:stretch/>
        </p:blipFill>
        <p:spPr>
          <a:xfrm>
            <a:off x="0" y="2674977"/>
            <a:ext cx="5340927" cy="339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21" y="645680"/>
            <a:ext cx="1559522" cy="20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Воплощение замысла от эскиза до картины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425" r="9673" b="-425"/>
          <a:stretch/>
        </p:blipFill>
        <p:spPr>
          <a:xfrm>
            <a:off x="-7768" y="1143404"/>
            <a:ext cx="3399251" cy="28814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0" y="3627251"/>
            <a:ext cx="2553998" cy="3217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3" y="1176310"/>
            <a:ext cx="2856163" cy="2881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75" y="3627251"/>
            <a:ext cx="3222751" cy="323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06" y="1167794"/>
            <a:ext cx="2830640" cy="2832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26" y="4008986"/>
            <a:ext cx="2850573" cy="28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/>
              <a:t>Время работы над картиной</a:t>
            </a:r>
            <a:r>
              <a:rPr lang="ru-RU" sz="3200" dirty="0"/>
              <a:t>. </a:t>
            </a:r>
            <a:r>
              <a:rPr lang="ru-RU" sz="3600" b="1" dirty="0" smtClean="0"/>
              <a:t>Материальные </a:t>
            </a:r>
            <a:r>
              <a:rPr lang="ru-RU" sz="3600" b="1" dirty="0"/>
              <a:t>затраты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845" y="1143000"/>
            <a:ext cx="5385955" cy="5554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Финансовые затраты</a:t>
            </a:r>
          </a:p>
          <a:p>
            <a:pPr marL="0" indent="0">
              <a:buNone/>
            </a:pPr>
            <a:r>
              <a:rPr lang="ru-RU" sz="2400" dirty="0" smtClean="0"/>
              <a:t>Подрамник </a:t>
            </a:r>
            <a:r>
              <a:rPr lang="ru-RU" sz="2400" dirty="0"/>
              <a:t>– 500 руб.</a:t>
            </a:r>
          </a:p>
          <a:p>
            <a:pPr marL="0" indent="0">
              <a:buNone/>
            </a:pPr>
            <a:r>
              <a:rPr lang="ru-RU" sz="2400" dirty="0"/>
              <a:t>Холст – 700 руб.</a:t>
            </a:r>
          </a:p>
          <a:p>
            <a:pPr marL="0" indent="0">
              <a:buNone/>
            </a:pPr>
            <a:r>
              <a:rPr lang="ru-RU" sz="2400" dirty="0"/>
              <a:t>Краски - 2000 руб.</a:t>
            </a:r>
          </a:p>
          <a:p>
            <a:pPr marL="0" indent="0">
              <a:buNone/>
            </a:pPr>
            <a:r>
              <a:rPr lang="ru-RU" sz="2400" dirty="0"/>
              <a:t>Кисти – 250 руб.</a:t>
            </a:r>
          </a:p>
          <a:p>
            <a:pPr marL="0" indent="0">
              <a:buNone/>
            </a:pPr>
            <a:r>
              <a:rPr lang="ru-RU" sz="2400" dirty="0"/>
              <a:t>Грунт акриловый – 250 руб</a:t>
            </a:r>
            <a:r>
              <a:rPr lang="ru-RU" sz="2400" dirty="0" smtClean="0"/>
              <a:t>. = 3700 руб.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Почтовые расходы </a:t>
            </a:r>
            <a:r>
              <a:rPr lang="ru-RU" sz="2400" dirty="0"/>
              <a:t>3000 руб.</a:t>
            </a:r>
          </a:p>
          <a:p>
            <a:pPr marL="0" indent="0">
              <a:buNone/>
            </a:pPr>
            <a:r>
              <a:rPr lang="ru-RU" sz="2400" b="1" dirty="0"/>
              <a:t>Всего = </a:t>
            </a:r>
            <a:r>
              <a:rPr lang="ru-RU" sz="2400" b="1" dirty="0" smtClean="0"/>
              <a:t>6700 руб.</a:t>
            </a:r>
            <a:endParaRPr lang="ru-RU" sz="24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На </a:t>
            </a:r>
            <a:r>
              <a:rPr lang="ru-RU" sz="2400" b="1" dirty="0"/>
              <a:t>всю работу от эскиза до картины </a:t>
            </a:r>
          </a:p>
          <a:p>
            <a:pPr marL="0" indent="0">
              <a:buNone/>
            </a:pPr>
            <a:r>
              <a:rPr lang="ru-RU" sz="2400" b="1" dirty="0"/>
              <a:t>потребовалось 3 месяца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33" y="924792"/>
            <a:ext cx="5680767" cy="56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28 </a:t>
            </a:r>
            <a:r>
              <a:rPr lang="ru-RU" sz="3600" b="1" dirty="0" smtClean="0">
                <a:solidFill>
                  <a:srgbClr val="C00000"/>
                </a:solidFill>
              </a:rPr>
              <a:t>ноября 2022 г. картина «Архангел Михаил»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будет представлена в рамках проекта «Ангелы мира»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2" y="3205374"/>
            <a:ext cx="1442258" cy="216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9" y="1690688"/>
            <a:ext cx="2114845" cy="1514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16350" y="1825625"/>
            <a:ext cx="5003159" cy="480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Архангел Михаил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Саух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Евгений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Россия,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Берёзовский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ГО, Кузбасс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Родился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Кубани,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Краснодар.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Окончил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художественную школу г. Юрга. Томский педагогический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университет.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учителем ИЗО «Лицея № 15», Школа искусств № 14,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Берёзовский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ГО 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Картина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освещена в храме.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Создана для  установления Мира на Земле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6960" y="5652655"/>
            <a:ext cx="1562440" cy="654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28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ноября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3" y="1715294"/>
            <a:ext cx="46145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6" y="365125"/>
            <a:ext cx="995449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Картина «Шахтерский ангел»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представлена </a:t>
            </a:r>
            <a:r>
              <a:rPr lang="ru-RU" sz="3600" b="1" dirty="0">
                <a:solidFill>
                  <a:srgbClr val="C00000"/>
                </a:solidFill>
              </a:rPr>
              <a:t>в рамках проекта «Ангелы мира»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2" y="1565617"/>
            <a:ext cx="4948167" cy="509111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05" y="1733344"/>
            <a:ext cx="6852822" cy="4880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89" y="1565617"/>
            <a:ext cx="7148211" cy="50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3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Используемые ресурсы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81991"/>
            <a:ext cx="11142518" cy="47949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dirty="0"/>
              <a:t>Икона. Архангел Михаил. </a:t>
            </a:r>
            <a:r>
              <a:rPr lang="en-US" sz="2400" dirty="0"/>
              <a:t>XVIII </a:t>
            </a:r>
            <a:r>
              <a:rPr lang="ru-RU" sz="2400" dirty="0"/>
              <a:t>в. Монастырь Святой </a:t>
            </a:r>
            <a:r>
              <a:rPr lang="ru-RU" sz="2400" dirty="0" smtClean="0"/>
              <a:t>Екатерины – </a:t>
            </a:r>
            <a:r>
              <a:rPr lang="en-US" sz="2400" dirty="0"/>
              <a:t>URL</a:t>
            </a:r>
            <a:r>
              <a:rPr lang="ru-RU" sz="2400" dirty="0"/>
              <a:t> : </a:t>
            </a:r>
            <a:r>
              <a:rPr lang="en-US" sz="2400" dirty="0">
                <a:hlinkClick r:id="rId2"/>
              </a:rPr>
              <a:t>https://upload.wikimedia.org/wikipedia/commons/thumb/a/a7/Mikharkhangel.jpg/200px-Mikharkhangel.jpg</a:t>
            </a: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Икона. Архангел Михаил. Волгоградская епархия – </a:t>
            </a:r>
            <a:r>
              <a:rPr lang="en-US" sz="2400" dirty="0"/>
              <a:t>URL</a:t>
            </a:r>
            <a:r>
              <a:rPr lang="ru-RU" sz="2400" dirty="0"/>
              <a:t> 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lh3.googleusercontent.com/proxy/uKcg9yCvdJuSE8sdy97FyUpEiBxKYZ50IscCHLNyzXLvzJ8eLggFhLH2I9WuH-fIEcQDK2gWST_CpBGGsIKGS823dyRqGBRuDJITRfmXtslupY9HVaXzUue0Rg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Слайд 5 </a:t>
            </a:r>
            <a:r>
              <a:rPr lang="ru-RU" sz="2400" dirty="0"/>
              <a:t>– </a:t>
            </a:r>
            <a:r>
              <a:rPr lang="en-US" sz="2400" dirty="0"/>
              <a:t>URL</a:t>
            </a:r>
            <a:r>
              <a:rPr lang="ru-RU" sz="2400" dirty="0"/>
              <a:t> 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i.pinimg.com/236x/7b/d1/06/7bd106e38c91e8371b1c57e0edc7f7ea.jpg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Слайд </a:t>
            </a:r>
            <a:r>
              <a:rPr lang="ru-RU" sz="2400" dirty="0" smtClean="0"/>
              <a:t>5 – </a:t>
            </a:r>
            <a:r>
              <a:rPr lang="en-US" sz="2400" dirty="0" smtClean="0"/>
              <a:t>URL</a:t>
            </a:r>
            <a:r>
              <a:rPr lang="ru-RU" sz="2400" dirty="0" smtClean="0"/>
              <a:t> : </a:t>
            </a:r>
            <a:r>
              <a:rPr lang="en-US" sz="2400" dirty="0" smtClean="0">
                <a:hlinkClick r:id="rId5"/>
              </a:rPr>
              <a:t>https://i.pinimg.com/236x/92/b6/3d/92b63dd46567b4868e8c3b7199d376c7.jpg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/>
              <a:t>Слайд </a:t>
            </a:r>
            <a:r>
              <a:rPr lang="ru-RU" sz="2400" dirty="0" smtClean="0"/>
              <a:t>5 – </a:t>
            </a:r>
            <a:r>
              <a:rPr lang="en-US" sz="2400" dirty="0"/>
              <a:t>URL</a:t>
            </a:r>
            <a:r>
              <a:rPr lang="ru-RU" sz="2400" dirty="0"/>
              <a:t> :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i.pinimg.com/236x/7c/99/35/7c993529f208bb830318b60568f0e079.jpg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«Картина от А до 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Содержание презентации</a:t>
            </a:r>
          </a:p>
          <a:p>
            <a:r>
              <a:rPr lang="ru-RU" dirty="0" smtClean="0"/>
              <a:t>Предпосылки создания творческой работы</a:t>
            </a:r>
          </a:p>
          <a:p>
            <a:r>
              <a:rPr lang="ru-RU" dirty="0"/>
              <a:t>Образ и его отражение в художественной культуре </a:t>
            </a:r>
          </a:p>
          <a:p>
            <a:r>
              <a:rPr lang="ru-RU" dirty="0" smtClean="0"/>
              <a:t>Работа над эскизом, поиск художественного образа </a:t>
            </a:r>
          </a:p>
          <a:p>
            <a:r>
              <a:rPr lang="ru-RU" dirty="0" smtClean="0"/>
              <a:t>Художественные материалы и инструменты (холст, краски, кисти)</a:t>
            </a:r>
          </a:p>
          <a:p>
            <a:r>
              <a:rPr lang="ru-RU" dirty="0" smtClean="0"/>
              <a:t>Воплощение </a:t>
            </a:r>
            <a:r>
              <a:rPr lang="ru-RU" dirty="0"/>
              <a:t>замысла от эскиза </a:t>
            </a:r>
            <a:r>
              <a:rPr lang="ru-RU" dirty="0" smtClean="0"/>
              <a:t>до картины</a:t>
            </a:r>
          </a:p>
          <a:p>
            <a:r>
              <a:rPr lang="ru-RU" dirty="0" smtClean="0"/>
              <a:t>Время работы над картиной. Материальные затраты</a:t>
            </a:r>
          </a:p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8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Предпосылки создания творческой работы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049482"/>
            <a:ext cx="5656118" cy="563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Цель</a:t>
            </a:r>
          </a:p>
          <a:p>
            <a:r>
              <a:rPr lang="ru-RU" sz="2400" dirty="0" smtClean="0"/>
              <a:t>Участие </a:t>
            </a:r>
            <a:r>
              <a:rPr lang="ru-RU" sz="2400" dirty="0"/>
              <a:t>в международном проекте </a:t>
            </a:r>
            <a:r>
              <a:rPr lang="ru-RU" sz="2400" dirty="0" smtClean="0"/>
              <a:t>«</a:t>
            </a:r>
            <a:r>
              <a:rPr lang="ru-RU" sz="2400" dirty="0"/>
              <a:t>Ангелы Мира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Совершенствование профессионализма, реализация </a:t>
            </a:r>
            <a:r>
              <a:rPr lang="ru-RU" sz="2400" dirty="0"/>
              <a:t>себя как </a:t>
            </a:r>
            <a:r>
              <a:rPr lang="ru-RU" sz="2400" dirty="0" smtClean="0"/>
              <a:t>художника</a:t>
            </a:r>
          </a:p>
          <a:p>
            <a:r>
              <a:rPr lang="ru-RU" sz="2400" dirty="0" smtClean="0"/>
              <a:t>Ознакомление учащихся с проектом по воплощению ими образов ангелов</a:t>
            </a:r>
          </a:p>
          <a:p>
            <a:pPr marL="0" indent="0">
              <a:buNone/>
            </a:pPr>
            <a:r>
              <a:rPr lang="ru-RU" sz="2400" b="1" dirty="0" smtClean="0"/>
              <a:t>О </a:t>
            </a:r>
            <a:r>
              <a:rPr lang="ru-RU" sz="2400" b="1" dirty="0"/>
              <a:t>проекте</a:t>
            </a:r>
          </a:p>
          <a:p>
            <a:pPr marL="0" indent="0">
              <a:buNone/>
            </a:pPr>
            <a:r>
              <a:rPr lang="ru-RU" sz="2400" dirty="0"/>
              <a:t>Художники из разных стран и континентов создают своеобразный «Календарь Ангелов Мира», состоящий из 365 картин (по числу дней в году). Каждая картина, посвящена образу Ангела-Хранителя и высших сил, помогающих людям в их движении вперед, для Созидания</a:t>
            </a:r>
            <a:r>
              <a:rPr lang="ru-RU" sz="2400" dirty="0" smtClean="0"/>
              <a:t>, </a:t>
            </a:r>
            <a:r>
              <a:rPr lang="ru-RU" sz="2400" dirty="0"/>
              <a:t>Любви, сохранения Мира на Земле, а также выздоровления духовного и физического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15" y="1246911"/>
            <a:ext cx="5461845" cy="54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Образ </a:t>
            </a:r>
            <a:r>
              <a:rPr lang="ru-RU" sz="3600" b="1" dirty="0"/>
              <a:t>и его отражение в </a:t>
            </a:r>
            <a:r>
              <a:rPr lang="ru-RU" sz="3600" b="1" dirty="0" smtClean="0"/>
              <a:t>иконописи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70264"/>
            <a:ext cx="3067050" cy="5507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Архангел Михаил — главный архангел, являющийся одним из самых почитаемых </a:t>
            </a:r>
            <a:r>
              <a:rPr lang="ru-RU" dirty="0" smtClean="0"/>
              <a:t>Архангелов.</a:t>
            </a:r>
          </a:p>
          <a:p>
            <a:pPr marL="0" indent="0">
              <a:buNone/>
            </a:pPr>
            <a:r>
              <a:rPr lang="ru-RU" dirty="0" smtClean="0"/>
              <a:t>В православии</a:t>
            </a:r>
            <a:r>
              <a:rPr lang="ru-RU" dirty="0"/>
              <a:t> его называют Архистратигом, что означает глава святого воинства Ангелов и Архангелов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070264"/>
            <a:ext cx="4019550" cy="48837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2" y="1070264"/>
            <a:ext cx="3381375" cy="487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7262" y="6057900"/>
            <a:ext cx="3614738" cy="633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Архангел Михаил.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Волгоградская Епархия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6136" y="6057900"/>
            <a:ext cx="3927764" cy="59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Архангел Михаил. </a:t>
            </a:r>
            <a:r>
              <a:rPr lang="en-US" dirty="0" smtClean="0">
                <a:solidFill>
                  <a:schemeClr val="tx1"/>
                </a:solidFill>
              </a:rPr>
              <a:t>XVIII </a:t>
            </a:r>
            <a:r>
              <a:rPr lang="ru-RU" dirty="0" smtClean="0">
                <a:solidFill>
                  <a:schemeClr val="tx1"/>
                </a:solidFill>
              </a:rPr>
              <a:t>в.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Монастырь Святой Екатерины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5126"/>
            <a:ext cx="11388436" cy="6324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Образ </a:t>
            </a:r>
            <a:r>
              <a:rPr lang="ru-RU" sz="3200" b="1" dirty="0" smtClean="0"/>
              <a:t>Архангела Михаила в работах современных художников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73" y="1168184"/>
            <a:ext cx="3764227" cy="376422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184"/>
            <a:ext cx="3793211" cy="56898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91" y="1168184"/>
            <a:ext cx="4331602" cy="56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Работа </a:t>
            </a:r>
            <a:r>
              <a:rPr lang="ru-RU" sz="3600" b="1" dirty="0"/>
              <a:t>над эскизом, поиск художественного образа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6355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6355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91" y="5481205"/>
            <a:ext cx="11263745" cy="12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Эски́з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Французский язык"/>
              </a:rPr>
              <a:t>фр.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esquisse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— предварительный набросок, фиксирующий замысел художественного произведения, сооружения, механизма или отдельной его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Эскиз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первый этап работы над картиной который не всегда отражает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 работы.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Эскиз м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ожет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выполнен в различной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Цветовое решение эскиза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7345"/>
          <a:stretch/>
        </p:blipFill>
        <p:spPr>
          <a:xfrm>
            <a:off x="-1" y="1274718"/>
            <a:ext cx="4036885" cy="391034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72" y="1274718"/>
            <a:ext cx="3683229" cy="3910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1274718"/>
            <a:ext cx="3620470" cy="3910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4891" y="5309755"/>
            <a:ext cx="8625495" cy="128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этап. Выбор эскиза и выполнение тщательного графического рисунка.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этап. Выбор цветовой гаммы и прорисовка всех деталей.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Эскиз «Архангел Михаил». Бумага, гуашь. 35Х35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547264" cy="6635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Решение организационных вопросов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r="18055"/>
          <a:stretch/>
        </p:blipFill>
        <p:spPr>
          <a:xfrm>
            <a:off x="4166875" y="2549119"/>
            <a:ext cx="4925170" cy="275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" y="1108652"/>
            <a:ext cx="3924859" cy="419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23455" y="5476009"/>
            <a:ext cx="7834745" cy="111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Эскиз утверждается организаторами </a:t>
            </a:r>
            <a:r>
              <a:rPr lang="ru-RU" sz="2000" dirty="0">
                <a:solidFill>
                  <a:schemeClr val="tx1"/>
                </a:solidFill>
              </a:rPr>
              <a:t>арт-проекта «Ангелы Мира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Художник, учитывая рекомендации идеолога проекта,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приступает к написанию картины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66" y="365125"/>
            <a:ext cx="2938210" cy="63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Художественные материалы. Акриловые краски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9" y="1418216"/>
            <a:ext cx="4501342" cy="285542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97" y="4281055"/>
            <a:ext cx="1316949" cy="2090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33" y="2754774"/>
            <a:ext cx="2273364" cy="227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71" y="3187749"/>
            <a:ext cx="1335938" cy="2192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917" y="2754775"/>
            <a:ext cx="1249892" cy="20301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9481" y="4831773"/>
            <a:ext cx="5496791" cy="1672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Использовал в работе набор </a:t>
            </a:r>
            <a:r>
              <a:rPr lang="ru-RU" sz="2000" dirty="0">
                <a:solidFill>
                  <a:schemeClr val="tx1"/>
                </a:solidFill>
              </a:rPr>
              <a:t>акриловых красок из 12 </a:t>
            </a:r>
            <a:r>
              <a:rPr lang="ru-RU" sz="2000" dirty="0" smtClean="0">
                <a:solidFill>
                  <a:schemeClr val="tx1"/>
                </a:solidFill>
              </a:rPr>
              <a:t>цветов +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дополнительные баночки с краской голубого, коричневого, телесного, белого цветов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4609" y="1061468"/>
            <a:ext cx="5735782" cy="1743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Акриловые краски (водно-дисперсные) разбавляются </a:t>
            </a:r>
            <a:r>
              <a:rPr lang="ru-RU" sz="2000" b="1" dirty="0">
                <a:solidFill>
                  <a:schemeClr val="tx1"/>
                </a:solidFill>
              </a:rPr>
              <a:t>водой, </a:t>
            </a:r>
            <a:r>
              <a:rPr lang="ru-RU" sz="2000" b="1" dirty="0" smtClean="0">
                <a:solidFill>
                  <a:schemeClr val="tx1"/>
                </a:solidFill>
              </a:rPr>
              <a:t>но </a:t>
            </a:r>
            <a:r>
              <a:rPr lang="ru-RU" sz="2000" b="1" dirty="0">
                <a:solidFill>
                  <a:schemeClr val="tx1"/>
                </a:solidFill>
              </a:rPr>
              <a:t>после высыхания становятся стойкими к воздействию воды. </a:t>
            </a:r>
            <a:r>
              <a:rPr lang="ru-RU" sz="2000" b="1" dirty="0" smtClean="0">
                <a:solidFill>
                  <a:schemeClr val="tx1"/>
                </a:solidFill>
              </a:rPr>
              <a:t>Плотно укрывают поверхность любого материала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539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Работа над картиной «От идеи до воплощения»</vt:lpstr>
      <vt:lpstr>«Картина от А до Я»</vt:lpstr>
      <vt:lpstr>Предпосылки создания творческой работы</vt:lpstr>
      <vt:lpstr> Образ и его отражение в иконописи </vt:lpstr>
      <vt:lpstr>Образ Архангела Михаила в работах современных художников</vt:lpstr>
      <vt:lpstr> Работа над эскизом, поиск художественного образа  </vt:lpstr>
      <vt:lpstr>Цветовое решение эскиза</vt:lpstr>
      <vt:lpstr>Решение организационных вопросов </vt:lpstr>
      <vt:lpstr> Художественные материалы. Акриловые краски </vt:lpstr>
      <vt:lpstr> Художественные инструменты. Кисти </vt:lpstr>
      <vt:lpstr> Художественные материалы. Холст </vt:lpstr>
      <vt:lpstr>Грунтовка холста</vt:lpstr>
      <vt:lpstr>Воплощение замысла от эскиза до картины</vt:lpstr>
      <vt:lpstr> Время работы над картиной. Материальные затраты </vt:lpstr>
      <vt:lpstr>28 ноября 2022 г. картина «Архангел Михаил»  будет представлена в рамках проекта «Ангелы мира» </vt:lpstr>
      <vt:lpstr>Картина «Шахтерский ангел» представлена в рамках проекта «Ангелы мира»</vt:lpstr>
      <vt:lpstr>Используемые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90</cp:revision>
  <dcterms:created xsi:type="dcterms:W3CDTF">2021-03-17T04:29:34Z</dcterms:created>
  <dcterms:modified xsi:type="dcterms:W3CDTF">2021-03-30T03:24:00Z</dcterms:modified>
</cp:coreProperties>
</file>