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9" r:id="rId4"/>
    <p:sldId id="334" r:id="rId5"/>
    <p:sldId id="353" r:id="rId6"/>
    <p:sldId id="357" r:id="rId7"/>
    <p:sldId id="358" r:id="rId8"/>
    <p:sldId id="370" r:id="rId9"/>
    <p:sldId id="359" r:id="rId10"/>
    <p:sldId id="360" r:id="rId11"/>
    <p:sldId id="361" r:id="rId12"/>
    <p:sldId id="282" r:id="rId13"/>
    <p:sldId id="344" r:id="rId14"/>
    <p:sldId id="362" r:id="rId15"/>
    <p:sldId id="368" r:id="rId16"/>
    <p:sldId id="369" r:id="rId17"/>
    <p:sldId id="363" r:id="rId18"/>
    <p:sldId id="371" r:id="rId19"/>
    <p:sldId id="346" r:id="rId20"/>
    <p:sldId id="276" r:id="rId21"/>
    <p:sldId id="3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F669581-0C74-4640-A75A-4355F6E4BD1A}">
          <p14:sldIdLst>
            <p14:sldId id="256"/>
            <p14:sldId id="278"/>
            <p14:sldId id="279"/>
            <p14:sldId id="334"/>
            <p14:sldId id="353"/>
            <p14:sldId id="357"/>
            <p14:sldId id="358"/>
            <p14:sldId id="370"/>
            <p14:sldId id="359"/>
            <p14:sldId id="360"/>
            <p14:sldId id="361"/>
            <p14:sldId id="282"/>
            <p14:sldId id="344"/>
            <p14:sldId id="362"/>
            <p14:sldId id="368"/>
            <p14:sldId id="369"/>
            <p14:sldId id="363"/>
            <p14:sldId id="371"/>
            <p14:sldId id="346"/>
            <p14:sldId id="276"/>
            <p14:sldId id="34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2" d="100"/>
          <a:sy n="62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каких предметах Вы используете электронную форму учебника?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9277295478618454"/>
          <c:y val="0.28004506130805762"/>
          <c:w val="0.4144543500384224"/>
          <c:h val="0.455995816062116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1.На каких предметах Вы используете электронную форму учебника?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fld id="{FB3C7491-1FF8-4760-BCB5-0B3FE885138F}" type="VALUE">
                      <a:rPr lang="en-US" b="1" i="0"/>
                      <a:pPr/>
                      <a:t>[ЗНАЧЕНИЕ]</a:t>
                    </a:fld>
                    <a:endParaRPr lang="ru-RU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E60E3EE-15AB-4646-A4EE-74B36A590510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8981011-B95B-4E74-9053-D04AC724820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Обществознание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"/>
          <c:y val="0.75417851087458265"/>
          <c:w val="0.80584202164115559"/>
          <c:h val="0.2313113823218913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Нравится ли Вам работать с электронной формой учебника на уроках физики?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6969519137099364E-2"/>
          <c:y val="0.39914739266089455"/>
          <c:w val="0.54577528432764877"/>
          <c:h val="0.558877260118552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Нравится ли Вам работать с электронной формой учебника на уроках физики?</c:v>
                </c:pt>
              </c:strCache>
            </c:strRef>
          </c:tx>
          <c:dLbls>
            <c:dLbl>
              <c:idx val="0"/>
              <c:layout>
                <c:manualLayout>
                  <c:x val="-0.10734433548088702"/>
                  <c:y val="-0.17900036777254832"/>
                </c:manualLayout>
              </c:layout>
              <c:tx>
                <c:rich>
                  <a:bodyPr/>
                  <a:lstStyle/>
                  <a:p>
                    <a:fld id="{066D0C1F-501B-4FCA-AA81-5F7A8E4C5EB0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093084347188248"/>
                  <c:y val="0.14573047320067881"/>
                </c:manualLayout>
              </c:layout>
              <c:tx>
                <c:rich>
                  <a:bodyPr/>
                  <a:lstStyle/>
                  <a:p>
                    <a:fld id="{644360A6-43DB-4776-93E6-15D07DA55037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651849743547612"/>
          <c:y val="0.52544150733862482"/>
          <c:w val="0.25283241980727927"/>
          <c:h val="0.2261539765106317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Хотели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 Вы пользоваться электронной формой учебника по другим предметам?</a:t>
            </a:r>
          </a:p>
        </c:rich>
      </c:tx>
      <c:layout>
        <c:manualLayout>
          <c:xMode val="edge"/>
          <c:yMode val="edge"/>
          <c:x val="0.11445007158533747"/>
          <c:y val="2.6051780820419135E-2"/>
        </c:manualLayout>
      </c:layout>
    </c:title>
    <c:plotArea>
      <c:layout>
        <c:manualLayout>
          <c:layoutTarget val="inner"/>
          <c:xMode val="edge"/>
          <c:yMode val="edge"/>
          <c:x val="0.33016549801280887"/>
          <c:y val="0.40449007828602507"/>
          <c:w val="0.39161894530188368"/>
          <c:h val="0.559747364187685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Хотели бы Вы пользоваться электронной формой учебника по другим предметам?</c:v>
                </c:pt>
              </c:strCache>
            </c:strRef>
          </c:tx>
          <c:dLbls>
            <c:dLbl>
              <c:idx val="0"/>
              <c:layout>
                <c:manualLayout>
                  <c:x val="-0.13007280610498037"/>
                  <c:y val="-0.18696501827139425"/>
                </c:manualLayout>
              </c:layout>
              <c:tx>
                <c:rich>
                  <a:bodyPr/>
                  <a:lstStyle/>
                  <a:p>
                    <a:fld id="{CEFB2C77-5ECC-4767-80BB-B35E1210289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606936332929495"/>
                  <c:y val="0.1289366287661784"/>
                </c:manualLayout>
              </c:layout>
              <c:tx>
                <c:rich>
                  <a:bodyPr/>
                  <a:lstStyle/>
                  <a:p>
                    <a:fld id="{063FAAE2-B1AA-4216-8DC7-49427BA13440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Помогает ли Вам использование электронной формы учебника повысить качество знаний по предмету «Физика»?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907642018640969"/>
          <c:y val="0.32655656528875499"/>
          <c:w val="0.40583333333333327"/>
          <c:h val="0.608750000000000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Помогает ли Вам использование электронной формы учебника повысить качество знаний по предмету «Физика»?</c:v>
                </c:pt>
              </c:strCache>
            </c:strRef>
          </c:tx>
          <c:dLbls>
            <c:dLbl>
              <c:idx val="0"/>
              <c:layout>
                <c:manualLayout>
                  <c:x val="-0.13234477999105845"/>
                  <c:y val="-0.15007097821869556"/>
                </c:manualLayout>
              </c:layout>
              <c:tx>
                <c:rich>
                  <a:bodyPr/>
                  <a:lstStyle/>
                  <a:p>
                    <a:fld id="{339F4F29-A5A1-490E-945D-B213392B12C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382043794344346"/>
                  <c:y val="0.12914018991367057"/>
                </c:manualLayout>
              </c:layout>
              <c:tx>
                <c:rich>
                  <a:bodyPr/>
                  <a:lstStyle/>
                  <a:p>
                    <a:fld id="{02D3E90F-B6D4-42B5-98DA-AEC379662EE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0.76000000000000012</c:v>
                </c:pt>
                <c:pt idx="1">
                  <c:v>0.24000000000000002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 Ваш взгляд, есть плюсы в использовании электронной формы учебника?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582215152246663"/>
          <c:y val="3.4167045104804054E-3"/>
        </c:manualLayout>
      </c:layout>
    </c:title>
    <c:plotArea>
      <c:layout>
        <c:manualLayout>
          <c:layoutTarget val="inner"/>
          <c:xMode val="edge"/>
          <c:yMode val="edge"/>
          <c:x val="0.29625045775821618"/>
          <c:y val="0.23256270056324507"/>
          <c:w val="0.4144543500384224"/>
          <c:h val="0.455995816062116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на Ваш взгляд, есть плюсы и минусы в использовании электронной формы учебника? </c:v>
                </c:pt>
              </c:strCache>
            </c:strRef>
          </c:tx>
          <c:dLbls>
            <c:dLbl>
              <c:idx val="0"/>
              <c:layout>
                <c:manualLayout>
                  <c:x val="-9.2457672037133037E-2"/>
                  <c:y val="0.10344049485176839"/>
                </c:manualLayout>
              </c:layout>
              <c:tx>
                <c:rich>
                  <a:bodyPr/>
                  <a:lstStyle/>
                  <a:p>
                    <a:fld id="{C27B95CF-3461-4596-A469-AC1D8266E47A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6710773279843283E-2"/>
                  <c:y val="-0.17313613679260381"/>
                </c:manualLayout>
              </c:layout>
              <c:tx>
                <c:rich>
                  <a:bodyPr/>
                  <a:lstStyle/>
                  <a:p>
                    <a:fld id="{CFDA3170-5ADD-4D03-AC96-26B5523FCF0B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10168015550195"/>
                  <c:y val="2.4004229639006822E-2"/>
                </c:manualLayout>
              </c:layout>
              <c:tx>
                <c:rich>
                  <a:bodyPr/>
                  <a:lstStyle/>
                  <a:p>
                    <a:fld id="{D2A26CEC-75D8-48C1-9F41-20E0941BE76D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335585750893798E-2"/>
                  <c:y val="9.2361030555404261E-2"/>
                </c:manualLayout>
              </c:layout>
              <c:tx>
                <c:rich>
                  <a:bodyPr/>
                  <a:lstStyle/>
                  <a:p>
                    <a:fld id="{C0A88FFF-E91F-4035-B509-8E1FDBBE157F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удобство в использовании</c:v>
                </c:pt>
                <c:pt idx="1">
                  <c:v>компактность</c:v>
                </c:pt>
                <c:pt idx="2">
                  <c:v>мультимедийность</c:v>
                </c:pt>
                <c:pt idx="3">
                  <c:v>отсутствуют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0.27</c:v>
                </c:pt>
                <c:pt idx="1">
                  <c:v>0.34</c:v>
                </c:pt>
                <c:pt idx="2">
                  <c:v>0.29000000000000004</c:v>
                </c:pt>
                <c:pt idx="3">
                  <c:v>6.0000000000000005E-2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"/>
          <c:y val="0.70689248841548868"/>
          <c:w val="0.6563614345615062"/>
          <c:h val="0.2925296692278772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 Ваш взгляд, есть минусы в использовании электронной формы учебника?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38527329914368"/>
          <c:y val="0"/>
        </c:manualLayout>
      </c:layout>
    </c:title>
    <c:plotArea>
      <c:layout>
        <c:manualLayout>
          <c:layoutTarget val="inner"/>
          <c:xMode val="edge"/>
          <c:yMode val="edge"/>
          <c:x val="0.30559283381039382"/>
          <c:y val="0.22619518310601658"/>
          <c:w val="0.4144543500384224"/>
          <c:h val="0.455995816062116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на Ваш взгляд, есть плюсы и минусы в использовании электронной формы учебника?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fld id="{C27B95CF-3461-4596-A469-AC1D8266E47A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DA3170-5ADD-4D03-AC96-26B5523FCF0B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2A26CEC-75D8-48C1-9F41-20E0941BE76D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2796754463711685"/>
                  <c:y val="7.2910212475930838E-2"/>
                </c:manualLayout>
              </c:layout>
              <c:tx>
                <c:rich>
                  <a:bodyPr/>
                  <a:lstStyle/>
                  <a:p>
                    <a:fld id="{C0A88FFF-E91F-4035-B509-8E1FDBBE157F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ухудшение здоровья</c:v>
                </c:pt>
                <c:pt idx="1">
                  <c:v>не умение использовать оборудование</c:v>
                </c:pt>
                <c:pt idx="2">
                  <c:v>дорогая стоимость</c:v>
                </c:pt>
                <c:pt idx="3">
                  <c:v>отсутствуют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0.21000000000000002</c:v>
                </c:pt>
                <c:pt idx="1">
                  <c:v>0.13</c:v>
                </c:pt>
                <c:pt idx="2">
                  <c:v>0.27</c:v>
                </c:pt>
                <c:pt idx="3">
                  <c:v>0.34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"/>
          <c:y val="0.68773268111821972"/>
          <c:w val="0.92147811543746139"/>
          <c:h val="0.3083917399982378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трудности, Вы испытываете при работе с электронной формой учебника?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38530013419402"/>
          <c:y val="9.2251021782970927E-2"/>
        </c:manualLayout>
      </c:layout>
    </c:title>
    <c:plotArea>
      <c:layout>
        <c:manualLayout>
          <c:layoutTarget val="inner"/>
          <c:xMode val="edge"/>
          <c:yMode val="edge"/>
          <c:x val="0.7320226141102042"/>
          <c:y val="0.30880941213600965"/>
          <c:w val="0.29143215765624148"/>
          <c:h val="0.48060741788924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на Ваш взгляд, есть плюсы и минусы в использовании электронной формы учебника? </c:v>
                </c:pt>
              </c:strCache>
            </c:strRef>
          </c:tx>
          <c:dLbls>
            <c:dLbl>
              <c:idx val="0"/>
              <c:layout>
                <c:manualLayout>
                  <c:x val="-4.045900928265652E-2"/>
                  <c:y val="0.10164197155481751"/>
                </c:manualLayout>
              </c:layout>
              <c:tx>
                <c:rich>
                  <a:bodyPr/>
                  <a:lstStyle/>
                  <a:p>
                    <a:fld id="{C27B95CF-3461-4596-A469-AC1D8266E47A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9677485786479854E-2"/>
                  <c:y val="6.5733339616273062E-2"/>
                </c:manualLayout>
              </c:layout>
              <c:tx>
                <c:rich>
                  <a:bodyPr/>
                  <a:lstStyle/>
                  <a:p>
                    <a:fld id="{CFDA3170-5ADD-4D03-AC96-26B5523FCF0B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785592355454809E-2"/>
                  <c:y val="-4.6184812673420214E-2"/>
                </c:manualLayout>
              </c:layout>
              <c:tx>
                <c:rich>
                  <a:bodyPr/>
                  <a:lstStyle/>
                  <a:p>
                    <a:fld id="{D2A26CEC-75D8-48C1-9F41-20E0941BE76D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6000355752434115E-2"/>
                  <c:y val="-0.12232096043909352"/>
                </c:manualLayout>
              </c:layout>
              <c:tx>
                <c:rich>
                  <a:bodyPr/>
                  <a:lstStyle/>
                  <a:p>
                    <a:fld id="{C0A88FFF-E91F-4035-B509-8E1FDBBE157F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2535747033983776E-2"/>
                  <c:y val="5.8765577672477021E-3"/>
                </c:manualLayout>
              </c:layout>
              <c:tx>
                <c:rich>
                  <a:bodyPr/>
                  <a:lstStyle/>
                  <a:p>
                    <a:fld id="{CE263DEE-F0F7-4F38-A417-BE8F63E190B5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 достаточный уровень знаний по предмету</c:v>
                </c:pt>
                <c:pt idx="1">
                  <c:v>напряжение глаз</c:v>
                </c:pt>
                <c:pt idx="2">
                  <c:v>усталость</c:v>
                </c:pt>
                <c:pt idx="3">
                  <c:v>не достаточный уровень использования компьютера</c:v>
                </c:pt>
                <c:pt idx="4">
                  <c:v>никаких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</c:v>
                </c:pt>
                <c:pt idx="1">
                  <c:v>0.11</c:v>
                </c:pt>
                <c:pt idx="2">
                  <c:v>0.15000000000000002</c:v>
                </c:pt>
                <c:pt idx="3">
                  <c:v>0.16</c:v>
                </c:pt>
                <c:pt idx="4">
                  <c:v>0.47000000000000003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"/>
          <c:y val="0.48583242742108695"/>
          <c:w val="0.70878876138524594"/>
          <c:h val="0.2775711112805750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B53F-3873-4959-849D-A5E851FDE88B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F1F9-1D9D-46D1-8383-4F29E15E0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F1F9-1D9D-46D1-8383-4F29E15E03F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56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F1F9-1D9D-46D1-8383-4F29E15E03F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66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F1F9-1D9D-46D1-8383-4F29E15E03F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57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i="0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F1F9-1D9D-46D1-8383-4F29E15E03F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4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F1F9-1D9D-46D1-8383-4F29E15E03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65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F1F9-1D9D-46D1-8383-4F29E15E03F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9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s.google.com/site/elobrasres/programmnye-sredstva-ucebnogo-naznacenia%20/elektronnyj-ucebni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35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Электронная форма учебника в исследовании оптических явлений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2000" y="4844752"/>
            <a:ext cx="4136504" cy="1752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авторе работы: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Петрукович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Олеговна,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№84 г. Челябинска»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руководителе: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Надежда Анатольевна,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физики, МАОУ «СОШ №84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816" y="350594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индивидуального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6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63" y="1987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 «Медиа»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pp.userapi.com/c846524/v846524448/10ed73/eYUjuxcNq5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7" r="46871"/>
          <a:stretch/>
        </p:blipFill>
        <p:spPr bwMode="auto">
          <a:xfrm>
            <a:off x="251520" y="1916832"/>
            <a:ext cx="2771800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pp.userapi.com/c846524/v846524448/10ed5f/xIs7NVPOXp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46632"/>
          <a:stretch/>
        </p:blipFill>
        <p:spPr bwMode="auto">
          <a:xfrm>
            <a:off x="6120597" y="1916832"/>
            <a:ext cx="2700808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pp.userapi.com/c851528/v851528348/2865c/m-S7-uy7T3k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7" r="10868"/>
          <a:stretch/>
        </p:blipFill>
        <p:spPr bwMode="auto">
          <a:xfrm>
            <a:off x="3190367" y="2564904"/>
            <a:ext cx="2762250" cy="1971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45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03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Электронная форма учебника по физике А.В.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Перышкин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«Экзамен»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" b="3364"/>
          <a:stretch/>
        </p:blipFill>
        <p:spPr bwMode="auto">
          <a:xfrm>
            <a:off x="2707887" y="1772816"/>
            <a:ext cx="388843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06"/>
          <a:stretch/>
        </p:blipFill>
        <p:spPr bwMode="auto">
          <a:xfrm>
            <a:off x="395536" y="4365104"/>
            <a:ext cx="3672408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2"/>
          <a:stretch/>
        </p:blipFill>
        <p:spPr bwMode="auto">
          <a:xfrm>
            <a:off x="4860032" y="4365104"/>
            <a:ext cx="374441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805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094" y="548680"/>
            <a:ext cx="7630616" cy="1440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влияния электронных учебников на изучение предметов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МАОУ «СОШ № 84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613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742897329"/>
              </p:ext>
            </p:extLst>
          </p:nvPr>
        </p:nvGraphicFramePr>
        <p:xfrm>
          <a:off x="-252536" y="5157192"/>
          <a:ext cx="6096000" cy="118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00689848"/>
              </p:ext>
            </p:extLst>
          </p:nvPr>
        </p:nvGraphicFramePr>
        <p:xfrm>
          <a:off x="3851920" y="2492896"/>
          <a:ext cx="48600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522655237"/>
              </p:ext>
            </p:extLst>
          </p:nvPr>
        </p:nvGraphicFramePr>
        <p:xfrm>
          <a:off x="-2932" y="0"/>
          <a:ext cx="4435913" cy="343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935080275"/>
              </p:ext>
            </p:extLst>
          </p:nvPr>
        </p:nvGraphicFramePr>
        <p:xfrm>
          <a:off x="4997" y="3499886"/>
          <a:ext cx="4427984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10006701"/>
              </p:ext>
            </p:extLst>
          </p:nvPr>
        </p:nvGraphicFramePr>
        <p:xfrm>
          <a:off x="4283968" y="3469916"/>
          <a:ext cx="4860032" cy="338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481258395"/>
              </p:ext>
            </p:extLst>
          </p:nvPr>
        </p:nvGraphicFramePr>
        <p:xfrm>
          <a:off x="4453577" y="3964"/>
          <a:ext cx="4690423" cy="34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882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123647211"/>
              </p:ext>
            </p:extLst>
          </p:nvPr>
        </p:nvGraphicFramePr>
        <p:xfrm>
          <a:off x="0" y="3249388"/>
          <a:ext cx="4427983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967678255"/>
              </p:ext>
            </p:extLst>
          </p:nvPr>
        </p:nvGraphicFramePr>
        <p:xfrm>
          <a:off x="4424068" y="3284984"/>
          <a:ext cx="4914825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193810740"/>
              </p:ext>
            </p:extLst>
          </p:nvPr>
        </p:nvGraphicFramePr>
        <p:xfrm>
          <a:off x="669034" y="-140068"/>
          <a:ext cx="7779037" cy="365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1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562" t="24561" r="14952" b="20201"/>
          <a:stretch/>
        </p:blipFill>
        <p:spPr>
          <a:xfrm>
            <a:off x="323528" y="1497724"/>
            <a:ext cx="8635817" cy="4667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709" y="511910"/>
            <a:ext cx="830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использования электронной формы учебника по физике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УМК А.В.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Перышкина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 изучении темы «Оптические явления»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17486" t="13713" r="19987" b="15106"/>
          <a:stretch/>
        </p:blipFill>
        <p:spPr bwMode="auto">
          <a:xfrm>
            <a:off x="3880808" y="2492896"/>
            <a:ext cx="4968552" cy="321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76872"/>
            <a:ext cx="3851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Аккомодация глаза —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приспосабливаться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видению, как и на близком,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далеком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А.В.Перышкин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2165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«Аккомодация глаза»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6024" y="126876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Установить назначение аккомодации глаза;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пределы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аккомодации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наилучшего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431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484601"/>
              </p:ext>
            </p:extLst>
          </p:nvPr>
        </p:nvGraphicFramePr>
        <p:xfrm>
          <a:off x="323528" y="1772816"/>
          <a:ext cx="8604449" cy="4762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417"/>
                <a:gridCol w="2151344"/>
                <a:gridCol w="2151344"/>
                <a:gridCol w="2151344"/>
              </a:tblGrid>
              <a:tr h="113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Ближняя точка аккомодации,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наилучшего зрения, см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Дальняя точка аккомодации, см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8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9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исследования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аккомодации глаза школьников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8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Библиографический список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79" y="1115616"/>
            <a:ext cx="8963441" cy="5625752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Антонова Н.А. Физика: Экспериментальные задачи по световым явлениям: учебно-метод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Челябинск, 2018. – 40 с.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Информационные образовательные ресурсы. Электронный учебник. 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://www.sites.google.com/site/elobrasres/programmnye-sredstva-ucebnogo-naznacenia 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elektronnyj-ucebnik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24.10.2020).  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В. Электронный учебник как инновационное средство в образовательном процессе / Д.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Косарева. — Текст: непосредственный // Актуальные задачи педагогики: материалы II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(г. Чита, июнь 2012 г.). — Чита: Издательство Молодой ученый, 2012. — URL: https://moluch.ru/conf/ped/archive/59/2410/ (дата обращения: 24.10.2020).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Первая электронная книга. — URL: https://setafi.com/elektronika/elektronnaya-kniga/pervaya-elektronnaya-kniga/ (дата обращения: 24.10.2020).  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Учебник Физика 8 класс: учебник для общеобразовательных учреждений. – М.: Дрофа, 2013. – 240 с.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Физика. 8 класс: учебник / А.В.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Издательство «Экзамен», 2019. – 271, [1] с.: ил. 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Н.С.,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Важеевская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Н.Е. Физика, 7 класс: учебник для общеобразовательных учреждений. – М.: Дрофа, 2013. – 222 с.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Ушаков Д. Н. Толковый словарь русского языка. М.: Альта-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 С. 1216. 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Цифровая грамотность, экономика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-среда: как дела в Европе. — URL: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nedopusti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/144/ (дата обращения: 30.10.2020).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значит «быть грамотным» в XXI веке. — URL: http://vcht.center/wp-content/uploads/2019/06/CHto-znachit-byt-gramotnym-SB.pdf (дата обращения: 30.10.2020).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Электронный учебник: понятие, структура, требования. — URL: http://www.display-expo.ru/yelektronnyi_uchebnik_ponjatie_struktura_trebovanija-3.html (дата обращения: 24.10.2020).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влияние электронного учебника на изучение предмета «Физика»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3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1143000" y="980728"/>
            <a:ext cx="7162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Спасибо </a:t>
            </a:r>
          </a:p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2844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35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Электронная форма учебника в исследовании оптических явлений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2000" y="4844752"/>
            <a:ext cx="4136504" cy="1752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авторе работы: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Петрукович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Олеговна,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№84 г. Челябинска»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руководителе: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Надежда Анатольевна,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физики, МАОУ «СОШ №84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816" y="350594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индивидуального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6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электронного учебника на школьников 8, 9, 11 классов МАОУ «СОШ № 84 г. Челябинска» при изучении предмета «Физика»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тему «Оптические явления» с помощью электронных учебников по физике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практическую работу «Аккомодация глаза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Принять участие в Международном конкурсе исследовательских работ школьников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Reserch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start 2020/2021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6886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itchFamily="18" charset="0"/>
              </a:rPr>
              <a:t>Электронный учебник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itchFamily="18" charset="0"/>
              </a:rPr>
              <a:t>автоматизированная обучающая система, включающая в себя дидактические, методические и информационно-справочные материалы по учебной дисциплине , а также программное обеспечение, которое позволяет комплексно использовать их для самостоятельного получения и контроля знаний                                         </a:t>
            </a:r>
            <a:endParaRPr lang="ru-RU" sz="35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(М.В.Горбашко)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электронного учебника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3472889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0" r="59441" b="17683"/>
          <a:stretch/>
        </p:blipFill>
        <p:spPr bwMode="auto">
          <a:xfrm>
            <a:off x="2483768" y="1628799"/>
            <a:ext cx="5019248" cy="491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2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116632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Физика 8 класс Дрофа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r="9749" b="5588"/>
          <a:stretch/>
        </p:blipFill>
        <p:spPr bwMode="auto">
          <a:xfrm>
            <a:off x="395536" y="1772816"/>
            <a:ext cx="3425627" cy="2128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-36" r="36" b="5882"/>
          <a:stretch/>
        </p:blipFill>
        <p:spPr bwMode="auto">
          <a:xfrm>
            <a:off x="5148064" y="1772816"/>
            <a:ext cx="3425627" cy="2128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r="8123" b="6286"/>
          <a:stretch/>
        </p:blipFill>
        <p:spPr bwMode="auto">
          <a:xfrm>
            <a:off x="2640930" y="4261625"/>
            <a:ext cx="3425627" cy="2142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209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Физика 9 класс В.В.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Белага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9787" r="9174" b="5930"/>
          <a:stretch/>
        </p:blipFill>
        <p:spPr bwMode="auto">
          <a:xfrm>
            <a:off x="2732281" y="1196752"/>
            <a:ext cx="3679435" cy="236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8714" r="10761" b="6500"/>
          <a:stretch/>
        </p:blipFill>
        <p:spPr bwMode="auto">
          <a:xfrm>
            <a:off x="467626" y="3986280"/>
            <a:ext cx="3686382" cy="238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327" y="3986280"/>
            <a:ext cx="3758472" cy="238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73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58" y="2281050"/>
            <a:ext cx="2689344" cy="3320028"/>
          </a:xfrm>
          <a:prstGeom prst="rect">
            <a:avLst/>
          </a:prstGeom>
          <a:effectLst>
            <a:outerShdw blurRad="190500" algn="tl" rotWithShape="0">
              <a:prstClr val="black">
                <a:alpha val="7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269" y="2399512"/>
            <a:ext cx="4303980" cy="3104004"/>
          </a:xfrm>
          <a:prstGeom prst="rect">
            <a:avLst/>
          </a:prstGeom>
          <a:effectLst>
            <a:outerShdw blurRad="190500" algn="tl" rotWithShape="0">
              <a:prstClr val="black">
                <a:alpha val="7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6230" y="404664"/>
            <a:ext cx="4758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Виртуальная школа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Кирилла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0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8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Лабораторные работы по физике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11243" r="10220"/>
          <a:stretch/>
        </p:blipFill>
        <p:spPr bwMode="auto">
          <a:xfrm>
            <a:off x="524711" y="4027940"/>
            <a:ext cx="3275201" cy="218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13896" t="3136" r="11166" b="5645"/>
          <a:stretch/>
        </p:blipFill>
        <p:spPr bwMode="auto">
          <a:xfrm>
            <a:off x="5220072" y="3994032"/>
            <a:ext cx="3275201" cy="2215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12084" r="8584"/>
          <a:stretch/>
        </p:blipFill>
        <p:spPr bwMode="auto">
          <a:xfrm>
            <a:off x="2771800" y="1196752"/>
            <a:ext cx="3293869" cy="246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113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2037</TotalTime>
  <Words>865</Words>
  <Application>Microsoft Office PowerPoint</Application>
  <PresentationFormat>Экран (4:3)</PresentationFormat>
  <Paragraphs>143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Электронная форма учебника в исследовании оптических явлений </vt:lpstr>
      <vt:lpstr>Слайд 2</vt:lpstr>
      <vt:lpstr>Слайд 3</vt:lpstr>
      <vt:lpstr>Слайд 4</vt:lpstr>
      <vt:lpstr> Особенности электронного учебника </vt:lpstr>
      <vt:lpstr>Физика 8 класс Дрофа</vt:lpstr>
      <vt:lpstr>Физика 9 класс В.В. Белага </vt:lpstr>
      <vt:lpstr>Слайд 8</vt:lpstr>
      <vt:lpstr>Лабораторные работы по физике </vt:lpstr>
      <vt:lpstr>Экзамен «Медиа» </vt:lpstr>
      <vt:lpstr>Электронная форма учебника по физике А.В. Перышкин, «Экзамен» </vt:lpstr>
      <vt:lpstr>ЭКСПЕРИМЕНТ</vt:lpstr>
      <vt:lpstr>Слайд 13</vt:lpstr>
      <vt:lpstr>Слайд 14</vt:lpstr>
      <vt:lpstr>Слайд 15</vt:lpstr>
      <vt:lpstr>Слайд 16</vt:lpstr>
      <vt:lpstr>Слайд 17</vt:lpstr>
      <vt:lpstr>Слайд 18</vt:lpstr>
      <vt:lpstr>Библиографический список</vt:lpstr>
      <vt:lpstr>Слайд 20</vt:lpstr>
      <vt:lpstr>Электронная форма учебника в исследовании оптических явлений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решению экспериментальных задач  по световым явлениям  в школьном курсе физике</dc:title>
  <dc:creator>Надежда</dc:creator>
  <cp:lastModifiedBy>user</cp:lastModifiedBy>
  <cp:revision>177</cp:revision>
  <dcterms:created xsi:type="dcterms:W3CDTF">2018-03-06T15:37:57Z</dcterms:created>
  <dcterms:modified xsi:type="dcterms:W3CDTF">2020-12-22T04:43:07Z</dcterms:modified>
</cp:coreProperties>
</file>