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png" ContentType="image/png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saveSubsetFonts="1">
  <p:sldMasterIdLst>
    <p:sldMasterId id="2147483648" r:id="rId1"/>
  </p:sldMasterIdLst>
  <p:notesMasterIdLst>
    <p:notesMasterId r:id="rId2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</p:sldIdLst>
  <p:sldSz type="screen16x9" cy="6858000" cx="12192000"/>
  <p:notesSz cx="6858000" cy="9144000"/>
  <p:defaultTextStyle>
    <a:defPPr>
      <a:defRPr lang="en-US"/>
    </a:defPPr>
    <a:lvl1pPr algn="l" defTabSz="457200" eaLnBrk="1" hangingPunct="1" latinLnBrk="0" marL="0" rtl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algn="l" defTabSz="457200" eaLnBrk="1" hangingPunct="1" latinLnBrk="0" marL="457200" rtl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algn="l" defTabSz="457200" eaLnBrk="1" hangingPunct="1" latinLnBrk="0" marL="914400" rtl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algn="l" defTabSz="457200" eaLnBrk="1" hangingPunct="1" latinLnBrk="0" marL="1371600" rtl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algn="l" defTabSz="457200" eaLnBrk="1" hangingPunct="1" latinLnBrk="0" marL="1828800" rtl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algn="l" defTabSz="457200" eaLnBrk="1" hangingPunct="1" latinLnBrk="0" marL="2286000" rtl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algn="l" defTabSz="457200" eaLnBrk="1" hangingPunct="1" latinLnBrk="0" marL="2743200" rtl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algn="l" defTabSz="457200" eaLnBrk="1" hangingPunct="1" latinLnBrk="0" marL="3200400" rtl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algn="l" defTabSz="457200" eaLnBrk="1" hangingPunct="1" latinLnBrk="0" marL="3657600" rtl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>
  <p:showPr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tableStyles" Target="tableStyles.xml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/Relationships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</p:bgPr>
    </p:bg>
    <p:spTree>
      <p:nvGrpSpPr>
        <p:cNvPr id="8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8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824" name="Rectangle 4"/>
          <p:cNvSpPr>
            <a:spLocks noChangeAspect="1" noRot="1" noGrp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/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8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8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8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l" fontAlgn="base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algn="l" fontAlgn="base" marL="4572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algn="l" fontAlgn="base" marL="9144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algn="l" fontAlgn="base" marL="13716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algn="l" fontAlgn="base" marL="18288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Master" Target="../slideMasters/slideMaster1.xml"/></Relationships>
</file>

<file path=ppt/slideLayouts/_rels/slideLayout12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Master" Target="../slideMasters/slideMaster1.xml"/></Relationships>
</file>

<file path=ppt/slideLayouts/_rels/slideLayout13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Master" Target="../slideMasters/slideMaster1.xml"/></Relationships>
</file>

<file path=ppt/slideLayouts/_rels/slideLayout1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type="title">
  <p:cSld name="Титульный слайд">
    <p:spTree>
      <p:nvGrpSpPr>
        <p:cNvPr id="3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48591" name="Rectangle 8"/>
            <p:cNvSpPr/>
            <p:nvPr/>
          </p:nvSpPr>
          <p:spPr>
            <a:xfrm>
              <a:off x="0" y="0"/>
              <a:ext cx="12192000" cy="6858000"/>
            </a:xfrm>
            <a:prstGeom prst="rect"/>
            <a:blipFill>
              <a:blip xmlns:r="http://schemas.openxmlformats.org/officeDocument/2006/relationships" r:embed="rId1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4859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ah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048593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dirty="0" lang="en-US"/>
          </a:p>
        </p:txBody>
      </p:sp>
      <p:sp>
        <p:nvSpPr>
          <p:cNvPr id="1048594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algn="l" indent="0" marL="0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algn="ctr" indent="0" marL="45720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algn="ctr" indent="0" marL="91440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algn="ctr" indent="0" marL="137160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algn="ctr" indent="0" marL="182880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algn="ctr" indent="0" marL="228600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algn="ctr" indent="0" marL="274320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algn="ctr" indent="0" marL="320040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algn="ctr" indent="0" marL="365760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dirty="0" lang="en-US"/>
          </a:p>
        </p:txBody>
      </p:sp>
      <p:sp>
        <p:nvSpPr>
          <p:cNvPr id="1048595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3E94452F-EDC1-4CB7-8E3B-F13BB05488B4}" type="datetimeFigureOut">
              <a:rPr lang="ru-RU" smtClean="0"/>
              <a:t>27.12.2020</a:t>
            </a:fld>
            <a:endParaRPr lang="ru-RU"/>
          </a:p>
        </p:txBody>
      </p:sp>
      <p:sp>
        <p:nvSpPr>
          <p:cNvPr id="1048596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048597" name="Rectangle 10"/>
          <p:cNvSpPr/>
          <p:nvPr/>
        </p:nvSpPr>
        <p:spPr>
          <a:xfrm>
            <a:off x="10437812" y="0"/>
            <a:ext cx="685800" cy="1143000"/>
          </a:xfrm>
          <a:prstGeom prst="rect"/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4859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p>
            <a:fld id="{4FA5ACFA-3B57-4042-8274-5EE09121C28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7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48768" name="Rectangle 12"/>
            <p:cNvSpPr/>
            <p:nvPr/>
          </p:nvSpPr>
          <p:spPr>
            <a:xfrm>
              <a:off x="0" y="0"/>
              <a:ext cx="12192000" cy="6858000"/>
            </a:xfrm>
            <a:prstGeom prst="rect"/>
            <a:blipFill>
              <a:blip xmlns:r="http://schemas.openxmlformats.org/officeDocument/2006/relationships" r:embed="rId1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48769" name="Oval 16"/>
            <p:cNvSpPr/>
            <p:nvPr/>
          </p:nvSpPr>
          <p:spPr>
            <a:xfrm>
              <a:off x="0" y="2667000"/>
              <a:ext cx="4191000" cy="4191000"/>
            </a:xfrm>
            <a:prstGeom prst="ellipse"/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36000">
                  <a:schemeClr val="accent5">
                    <a:alpha val="10000"/>
                  </a:schemeClr>
                </a:gs>
                <a:gs pos="75000">
                  <a:schemeClr val="accent5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8770" name="Oval 17"/>
            <p:cNvSpPr/>
            <p:nvPr/>
          </p:nvSpPr>
          <p:spPr>
            <a:xfrm>
              <a:off x="0" y="2895600"/>
              <a:ext cx="2362200" cy="2362200"/>
            </a:xfrm>
            <a:prstGeom prst="ellipse"/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3600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8771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/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36000">
                  <a:schemeClr val="accent5">
                    <a:alpha val="7000"/>
                  </a:schemeClr>
                </a:gs>
                <a:gs pos="66000">
                  <a:schemeClr val="accent5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8772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/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36000">
                  <a:schemeClr val="accent5">
                    <a:alpha val="6000"/>
                  </a:schemeClr>
                </a:gs>
                <a:gs pos="69000">
                  <a:schemeClr val="accent5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8773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/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36000">
                  <a:schemeClr val="accent5">
                    <a:alpha val="7000"/>
                  </a:schemeClr>
                </a:gs>
                <a:gs pos="73000">
                  <a:schemeClr val="accent5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877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ah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48775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ah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4877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ah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048777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b="0" sz="2400"/>
            </a:lvl1pPr>
          </a:lstStyle>
          <a:p>
            <a:r>
              <a:rPr lang="ru-RU" smtClean="0"/>
              <a:t>Образец заголовка</a:t>
            </a:r>
            <a:endParaRPr dirty="0" lang="en-US"/>
          </a:p>
        </p:txBody>
      </p:sp>
      <p:sp>
        <p:nvSpPr>
          <p:cNvPr id="1048778" name="Picture Placeholder 2"/>
          <p:cNvSpPr>
            <a:spLocks noChangeAspect="1" noGrp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algn="tl" blurRad="50800" dir="5400000" dist="50800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algn="ctr" indent="0" marL="0">
              <a:buNone/>
              <a:defRPr sz="1600"/>
            </a:lvl1pPr>
            <a:lvl2pPr indent="0" marL="457200">
              <a:buNone/>
              <a:defRPr sz="1600"/>
            </a:lvl2pPr>
            <a:lvl3pPr indent="0" marL="914400">
              <a:buNone/>
              <a:defRPr sz="1600"/>
            </a:lvl3pPr>
            <a:lvl4pPr indent="0" marL="1371600">
              <a:buNone/>
              <a:defRPr sz="1600"/>
            </a:lvl4pPr>
            <a:lvl5pPr indent="0" marL="1828800">
              <a:buNone/>
              <a:defRPr sz="1600"/>
            </a:lvl5pPr>
            <a:lvl6pPr indent="0" marL="2286000">
              <a:buNone/>
              <a:defRPr sz="1600"/>
            </a:lvl6pPr>
            <a:lvl7pPr indent="0" marL="2743200">
              <a:buNone/>
              <a:defRPr sz="1600"/>
            </a:lvl7pPr>
            <a:lvl8pPr indent="0" marL="3200400">
              <a:buNone/>
              <a:defRPr sz="1600"/>
            </a:lvl8pPr>
            <a:lvl9pPr indent="0" marL="365760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dirty="0" lang="en-US"/>
          </a:p>
        </p:txBody>
      </p:sp>
      <p:sp>
        <p:nvSpPr>
          <p:cNvPr id="1048779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indent="0" marL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48780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3E94452F-EDC1-4CB7-8E3B-F13BB05488B4}" type="datetimeFigureOut">
              <a:rPr lang="ru-RU" smtClean="0"/>
              <a:t>27.12.2020</a:t>
            </a:fld>
            <a:endParaRPr lang="ru-RU"/>
          </a:p>
        </p:txBody>
      </p:sp>
      <p:sp>
        <p:nvSpPr>
          <p:cNvPr id="104878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1048782" name="Rectangle 15"/>
          <p:cNvSpPr/>
          <p:nvPr/>
        </p:nvSpPr>
        <p:spPr>
          <a:xfrm>
            <a:off x="10437812" y="0"/>
            <a:ext cx="685800" cy="1143000"/>
          </a:xfrm>
          <a:prstGeom prst="rect"/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4878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FA5ACFA-3B57-4042-8274-5EE09121C28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>
  <p:cSld name="Заголовок и подпись">
    <p:spTree>
      <p:nvGrpSpPr>
        <p:cNvPr id="6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48661" name="Rectangle 10"/>
            <p:cNvSpPr/>
            <p:nvPr/>
          </p:nvSpPr>
          <p:spPr>
            <a:xfrm>
              <a:off x="0" y="0"/>
              <a:ext cx="12192000" cy="6858000"/>
            </a:xfrm>
            <a:prstGeom prst="rect"/>
            <a:blipFill>
              <a:blip xmlns:r="http://schemas.openxmlformats.org/officeDocument/2006/relationships" r:embed="rId1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48662" name="Oval 13"/>
            <p:cNvSpPr/>
            <p:nvPr/>
          </p:nvSpPr>
          <p:spPr>
            <a:xfrm>
              <a:off x="0" y="2667000"/>
              <a:ext cx="4191000" cy="4191000"/>
            </a:xfrm>
            <a:prstGeom prst="ellipse"/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36000">
                  <a:schemeClr val="accent5">
                    <a:alpha val="10000"/>
                  </a:schemeClr>
                </a:gs>
                <a:gs pos="75000">
                  <a:schemeClr val="accent5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8663" name="Oval 14"/>
            <p:cNvSpPr/>
            <p:nvPr/>
          </p:nvSpPr>
          <p:spPr>
            <a:xfrm>
              <a:off x="0" y="2895600"/>
              <a:ext cx="2362200" cy="2362200"/>
            </a:xfrm>
            <a:prstGeom prst="ellipse"/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3600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8664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/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36000">
                  <a:schemeClr val="accent5">
                    <a:alpha val="7000"/>
                  </a:schemeClr>
                </a:gs>
                <a:gs pos="66000">
                  <a:schemeClr val="accent5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8665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/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36000">
                  <a:schemeClr val="accent5">
                    <a:alpha val="6000"/>
                  </a:schemeClr>
                </a:gs>
                <a:gs pos="69000">
                  <a:schemeClr val="accent5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8666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/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36000">
                  <a:schemeClr val="accent5">
                    <a:alpha val="7000"/>
                  </a:schemeClr>
                </a:gs>
                <a:gs pos="73000">
                  <a:schemeClr val="accent5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8667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ah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48668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ah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4866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ah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048670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dirty="0" lang="en-US"/>
          </a:p>
        </p:txBody>
      </p:sp>
      <p:sp>
        <p:nvSpPr>
          <p:cNvPr id="1048671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indent="0" marL="0">
              <a:buNone/>
              <a:defRPr sz="18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4867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3E94452F-EDC1-4CB7-8E3B-F13BB05488B4}" type="datetimeFigureOut">
              <a:rPr lang="ru-RU" smtClean="0"/>
              <a:t>27.12.2020</a:t>
            </a:fld>
            <a:endParaRPr lang="ru-RU"/>
          </a:p>
        </p:txBody>
      </p:sp>
      <p:sp>
        <p:nvSpPr>
          <p:cNvPr id="104867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1048674" name="Rectangle 12"/>
          <p:cNvSpPr/>
          <p:nvPr/>
        </p:nvSpPr>
        <p:spPr>
          <a:xfrm>
            <a:off x="10437812" y="0"/>
            <a:ext cx="685800" cy="1143000"/>
          </a:xfrm>
          <a:prstGeom prst="rect"/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4867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FA5ACFA-3B57-4042-8274-5EE09121C28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>
  <p:cSld name="Цитата с подписью">
    <p:spTree>
      <p:nvGrpSpPr>
        <p:cNvPr id="7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48750" name="Rectangle 16"/>
            <p:cNvSpPr/>
            <p:nvPr/>
          </p:nvSpPr>
          <p:spPr>
            <a:xfrm>
              <a:off x="0" y="0"/>
              <a:ext cx="12192000" cy="6858000"/>
            </a:xfrm>
            <a:prstGeom prst="rect"/>
            <a:blipFill>
              <a:blip xmlns:r="http://schemas.openxmlformats.org/officeDocument/2006/relationships" r:embed="rId1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48751" name="Oval 19"/>
            <p:cNvSpPr/>
            <p:nvPr/>
          </p:nvSpPr>
          <p:spPr>
            <a:xfrm>
              <a:off x="0" y="2667000"/>
              <a:ext cx="4191000" cy="4191000"/>
            </a:xfrm>
            <a:prstGeom prst="ellipse"/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36000">
                  <a:schemeClr val="accent5">
                    <a:alpha val="10000"/>
                  </a:schemeClr>
                </a:gs>
                <a:gs pos="75000">
                  <a:schemeClr val="accent5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8752" name="Oval 21"/>
            <p:cNvSpPr/>
            <p:nvPr/>
          </p:nvSpPr>
          <p:spPr>
            <a:xfrm>
              <a:off x="0" y="2895600"/>
              <a:ext cx="2362200" cy="2362200"/>
            </a:xfrm>
            <a:prstGeom prst="ellipse"/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3600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875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/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36000">
                  <a:schemeClr val="accent5">
                    <a:alpha val="7000"/>
                  </a:schemeClr>
                </a:gs>
                <a:gs pos="66000">
                  <a:schemeClr val="accent5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875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/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36000">
                  <a:schemeClr val="accent5">
                    <a:alpha val="6000"/>
                  </a:schemeClr>
                </a:gs>
                <a:gs pos="69000">
                  <a:schemeClr val="accent5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875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/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36000">
                  <a:schemeClr val="accent5">
                    <a:alpha val="7000"/>
                  </a:schemeClr>
                </a:gs>
                <a:gs pos="73000">
                  <a:schemeClr val="accent5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8756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ah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48757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ah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4875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ah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048759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/>
          <a:noFill/>
        </p:spPr>
        <p:txBody>
          <a:bodyPr rtlCol="0" wrap="square">
            <a:spAutoFit/>
          </a:bodyPr>
          <a:p>
            <a:pPr algn="r"/>
            <a:r>
              <a:rPr b="0" dirty="0" sz="9600" i="0" lang="en-US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048760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/>
          <a:noFill/>
        </p:spPr>
        <p:txBody>
          <a:bodyPr rtlCol="0" wrap="square">
            <a:spAutoFit/>
          </a:bodyPr>
          <a:p>
            <a:pPr algn="r"/>
            <a:r>
              <a:rPr b="0" dirty="0" sz="9600" i="0" lang="en-US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1048761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dirty="0" lang="en-US"/>
          </a:p>
        </p:txBody>
      </p:sp>
      <p:sp>
        <p:nvSpPr>
          <p:cNvPr id="1048762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indent="0" marL="0">
              <a:buNone/>
              <a:defRPr b="0" cap="small" dirty="0" sz="1400" i="0" kern="1200" lang="en-US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48763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indent="0" marL="0">
              <a:buNone/>
              <a:defRPr sz="14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4876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3E94452F-EDC1-4CB7-8E3B-F13BB05488B4}" type="datetimeFigureOut">
              <a:rPr lang="ru-RU" smtClean="0"/>
              <a:t>27.12.2020</a:t>
            </a:fld>
            <a:endParaRPr lang="ru-RU"/>
          </a:p>
        </p:txBody>
      </p:sp>
      <p:sp>
        <p:nvSpPr>
          <p:cNvPr id="104876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1048766" name="Rectangle 18"/>
          <p:cNvSpPr/>
          <p:nvPr/>
        </p:nvSpPr>
        <p:spPr>
          <a:xfrm>
            <a:off x="10437812" y="0"/>
            <a:ext cx="685800" cy="1143000"/>
          </a:xfrm>
          <a:prstGeom prst="rect"/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4876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FA5ACFA-3B57-4042-8274-5EE09121C28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>
  <p:cSld name="Карточка имени">
    <p:spTree>
      <p:nvGrpSpPr>
        <p:cNvPr id="6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48641" name="Rectangle 10"/>
            <p:cNvSpPr/>
            <p:nvPr/>
          </p:nvSpPr>
          <p:spPr>
            <a:xfrm>
              <a:off x="0" y="0"/>
              <a:ext cx="12192000" cy="6858000"/>
            </a:xfrm>
            <a:prstGeom prst="rect"/>
            <a:blipFill>
              <a:blip xmlns:r="http://schemas.openxmlformats.org/officeDocument/2006/relationships" r:embed="rId1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48642" name="Oval 14"/>
            <p:cNvSpPr/>
            <p:nvPr/>
          </p:nvSpPr>
          <p:spPr>
            <a:xfrm>
              <a:off x="0" y="2667000"/>
              <a:ext cx="4191000" cy="4191000"/>
            </a:xfrm>
            <a:prstGeom prst="ellipse"/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36000">
                  <a:schemeClr val="accent5">
                    <a:alpha val="10000"/>
                  </a:schemeClr>
                </a:gs>
                <a:gs pos="75000">
                  <a:schemeClr val="accent5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8643" name="Oval 15"/>
            <p:cNvSpPr/>
            <p:nvPr/>
          </p:nvSpPr>
          <p:spPr>
            <a:xfrm>
              <a:off x="0" y="2895600"/>
              <a:ext cx="2362200" cy="2362200"/>
            </a:xfrm>
            <a:prstGeom prst="ellipse"/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3600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8644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/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36000">
                  <a:schemeClr val="accent5">
                    <a:alpha val="7000"/>
                  </a:schemeClr>
                </a:gs>
                <a:gs pos="66000">
                  <a:schemeClr val="accent5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8645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/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36000">
                  <a:schemeClr val="accent5">
                    <a:alpha val="6000"/>
                  </a:schemeClr>
                </a:gs>
                <a:gs pos="69000">
                  <a:schemeClr val="accent5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8646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/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36000">
                  <a:schemeClr val="accent5">
                    <a:alpha val="7000"/>
                  </a:schemeClr>
                </a:gs>
                <a:gs pos="73000">
                  <a:schemeClr val="accent5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864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ah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4864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ah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4864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ah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048650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b="0" cap="none" sz="4000"/>
            </a:lvl1pPr>
          </a:lstStyle>
          <a:p>
            <a:r>
              <a:rPr lang="ru-RU" smtClean="0"/>
              <a:t>Образец заголовка</a:t>
            </a:r>
            <a:endParaRPr dirty="0" lang="en-US"/>
          </a:p>
        </p:txBody>
      </p:sp>
      <p:sp>
        <p:nvSpPr>
          <p:cNvPr id="1048651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algn="l" indent="0" marL="0">
              <a:buNone/>
              <a:defRPr cap="none" sz="20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indent="0" marL="4572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4865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3E94452F-EDC1-4CB7-8E3B-F13BB05488B4}" type="datetimeFigureOut">
              <a:rPr lang="ru-RU" smtClean="0"/>
              <a:t>27.12.2020</a:t>
            </a:fld>
            <a:endParaRPr lang="ru-RU"/>
          </a:p>
        </p:txBody>
      </p:sp>
      <p:sp>
        <p:nvSpPr>
          <p:cNvPr id="104865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1048654" name="Rectangle 13"/>
          <p:cNvSpPr/>
          <p:nvPr/>
        </p:nvSpPr>
        <p:spPr>
          <a:xfrm>
            <a:off x="10437812" y="0"/>
            <a:ext cx="685800" cy="1143000"/>
          </a:xfrm>
          <a:prstGeom prst="rect"/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4865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FA5ACFA-3B57-4042-8274-5EE09121C28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8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90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dirty="0" lang="en-US"/>
          </a:p>
        </p:txBody>
      </p:sp>
      <p:sp>
        <p:nvSpPr>
          <p:cNvPr id="1048791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indent="0" marL="0">
              <a:buNone/>
              <a:defRPr b="0" sz="2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48792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indent="0" marL="0">
              <a:buNone/>
              <a:defRPr sz="14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48793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indent="0" marL="0">
              <a:buNone/>
              <a:defRPr b="0" sz="2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48794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indent="0" marL="0">
              <a:buNone/>
              <a:defRPr sz="14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4879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indent="0" marL="0">
              <a:buNone/>
              <a:defRPr b="0" sz="2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48796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indent="0" marL="0">
              <a:buNone/>
              <a:defRPr sz="14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3145730" name="Straight Connector 16"/>
          <p:cNvCxnSpPr>
            <a:cxnSpLocks/>
          </p:cNvCxnSpPr>
          <p:nvPr/>
        </p:nvCxnSpPr>
        <p:spPr>
          <a:xfrm>
            <a:off x="4403971" y="2569633"/>
            <a:ext cx="0" cy="3492499"/>
          </a:xfrm>
          <a:prstGeom prst="line"/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45731" name="Straight Connector 17"/>
          <p:cNvCxnSpPr>
            <a:cxnSpLocks/>
          </p:cNvCxnSpPr>
          <p:nvPr/>
        </p:nvCxnSpPr>
        <p:spPr>
          <a:xfrm>
            <a:off x="7772401" y="2569633"/>
            <a:ext cx="0" cy="3492499"/>
          </a:xfrm>
          <a:prstGeom prst="line"/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4879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3E94452F-EDC1-4CB7-8E3B-F13BB05488B4}" type="datetimeFigureOut">
              <a:rPr lang="ru-RU" smtClean="0"/>
              <a:t>27.12.2020</a:t>
            </a:fld>
            <a:endParaRPr lang="ru-RU"/>
          </a:p>
        </p:txBody>
      </p:sp>
      <p:sp>
        <p:nvSpPr>
          <p:cNvPr id="104879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104879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FA5ACFA-3B57-4042-8274-5EE09121C28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7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3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dirty="0" lang="en-US"/>
          </a:p>
        </p:txBody>
      </p:sp>
      <p:sp>
        <p:nvSpPr>
          <p:cNvPr id="1048694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indent="0" marL="0">
              <a:buNone/>
              <a:defRPr b="0" sz="2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48695" name="Picture Placeholder 2"/>
          <p:cNvSpPr>
            <a:spLocks noChangeAspect="1" noGrp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algn="tl" blurRad="50800" dir="5400000" dist="50800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algn="ctr" indent="0" marL="0">
              <a:buNone/>
              <a:defRPr sz="1600"/>
            </a:lvl1pPr>
            <a:lvl2pPr indent="0" marL="457200">
              <a:buNone/>
              <a:defRPr sz="1600"/>
            </a:lvl2pPr>
            <a:lvl3pPr indent="0" marL="914400">
              <a:buNone/>
              <a:defRPr sz="1600"/>
            </a:lvl3pPr>
            <a:lvl4pPr indent="0" marL="1371600">
              <a:buNone/>
              <a:defRPr sz="1600"/>
            </a:lvl4pPr>
            <a:lvl5pPr indent="0" marL="1828800">
              <a:buNone/>
              <a:defRPr sz="1600"/>
            </a:lvl5pPr>
            <a:lvl6pPr indent="0" marL="2286000">
              <a:buNone/>
              <a:defRPr sz="1600"/>
            </a:lvl6pPr>
            <a:lvl7pPr indent="0" marL="2743200">
              <a:buNone/>
              <a:defRPr sz="1600"/>
            </a:lvl7pPr>
            <a:lvl8pPr indent="0" marL="3200400">
              <a:buNone/>
              <a:defRPr sz="1600"/>
            </a:lvl8pPr>
            <a:lvl9pPr indent="0" marL="365760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dirty="0" lang="en-US"/>
          </a:p>
        </p:txBody>
      </p:sp>
      <p:sp>
        <p:nvSpPr>
          <p:cNvPr id="1048696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indent="0" marL="0">
              <a:buNone/>
              <a:defRPr sz="14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48697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indent="0" marL="0">
              <a:buNone/>
              <a:defRPr b="0" sz="2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48698" name="Picture Placeholder 2"/>
          <p:cNvSpPr>
            <a:spLocks noChangeAspect="1" noGrp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algn="tl" blurRad="50800" dir="5400000" dist="50800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algn="ctr" indent="0" marL="0">
              <a:buNone/>
              <a:defRPr sz="1600"/>
            </a:lvl1pPr>
            <a:lvl2pPr indent="0" marL="457200">
              <a:buNone/>
              <a:defRPr sz="1600"/>
            </a:lvl2pPr>
            <a:lvl3pPr indent="0" marL="914400">
              <a:buNone/>
              <a:defRPr sz="1600"/>
            </a:lvl3pPr>
            <a:lvl4pPr indent="0" marL="1371600">
              <a:buNone/>
              <a:defRPr sz="1600"/>
            </a:lvl4pPr>
            <a:lvl5pPr indent="0" marL="1828800">
              <a:buNone/>
              <a:defRPr sz="1600"/>
            </a:lvl5pPr>
            <a:lvl6pPr indent="0" marL="2286000">
              <a:buNone/>
              <a:defRPr sz="1600"/>
            </a:lvl6pPr>
            <a:lvl7pPr indent="0" marL="2743200">
              <a:buNone/>
              <a:defRPr sz="1600"/>
            </a:lvl7pPr>
            <a:lvl8pPr indent="0" marL="3200400">
              <a:buNone/>
              <a:defRPr sz="1600"/>
            </a:lvl8pPr>
            <a:lvl9pPr indent="0" marL="365760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dirty="0" lang="en-US"/>
          </a:p>
        </p:txBody>
      </p:sp>
      <p:sp>
        <p:nvSpPr>
          <p:cNvPr id="1048699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indent="0" marL="0">
              <a:buNone/>
              <a:defRPr sz="14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4870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indent="0" marL="0">
              <a:buNone/>
              <a:defRPr b="0" sz="2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48701" name="Picture Placeholder 2"/>
          <p:cNvSpPr>
            <a:spLocks noChangeAspect="1" noGrp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algn="tl" blurRad="50800" dir="5400000" dist="50800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algn="ctr" indent="0" marL="0">
              <a:buNone/>
              <a:defRPr sz="1600"/>
            </a:lvl1pPr>
            <a:lvl2pPr indent="0" marL="457200">
              <a:buNone/>
              <a:defRPr sz="1600"/>
            </a:lvl2pPr>
            <a:lvl3pPr indent="0" marL="914400">
              <a:buNone/>
              <a:defRPr sz="1600"/>
            </a:lvl3pPr>
            <a:lvl4pPr indent="0" marL="1371600">
              <a:buNone/>
              <a:defRPr sz="1600"/>
            </a:lvl4pPr>
            <a:lvl5pPr indent="0" marL="1828800">
              <a:buNone/>
              <a:defRPr sz="1600"/>
            </a:lvl5pPr>
            <a:lvl6pPr indent="0" marL="2286000">
              <a:buNone/>
              <a:defRPr sz="1600"/>
            </a:lvl6pPr>
            <a:lvl7pPr indent="0" marL="2743200">
              <a:buNone/>
              <a:defRPr sz="1600"/>
            </a:lvl7pPr>
            <a:lvl8pPr indent="0" marL="3200400">
              <a:buNone/>
              <a:defRPr sz="1600"/>
            </a:lvl8pPr>
            <a:lvl9pPr indent="0" marL="365760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dirty="0" lang="en-US"/>
          </a:p>
        </p:txBody>
      </p:sp>
      <p:sp>
        <p:nvSpPr>
          <p:cNvPr id="1048702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indent="0" marL="0">
              <a:buNone/>
              <a:defRPr sz="14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3145728" name="Straight Connector 42"/>
          <p:cNvCxnSpPr>
            <a:cxnSpLocks/>
          </p:cNvCxnSpPr>
          <p:nvPr/>
        </p:nvCxnSpPr>
        <p:spPr>
          <a:xfrm>
            <a:off x="4405831" y="2569633"/>
            <a:ext cx="0" cy="3492499"/>
          </a:xfrm>
          <a:prstGeom prst="line"/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45729" name="Straight Connector 43"/>
          <p:cNvCxnSpPr>
            <a:cxnSpLocks/>
          </p:cNvCxnSpPr>
          <p:nvPr/>
        </p:nvCxnSpPr>
        <p:spPr>
          <a:xfrm>
            <a:off x="7797802" y="2569633"/>
            <a:ext cx="0" cy="3492499"/>
          </a:xfrm>
          <a:prstGeom prst="line"/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48703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3E94452F-EDC1-4CB7-8E3B-F13BB05488B4}" type="datetimeFigureOut">
              <a:rPr lang="ru-RU" smtClean="0"/>
              <a:t>27.12.2020</a:t>
            </a:fld>
            <a:endParaRPr lang="ru-RU"/>
          </a:p>
        </p:txBody>
      </p:sp>
      <p:sp>
        <p:nvSpPr>
          <p:cNvPr id="1048704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p>
            <a:endParaRPr lang="ru-RU"/>
          </a:p>
        </p:txBody>
      </p:sp>
      <p:sp>
        <p:nvSpPr>
          <p:cNvPr id="1048705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FA5ACFA-3B57-4042-8274-5EE09121C28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Заголовок и вертикальный текст">
    <p:spTree>
      <p:nvGrpSpPr>
        <p:cNvPr id="8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17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p>
            <a:r>
              <a:rPr lang="ru-RU" smtClean="0"/>
              <a:t>Образец заголовка</a:t>
            </a:r>
            <a:endParaRPr dirty="0" lang="en-US"/>
          </a:p>
        </p:txBody>
      </p:sp>
      <p:sp>
        <p:nvSpPr>
          <p:cNvPr id="1048818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anchor="t" anchorCtr="0" vert="eaVert"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 lang="en-US"/>
          </a:p>
        </p:txBody>
      </p:sp>
      <p:sp>
        <p:nvSpPr>
          <p:cNvPr id="1048819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p>
            <a:fld id="{3E94452F-EDC1-4CB7-8E3B-F13BB05488B4}" type="datetimeFigureOut">
              <a:rPr lang="ru-RU" smtClean="0"/>
              <a:t>27.12.2020</a:t>
            </a:fld>
            <a:endParaRPr lang="ru-RU"/>
          </a:p>
        </p:txBody>
      </p:sp>
      <p:sp>
        <p:nvSpPr>
          <p:cNvPr id="104882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104882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FA5ACFA-3B57-4042-8274-5EE09121C28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type="vertTitleAndTx">
  <p:cSld name="Вертикальный заголовок и текст">
    <p:spTree>
      <p:nvGrpSpPr>
        <p:cNvPr id="7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48734" name="Rectangle 11"/>
            <p:cNvSpPr/>
            <p:nvPr/>
          </p:nvSpPr>
          <p:spPr>
            <a:xfrm>
              <a:off x="0" y="0"/>
              <a:ext cx="12192000" cy="6858000"/>
            </a:xfrm>
            <a:prstGeom prst="rect"/>
            <a:blipFill>
              <a:blip xmlns:r="http://schemas.openxmlformats.org/officeDocument/2006/relationships" r:embed="rId1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48735" name="Oval 14"/>
            <p:cNvSpPr/>
            <p:nvPr/>
          </p:nvSpPr>
          <p:spPr>
            <a:xfrm>
              <a:off x="0" y="2667000"/>
              <a:ext cx="4191000" cy="4191000"/>
            </a:xfrm>
            <a:prstGeom prst="ellipse"/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36000">
                  <a:schemeClr val="accent5">
                    <a:alpha val="10000"/>
                  </a:schemeClr>
                </a:gs>
                <a:gs pos="75000">
                  <a:schemeClr val="accent5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8736" name="Oval 15"/>
            <p:cNvSpPr/>
            <p:nvPr/>
          </p:nvSpPr>
          <p:spPr>
            <a:xfrm>
              <a:off x="0" y="2895600"/>
              <a:ext cx="2362200" cy="2362200"/>
            </a:xfrm>
            <a:prstGeom prst="ellipse"/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3600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8737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/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36000">
                  <a:schemeClr val="accent5">
                    <a:alpha val="7000"/>
                  </a:schemeClr>
                </a:gs>
                <a:gs pos="66000">
                  <a:schemeClr val="accent5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8738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/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36000">
                  <a:schemeClr val="accent5">
                    <a:alpha val="6000"/>
                  </a:schemeClr>
                </a:gs>
                <a:gs pos="69000">
                  <a:schemeClr val="accent5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8739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/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36000">
                  <a:schemeClr val="accent5">
                    <a:alpha val="7000"/>
                  </a:schemeClr>
                </a:gs>
                <a:gs pos="73000">
                  <a:schemeClr val="accent5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8740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/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8741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ah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48742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ah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4874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ah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048744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anchor="b" anchorCtr="0" vert="eaVert"/>
          <a:p>
            <a:r>
              <a:rPr lang="ru-RU" smtClean="0"/>
              <a:t>Образец заголовка</a:t>
            </a:r>
            <a:endParaRPr dirty="0" lang="en-US"/>
          </a:p>
        </p:txBody>
      </p:sp>
      <p:sp>
        <p:nvSpPr>
          <p:cNvPr id="1048745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 lang="en-US"/>
          </a:p>
        </p:txBody>
      </p:sp>
      <p:sp>
        <p:nvSpPr>
          <p:cNvPr id="1048746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p>
            <a:fld id="{3E94452F-EDC1-4CB7-8E3B-F13BB05488B4}" type="datetimeFigureOut">
              <a:rPr lang="ru-RU" smtClean="0"/>
              <a:t>27.12.2020</a:t>
            </a:fld>
            <a:endParaRPr lang="ru-RU"/>
          </a:p>
        </p:txBody>
      </p:sp>
      <p:sp>
        <p:nvSpPr>
          <p:cNvPr id="104874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1048748" name="Rectangle 13"/>
          <p:cNvSpPr/>
          <p:nvPr/>
        </p:nvSpPr>
        <p:spPr>
          <a:xfrm>
            <a:off x="10437812" y="0"/>
            <a:ext cx="685800" cy="1143000"/>
          </a:xfrm>
          <a:prstGeom prst="rect"/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4874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FA5ACFA-3B57-4042-8274-5EE09121C28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Заголовок и объект">
    <p:spTree>
      <p:nvGrpSpPr>
        <p:cNvPr id="4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1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ru-RU" smtClean="0"/>
              <a:t>Образец заголовка</a:t>
            </a:r>
            <a:endParaRPr dirty="0" lang="en-US"/>
          </a:p>
        </p:txBody>
      </p:sp>
      <p:sp>
        <p:nvSpPr>
          <p:cNvPr id="1048602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 lang="en-US"/>
          </a:p>
        </p:txBody>
      </p:sp>
      <p:sp>
        <p:nvSpPr>
          <p:cNvPr id="104860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3E94452F-EDC1-4CB7-8E3B-F13BB05488B4}" type="datetimeFigureOut">
              <a:rPr lang="ru-RU" smtClean="0"/>
              <a:t>27.12.2020</a:t>
            </a:fld>
            <a:endParaRPr lang="ru-RU"/>
          </a:p>
        </p:txBody>
      </p:sp>
      <p:sp>
        <p:nvSpPr>
          <p:cNvPr id="104860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104860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FA5ACFA-3B57-4042-8274-5EE09121C28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type="secHead">
  <p:cSld name="Заголовок раздела">
    <p:spTree>
      <p:nvGrpSpPr>
        <p:cNvPr id="7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48706" name="Rectangle 13"/>
            <p:cNvSpPr/>
            <p:nvPr/>
          </p:nvSpPr>
          <p:spPr>
            <a:xfrm>
              <a:off x="0" y="0"/>
              <a:ext cx="12192000" cy="6858000"/>
            </a:xfrm>
            <a:prstGeom prst="rect"/>
            <a:blipFill>
              <a:blip xmlns:r="http://schemas.openxmlformats.org/officeDocument/2006/relationships" r:embed="rId1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48707" name="Oval 16"/>
            <p:cNvSpPr/>
            <p:nvPr/>
          </p:nvSpPr>
          <p:spPr>
            <a:xfrm>
              <a:off x="0" y="2667000"/>
              <a:ext cx="4191000" cy="4191000"/>
            </a:xfrm>
            <a:prstGeom prst="ellipse"/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36000">
                  <a:schemeClr val="accent5">
                    <a:alpha val="10000"/>
                  </a:schemeClr>
                </a:gs>
                <a:gs pos="75000">
                  <a:schemeClr val="accent5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8708" name="Oval 17"/>
            <p:cNvSpPr/>
            <p:nvPr/>
          </p:nvSpPr>
          <p:spPr>
            <a:xfrm>
              <a:off x="0" y="2895600"/>
              <a:ext cx="2362200" cy="2362200"/>
            </a:xfrm>
            <a:prstGeom prst="ellipse"/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3600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870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/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36000">
                  <a:schemeClr val="accent5">
                    <a:alpha val="7000"/>
                  </a:schemeClr>
                </a:gs>
                <a:gs pos="66000">
                  <a:schemeClr val="accent5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871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/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36000">
                  <a:schemeClr val="accent5">
                    <a:alpha val="6000"/>
                  </a:schemeClr>
                </a:gs>
                <a:gs pos="69000">
                  <a:schemeClr val="accent5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871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/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36000">
                  <a:schemeClr val="accent5">
                    <a:alpha val="7000"/>
                  </a:schemeClr>
                </a:gs>
                <a:gs pos="73000">
                  <a:schemeClr val="accent5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8712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/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8713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ah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48714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ah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487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ah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048716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b="0" cap="none" sz="4000"/>
            </a:lvl1pPr>
          </a:lstStyle>
          <a:p>
            <a:r>
              <a:rPr lang="ru-RU" smtClean="0"/>
              <a:t>Образец заголовка</a:t>
            </a:r>
            <a:endParaRPr dirty="0" lang="en-US"/>
          </a:p>
        </p:txBody>
      </p:sp>
      <p:sp>
        <p:nvSpPr>
          <p:cNvPr id="1048717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algn="l" indent="0" marL="0">
              <a:buNone/>
              <a:defRPr cap="all" sz="20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indent="0" marL="4572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4871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3E94452F-EDC1-4CB7-8E3B-F13BB05488B4}" type="datetimeFigureOut">
              <a:rPr lang="ru-RU" smtClean="0"/>
              <a:t>27.12.2020</a:t>
            </a:fld>
            <a:endParaRPr lang="ru-RU"/>
          </a:p>
        </p:txBody>
      </p:sp>
      <p:sp>
        <p:nvSpPr>
          <p:cNvPr id="104871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1048720" name="Rectangle 15"/>
          <p:cNvSpPr/>
          <p:nvPr/>
        </p:nvSpPr>
        <p:spPr>
          <a:xfrm>
            <a:off x="10437812" y="0"/>
            <a:ext cx="685800" cy="1143000"/>
          </a:xfrm>
          <a:prstGeom prst="rect"/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4872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FA5ACFA-3B57-4042-8274-5EE09121C28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Два объекта">
    <p:spTree>
      <p:nvGrpSpPr>
        <p:cNvPr id="8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84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ru-RU" smtClean="0"/>
              <a:t>Образец заголовка</a:t>
            </a:r>
            <a:endParaRPr dirty="0" lang="en-US"/>
          </a:p>
        </p:txBody>
      </p:sp>
      <p:sp>
        <p:nvSpPr>
          <p:cNvPr id="1048785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 lang="en-US"/>
          </a:p>
        </p:txBody>
      </p:sp>
      <p:sp>
        <p:nvSpPr>
          <p:cNvPr id="1048786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 lang="en-US"/>
          </a:p>
        </p:txBody>
      </p:sp>
      <p:sp>
        <p:nvSpPr>
          <p:cNvPr id="104878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3E94452F-EDC1-4CB7-8E3B-F13BB05488B4}" type="datetimeFigureOut">
              <a:rPr lang="ru-RU" smtClean="0"/>
              <a:t>27.12.2020</a:t>
            </a:fld>
            <a:endParaRPr lang="ru-RU"/>
          </a:p>
        </p:txBody>
      </p:sp>
      <p:sp>
        <p:nvSpPr>
          <p:cNvPr id="104878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104878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FA5ACFA-3B57-4042-8274-5EE09121C28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Сравнение">
    <p:spTree>
      <p:nvGrpSpPr>
        <p:cNvPr id="7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ru-RU" smtClean="0"/>
              <a:t>Образец заголовка</a:t>
            </a:r>
            <a:endParaRPr dirty="0" lang="en-US"/>
          </a:p>
        </p:txBody>
      </p:sp>
      <p:sp>
        <p:nvSpPr>
          <p:cNvPr id="104872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indent="0" marL="0">
              <a:buNone/>
              <a:defRPr b="0" sz="2400">
                <a:solidFill>
                  <a:schemeClr val="accent1"/>
                </a:solidFill>
              </a:defRPr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4872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 lang="en-US"/>
          </a:p>
        </p:txBody>
      </p:sp>
      <p:sp>
        <p:nvSpPr>
          <p:cNvPr id="104872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indent="0" marL="0">
              <a:buNone/>
              <a:defRPr b="0" sz="2400">
                <a:solidFill>
                  <a:schemeClr val="accent1"/>
                </a:solidFill>
              </a:defRPr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4872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 lang="en-US"/>
          </a:p>
        </p:txBody>
      </p:sp>
      <p:sp>
        <p:nvSpPr>
          <p:cNvPr id="104872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3E94452F-EDC1-4CB7-8E3B-F13BB05488B4}" type="datetimeFigureOut">
              <a:rPr lang="ru-RU" smtClean="0"/>
              <a:t>27.12.2020</a:t>
            </a:fld>
            <a:endParaRPr lang="ru-RU"/>
          </a:p>
        </p:txBody>
      </p:sp>
      <p:sp>
        <p:nvSpPr>
          <p:cNvPr id="104872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104872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FA5ACFA-3B57-4042-8274-5EE09121C28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Только заголовок">
    <p:spTree>
      <p:nvGrpSpPr>
        <p:cNvPr id="6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7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p>
            <a:r>
              <a:rPr lang="ru-RU" smtClean="0"/>
              <a:t>Образец заголовка</a:t>
            </a:r>
            <a:endParaRPr dirty="0" lang="en-US"/>
          </a:p>
        </p:txBody>
      </p:sp>
      <p:sp>
        <p:nvSpPr>
          <p:cNvPr id="1048658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3E94452F-EDC1-4CB7-8E3B-F13BB05488B4}" type="datetimeFigureOut">
              <a:rPr lang="ru-RU" smtClean="0"/>
              <a:t>27.12.2020</a:t>
            </a:fld>
            <a:endParaRPr lang="ru-RU"/>
          </a:p>
        </p:txBody>
      </p:sp>
      <p:sp>
        <p:nvSpPr>
          <p:cNvPr id="1048659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104866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FA5ACFA-3B57-4042-8274-5EE09121C28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type="blank">
  <p:cSld name="Пустой слайд">
    <p:spTree>
      <p:nvGrpSpPr>
        <p:cNvPr id="7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0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3E94452F-EDC1-4CB7-8E3B-F13BB05488B4}" type="datetimeFigureOut">
              <a:rPr lang="ru-RU" smtClean="0"/>
              <a:t>27.12.2020</a:t>
            </a:fld>
            <a:endParaRPr lang="ru-RU"/>
          </a:p>
        </p:txBody>
      </p:sp>
      <p:sp>
        <p:nvSpPr>
          <p:cNvPr id="1048731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1048732" name="Rectangle 6"/>
          <p:cNvSpPr/>
          <p:nvPr/>
        </p:nvSpPr>
        <p:spPr>
          <a:xfrm>
            <a:off x="10437812" y="0"/>
            <a:ext cx="685800" cy="1143000"/>
          </a:xfrm>
          <a:prstGeom prst="rect"/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4873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FA5ACFA-3B57-4042-8274-5EE09121C28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type="objTx">
  <p:cSld name="Объект с подписью">
    <p:spTree>
      <p:nvGrpSpPr>
        <p:cNvPr id="8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48800" name="Rectangle 13"/>
            <p:cNvSpPr/>
            <p:nvPr/>
          </p:nvSpPr>
          <p:spPr>
            <a:xfrm>
              <a:off x="0" y="0"/>
              <a:ext cx="12192000" cy="6858000"/>
            </a:xfrm>
            <a:prstGeom prst="rect"/>
            <a:blipFill>
              <a:blip xmlns:r="http://schemas.openxmlformats.org/officeDocument/2006/relationships" r:embed="rId1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48801" name="Oval 16"/>
            <p:cNvSpPr/>
            <p:nvPr/>
          </p:nvSpPr>
          <p:spPr>
            <a:xfrm>
              <a:off x="0" y="2667000"/>
              <a:ext cx="4191000" cy="4191000"/>
            </a:xfrm>
            <a:prstGeom prst="ellipse"/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36000">
                  <a:schemeClr val="accent5">
                    <a:alpha val="10000"/>
                  </a:schemeClr>
                </a:gs>
                <a:gs pos="75000">
                  <a:schemeClr val="accent5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8802" name="Oval 18"/>
            <p:cNvSpPr/>
            <p:nvPr/>
          </p:nvSpPr>
          <p:spPr>
            <a:xfrm>
              <a:off x="0" y="2895600"/>
              <a:ext cx="2362200" cy="2362200"/>
            </a:xfrm>
            <a:prstGeom prst="ellipse"/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3600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8803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/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36000">
                  <a:schemeClr val="accent5">
                    <a:alpha val="7000"/>
                  </a:schemeClr>
                </a:gs>
                <a:gs pos="66000">
                  <a:schemeClr val="accent5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8804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/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36000">
                  <a:schemeClr val="accent5">
                    <a:alpha val="6000"/>
                  </a:schemeClr>
                </a:gs>
                <a:gs pos="69000">
                  <a:schemeClr val="accent5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8805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/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36000">
                  <a:schemeClr val="accent5">
                    <a:alpha val="7000"/>
                  </a:schemeClr>
                </a:gs>
                <a:gs pos="73000">
                  <a:schemeClr val="accent5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8806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/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8807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ah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48808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ah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4880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ah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048810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b="0" sz="2400"/>
            </a:lvl1pPr>
          </a:lstStyle>
          <a:p>
            <a:r>
              <a:rPr lang="ru-RU" smtClean="0"/>
              <a:t>Образец заголовка</a:t>
            </a:r>
            <a:endParaRPr dirty="0" lang="en-US"/>
          </a:p>
        </p:txBody>
      </p:sp>
      <p:sp>
        <p:nvSpPr>
          <p:cNvPr id="1048811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 lang="en-US"/>
          </a:p>
        </p:txBody>
      </p:sp>
      <p:sp>
        <p:nvSpPr>
          <p:cNvPr id="1048812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indent="0" marL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48813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3E94452F-EDC1-4CB7-8E3B-F13BB05488B4}" type="datetimeFigureOut">
              <a:rPr lang="ru-RU" smtClean="0"/>
              <a:t>27.12.2020</a:t>
            </a:fld>
            <a:endParaRPr lang="ru-RU"/>
          </a:p>
        </p:txBody>
      </p:sp>
      <p:sp>
        <p:nvSpPr>
          <p:cNvPr id="1048814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1048815" name="Rectangle 15"/>
          <p:cNvSpPr/>
          <p:nvPr/>
        </p:nvSpPr>
        <p:spPr>
          <a:xfrm>
            <a:off x="10437812" y="0"/>
            <a:ext cx="685800" cy="1143000"/>
          </a:xfrm>
          <a:prstGeom prst="rect"/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4881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FA5ACFA-3B57-4042-8274-5EE09121C28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type="picTx">
  <p:cSld name="Рисунок с подписью">
    <p:spTree>
      <p:nvGrpSpPr>
        <p:cNvPr id="6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48676" name="Rectangle 13"/>
            <p:cNvSpPr/>
            <p:nvPr/>
          </p:nvSpPr>
          <p:spPr>
            <a:xfrm>
              <a:off x="0" y="0"/>
              <a:ext cx="12192000" cy="6858000"/>
            </a:xfrm>
            <a:prstGeom prst="rect"/>
            <a:blipFill>
              <a:blip xmlns:r="http://schemas.openxmlformats.org/officeDocument/2006/relationships" r:embed="rId1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48677" name="Oval 16"/>
            <p:cNvSpPr/>
            <p:nvPr/>
          </p:nvSpPr>
          <p:spPr>
            <a:xfrm>
              <a:off x="0" y="2667000"/>
              <a:ext cx="4191000" cy="4191000"/>
            </a:xfrm>
            <a:prstGeom prst="ellipse"/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36000">
                  <a:schemeClr val="accent5">
                    <a:alpha val="10000"/>
                  </a:schemeClr>
                </a:gs>
                <a:gs pos="75000">
                  <a:schemeClr val="accent5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8678" name="Oval 17"/>
            <p:cNvSpPr/>
            <p:nvPr/>
          </p:nvSpPr>
          <p:spPr>
            <a:xfrm>
              <a:off x="0" y="2895600"/>
              <a:ext cx="2362200" cy="2362200"/>
            </a:xfrm>
            <a:prstGeom prst="ellipse"/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3600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867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/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36000">
                  <a:schemeClr val="accent5">
                    <a:alpha val="7000"/>
                  </a:schemeClr>
                </a:gs>
                <a:gs pos="66000">
                  <a:schemeClr val="accent5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868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/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36000">
                  <a:schemeClr val="accent5">
                    <a:alpha val="6000"/>
                  </a:schemeClr>
                </a:gs>
                <a:gs pos="69000">
                  <a:schemeClr val="accent5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868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/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36000">
                  <a:schemeClr val="accent5">
                    <a:alpha val="7000"/>
                  </a:schemeClr>
                </a:gs>
                <a:gs pos="73000">
                  <a:schemeClr val="accent5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8682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/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8683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ah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48684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ah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4868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ah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048686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b="0" sz="3600"/>
            </a:lvl1pPr>
          </a:lstStyle>
          <a:p>
            <a:r>
              <a:rPr lang="ru-RU" smtClean="0"/>
              <a:t>Образец заголовка</a:t>
            </a:r>
            <a:endParaRPr dirty="0" lang="en-US"/>
          </a:p>
        </p:txBody>
      </p:sp>
      <p:sp>
        <p:nvSpPr>
          <p:cNvPr id="1048687" name="Picture Placeholder 2"/>
          <p:cNvSpPr>
            <a:spLocks noChangeAspect="1" noGrp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algn="tl" blurRad="50800" dir="5400000" dist="50800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algn="ctr" indent="0" marL="0">
              <a:buNone/>
              <a:defRPr sz="1600"/>
            </a:lvl1pPr>
            <a:lvl2pPr indent="0" marL="457200">
              <a:buNone/>
              <a:defRPr sz="1600"/>
            </a:lvl2pPr>
            <a:lvl3pPr indent="0" marL="914400">
              <a:buNone/>
              <a:defRPr sz="1600"/>
            </a:lvl3pPr>
            <a:lvl4pPr indent="0" marL="1371600">
              <a:buNone/>
              <a:defRPr sz="1600"/>
            </a:lvl4pPr>
            <a:lvl5pPr indent="0" marL="1828800">
              <a:buNone/>
              <a:defRPr sz="1600"/>
            </a:lvl5pPr>
            <a:lvl6pPr indent="0" marL="2286000">
              <a:buNone/>
              <a:defRPr sz="1600"/>
            </a:lvl6pPr>
            <a:lvl7pPr indent="0" marL="2743200">
              <a:buNone/>
              <a:defRPr sz="1600"/>
            </a:lvl7pPr>
            <a:lvl8pPr indent="0" marL="3200400">
              <a:buNone/>
              <a:defRPr sz="1600"/>
            </a:lvl8pPr>
            <a:lvl9pPr indent="0" marL="3657600">
              <a:buNone/>
              <a:defRPr sz="1600"/>
            </a:lvl9pPr>
          </a:lstStyle>
          <a:p>
            <a:pPr algn="ctr" indent="0" lvl="0" marL="0">
              <a:buNone/>
            </a:pPr>
            <a:r>
              <a:rPr lang="ru-RU" smtClean="0"/>
              <a:t>Вставка рисунка</a:t>
            </a:r>
            <a:endParaRPr dirty="0" lang="en-US"/>
          </a:p>
        </p:txBody>
      </p:sp>
      <p:sp>
        <p:nvSpPr>
          <p:cNvPr id="1048688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indent="0" marL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4868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3E94452F-EDC1-4CB7-8E3B-F13BB05488B4}" type="datetimeFigureOut">
              <a:rPr lang="ru-RU" smtClean="0"/>
              <a:t>27.12.2020</a:t>
            </a:fld>
            <a:endParaRPr lang="ru-RU"/>
          </a:p>
        </p:txBody>
      </p:sp>
      <p:sp>
        <p:nvSpPr>
          <p:cNvPr id="104869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1048691" name="Rectangle 15"/>
          <p:cNvSpPr/>
          <p:nvPr/>
        </p:nvSpPr>
        <p:spPr>
          <a:xfrm>
            <a:off x="10437812" y="0"/>
            <a:ext cx="685800" cy="1143000"/>
          </a:xfrm>
          <a:prstGeom prst="rect"/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4869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FA5ACFA-3B57-4042-8274-5EE09121C28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image" Target="../media/image1.jpeg"/><Relationship Id="rId1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48576" name="Rectangle 6"/>
            <p:cNvSpPr/>
            <p:nvPr/>
          </p:nvSpPr>
          <p:spPr>
            <a:xfrm>
              <a:off x="0" y="0"/>
              <a:ext cx="12192000" cy="6858000"/>
            </a:xfrm>
            <a:prstGeom prst="rect"/>
            <a:blipFill>
              <a:blip xmlns:r="http://schemas.openxmlformats.org/officeDocument/2006/relationships" r:embed="rId18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48577" name="Oval 12"/>
            <p:cNvSpPr/>
            <p:nvPr/>
          </p:nvSpPr>
          <p:spPr>
            <a:xfrm>
              <a:off x="0" y="2667000"/>
              <a:ext cx="4191000" cy="4191000"/>
            </a:xfrm>
            <a:prstGeom prst="ellipse"/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36000">
                  <a:schemeClr val="accent5">
                    <a:alpha val="10000"/>
                  </a:schemeClr>
                </a:gs>
                <a:gs pos="75000">
                  <a:schemeClr val="accent5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8578" name="Oval 14"/>
            <p:cNvSpPr/>
            <p:nvPr/>
          </p:nvSpPr>
          <p:spPr>
            <a:xfrm>
              <a:off x="0" y="2895600"/>
              <a:ext cx="2362200" cy="2362200"/>
            </a:xfrm>
            <a:prstGeom prst="ellipse"/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3600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8579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/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36000">
                  <a:schemeClr val="accent5">
                    <a:alpha val="7000"/>
                  </a:schemeClr>
                </a:gs>
                <a:gs pos="66000">
                  <a:schemeClr val="accent5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8580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/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36000">
                  <a:schemeClr val="accent5">
                    <a:alpha val="6000"/>
                  </a:schemeClr>
                </a:gs>
                <a:gs pos="69000">
                  <a:schemeClr val="accent5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8581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/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36000">
                  <a:schemeClr val="accent5">
                    <a:alpha val="7000"/>
                  </a:schemeClr>
                </a:gs>
                <a:gs pos="73000">
                  <a:schemeClr val="accent5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8582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ah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48583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ah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4858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ah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048585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/>
        </p:spPr>
        <p:txBody>
          <a:bodyPr anchor="ctr" bIns="45720" lIns="91440" rIns="91440" rtlCol="0" tIns="45720" vert="horz">
            <a:noAutofit/>
          </a:bodyPr>
          <a:p>
            <a:r>
              <a:rPr lang="ru-RU" smtClean="0"/>
              <a:t>Образец заголовка</a:t>
            </a:r>
            <a:endParaRPr dirty="0" lang="en-US"/>
          </a:p>
        </p:txBody>
      </p:sp>
      <p:sp>
        <p:nvSpPr>
          <p:cNvPr id="1048586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/>
        </p:spPr>
        <p:txBody>
          <a:bodyPr bIns="45720" lIns="91440" rIns="91440" rtlCol="0" tIns="45720" vert="horz">
            <a:normAutofit/>
          </a:bodyPr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 lang="en-US"/>
          </a:p>
        </p:txBody>
      </p:sp>
      <p:sp>
        <p:nvSpPr>
          <p:cNvPr id="1048587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/>
        </p:spPr>
        <p:txBody>
          <a:bodyPr anchor="ctr" bIns="45720" lIns="91440" rIns="91440" rtlCol="0" tIns="45720" vert="horz"/>
          <a:lstStyle>
            <a:lvl1pPr algn="r">
              <a:defRPr b="1" sz="1000" i="0">
                <a:solidFill>
                  <a:schemeClr val="accent1"/>
                </a:solidFill>
              </a:defRPr>
            </a:lvl1pPr>
          </a:lstStyle>
          <a:p>
            <a:fld id="{3E94452F-EDC1-4CB7-8E3B-F13BB05488B4}" type="datetimeFigureOut">
              <a:rPr lang="ru-RU" smtClean="0"/>
              <a:t>27.12.2020</a:t>
            </a:fld>
            <a:endParaRPr lang="ru-RU"/>
          </a:p>
        </p:txBody>
      </p:sp>
      <p:sp>
        <p:nvSpPr>
          <p:cNvPr id="104858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/>
        </p:spPr>
        <p:txBody>
          <a:bodyPr anchor="ctr" bIns="45720" lIns="91440" rIns="91440" rtlCol="0" tIns="45720" vert="horz"/>
          <a:lstStyle>
            <a:lvl1pPr algn="l">
              <a:defRPr b="1" sz="1000" i="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1048589" name="Rectangle 20"/>
          <p:cNvSpPr/>
          <p:nvPr/>
        </p:nvSpPr>
        <p:spPr>
          <a:xfrm>
            <a:off x="10437812" y="0"/>
            <a:ext cx="685800" cy="1143000"/>
          </a:xfrm>
          <a:prstGeom prst="rect"/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48590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/>
        </p:spPr>
        <p:txBody>
          <a:bodyPr anchor="b" bIns="45720" lIns="91440" rIns="91440" rtlCol="0" tIns="45720" vert="horz"/>
          <a:lstStyle>
            <a:lvl1pPr algn="ctr">
              <a:defRPr b="0" sz="2800" i="0">
                <a:solidFill>
                  <a:schemeClr val="bg1"/>
                </a:solidFill>
              </a:defRPr>
            </a:lvl1pPr>
          </a:lstStyle>
          <a:p>
            <a:fld id="{4FA5ACFA-3B57-4042-8274-5EE09121C286}" type="slidenum">
              <a:rPr lang="ru-RU" smtClean="0"/>
              <a:t>‹#›</a:t>
            </a:fld>
            <a:endParaRPr lang="ru-RU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algn="l" defTabSz="457200" eaLnBrk="1" hangingPunct="1" latinLnBrk="0" rtl="0">
        <a:spcBef>
          <a:spcPct val="0"/>
        </a:spcBef>
        <a:buNone/>
        <a:defRPr b="0" sz="360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algn="l" defTabSz="457200" eaLnBrk="1" hangingPunct="1" indent="-342900" latinLnBrk="0" marL="342900" rtl="0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b="0" sz="180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algn="l" defTabSz="457200" eaLnBrk="1" hangingPunct="1" indent="-285750" latinLnBrk="0" marL="742950" rtl="0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b="0" sz="160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algn="l" defTabSz="457200" eaLnBrk="1" hangingPunct="1" indent="-228600" latinLnBrk="0" marL="1143000" rtl="0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b="0" sz="140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algn="l" defTabSz="457200" eaLnBrk="1" hangingPunct="1" indent="-228600" latinLnBrk="0" marL="1600200" rtl="0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b="0" sz="120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algn="l" defTabSz="457200" eaLnBrk="1" hangingPunct="1" indent="-228600" latinLnBrk="0" marL="2057400" rtl="0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b="0" sz="120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algn="l" defTabSz="457200" eaLnBrk="1" hangingPunct="1" indent="-228600" latinLnBrk="0" marL="2514600" rtl="0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b="0" sz="120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algn="l" defTabSz="457200" eaLnBrk="1" hangingPunct="1" indent="-228600" latinLnBrk="0" marL="2971800" rtl="0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b="0" sz="120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algn="l" defTabSz="457200" eaLnBrk="1" hangingPunct="1" indent="-228600" latinLnBrk="0" marL="3429000" rtl="0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b="0" sz="120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algn="l" defTabSz="457200" eaLnBrk="1" hangingPunct="1" indent="-228600" latinLnBrk="0" marL="3886200" rtl="0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b="0" sz="120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defTabSz="4572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4572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4572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4572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4572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4572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4572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4572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4572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slideLayout" Target="../slideLayouts/slideLayout2.xml"/></Relationships>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slideLayout" Target="../slideLayouts/slideLayout2.xml"/></Relationships>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slideLayout" Target="../slideLayouts/slideLayout2.xml"/></Relationships>
</file>

<file path=ppt/slides/_rels/slide1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2.xml"/></Relationships>
</file>

<file path=ppt/slides/_rels/slide2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9" name="Заголовок 1"/>
          <p:cNvSpPr>
            <a:spLocks noGrp="1"/>
          </p:cNvSpPr>
          <p:nvPr>
            <p:ph type="ctrTitle"/>
          </p:nvPr>
        </p:nvSpPr>
        <p:spPr>
          <a:xfrm>
            <a:off x="1154955" y="693627"/>
            <a:ext cx="9273247" cy="1842539"/>
          </a:xfrm>
        </p:spPr>
        <p:txBody>
          <a:bodyPr/>
          <a:p>
            <a:r>
              <a:rPr dirty="0" sz="3200" lang="ru-RU" smtClean="0"/>
              <a:t>Разработка месячных оперативных планов. Нормативы для оперативного планирования, содержание оперативных планов, недельно-суточное планирование</a:t>
            </a:r>
            <a:endParaRPr dirty="0" sz="3200" lang="ru-RU"/>
          </a:p>
        </p:txBody>
      </p:sp>
    </p:spTree>
  </p:cSld>
  <p:clrMapOvr>
    <a:masterClrMapping/>
  </p:clrMapOvr>
  <p:timing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3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dirty="0" lang="ru-RU" smtClean="0"/>
              <a:t>Оперативный план </a:t>
            </a:r>
            <a:endParaRPr dirty="0" lang="ru-RU"/>
          </a:p>
        </p:txBody>
      </p:sp>
      <p:sp>
        <p:nvSpPr>
          <p:cNvPr id="1048624" name="Объект 2"/>
          <p:cNvSpPr>
            <a:spLocks noGrp="1"/>
          </p:cNvSpPr>
          <p:nvPr>
            <p:ph idx="1"/>
          </p:nvPr>
        </p:nvSpPr>
        <p:spPr>
          <a:xfrm>
            <a:off x="723633" y="2482729"/>
            <a:ext cx="5012933" cy="4185489"/>
          </a:xfrm>
        </p:spPr>
        <p:txBody>
          <a:bodyPr>
            <a:normAutofit/>
          </a:bodyPr>
          <a:p>
            <a:r>
              <a:rPr dirty="0" lang="ru-RU"/>
              <a:t>Содержание оперативных планов, в зависимости от уровня управления их исполь­зующего, должно иметь некоторую специфику, сводящуюся в основном к числу плановых показателей и степени детализации планового задания. Анализируя положительный опыт оперативного управления строительным производством прошлых лет, рассмотрим основное содержание оперативных месячных планов непосредственного организатора работ (мастера или прораба), начальника участка (старшего прораба), СМУ и общестроительного треста.</a:t>
            </a:r>
          </a:p>
        </p:txBody>
      </p:sp>
      <p:pic>
        <p:nvPicPr>
          <p:cNvPr id="2097158" name="Picture 2" descr="Управление строительством, проектно-сметная документация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6565002" y="2695006"/>
            <a:ext cx="4876800" cy="3200401"/>
          </a:xfrm>
          <a:prstGeom prst="rect"/>
          <a:noFill/>
        </p:spPr>
      </p:pic>
    </p:spTree>
  </p:cSld>
  <p:clrMapOvr>
    <a:masterClrMapping/>
  </p:clrMapOvr>
  <p:timing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5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dirty="0" lang="ru-RU" smtClean="0"/>
              <a:t>Содержание оперативного плана</a:t>
            </a:r>
            <a:endParaRPr dirty="0" lang="ru-RU"/>
          </a:p>
        </p:txBody>
      </p:sp>
      <p:sp>
        <p:nvSpPr>
          <p:cNvPr id="1048626" name="Объект 2"/>
          <p:cNvSpPr>
            <a:spLocks noGrp="1"/>
          </p:cNvSpPr>
          <p:nvPr>
            <p:ph idx="1"/>
          </p:nvPr>
        </p:nvSpPr>
        <p:spPr>
          <a:xfrm>
            <a:off x="611491" y="2594874"/>
            <a:ext cx="6246510" cy="3555760"/>
          </a:xfrm>
        </p:spPr>
        <p:txBody>
          <a:bodyPr>
            <a:normAutofit fontScale="77778" lnSpcReduction="20000"/>
          </a:bodyPr>
          <a:p>
            <a:r>
              <a:rPr b="1" dirty="0" lang="ru-RU"/>
              <a:t>Оперативный месячный план мастера или прораба должен содержать следующие показатели, рассчитываемые по каждому объекту и виду работ:</a:t>
            </a:r>
            <a:endParaRPr dirty="0" lang="ru-RU"/>
          </a:p>
          <a:p>
            <a:pPr>
              <a:buFont typeface="Wingdings" panose="05000000000000000000" pitchFamily="2" charset="2"/>
              <a:buChar char="§"/>
            </a:pPr>
            <a:r>
              <a:rPr dirty="0" lang="ru-RU" smtClean="0"/>
              <a:t>сроки </a:t>
            </a:r>
            <a:r>
              <a:rPr dirty="0" lang="ru-RU"/>
              <a:t>окончания отдельных этапов строительства или (в случае завершения работ) срок ввода объекта в эксплуатацию;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dirty="0" lang="ru-RU" smtClean="0"/>
              <a:t>объемы </a:t>
            </a:r>
            <a:r>
              <a:rPr dirty="0" lang="ru-RU"/>
              <a:t>СМР в натуральном и стоимостном выражении, выполняемые собственными силами;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dirty="0" lang="ru-RU" smtClean="0"/>
              <a:t>численность </a:t>
            </a:r>
            <a:r>
              <a:rPr dirty="0" lang="ru-RU"/>
              <a:t>работников, занятых на СМР;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dirty="0" lang="ru-RU" smtClean="0"/>
              <a:t>фонд </a:t>
            </a:r>
            <a:r>
              <a:rPr dirty="0" lang="ru-RU"/>
              <a:t>заработной платы работников, занятых на СМР и в подсобном производстве;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dirty="0" lang="ru-RU" smtClean="0"/>
              <a:t>среднемесячная </a:t>
            </a:r>
            <a:r>
              <a:rPr dirty="0" lang="ru-RU"/>
              <a:t>заработная плата на одного работника, занятого на СМР и в подсобном производстве;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dirty="0" lang="ru-RU" smtClean="0"/>
              <a:t>потребность </a:t>
            </a:r>
            <a:r>
              <a:rPr dirty="0" lang="ru-RU"/>
              <a:t>в основных материалах и изделиях;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dirty="0" lang="ru-RU" smtClean="0"/>
              <a:t>потребность </a:t>
            </a:r>
            <a:r>
              <a:rPr dirty="0" lang="ru-RU"/>
              <a:t>в строительных машинах и других средствах механизации.</a:t>
            </a:r>
          </a:p>
          <a:p>
            <a:endParaRPr dirty="0" lang="ru-RU"/>
          </a:p>
        </p:txBody>
      </p:sp>
      <p:pic>
        <p:nvPicPr>
          <p:cNvPr id="2097159" name="Picture 2" descr="Инновационные методы оперативного планирования в строительстве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6935937" y="3148791"/>
            <a:ext cx="4876800" cy="2447926"/>
          </a:xfrm>
          <a:prstGeom prst="rect"/>
          <a:noFill/>
        </p:spPr>
      </p:pic>
    </p:spTree>
  </p:cSld>
  <p:clrMapOvr>
    <a:masterClrMapping/>
  </p:clrMapOvr>
  <p:timing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7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ru-RU"/>
          </a:p>
        </p:txBody>
      </p:sp>
      <p:sp>
        <p:nvSpPr>
          <p:cNvPr id="1048628" name="Объект 2"/>
          <p:cNvSpPr>
            <a:spLocks noGrp="1"/>
          </p:cNvSpPr>
          <p:nvPr>
            <p:ph idx="1"/>
          </p:nvPr>
        </p:nvSpPr>
        <p:spPr>
          <a:xfrm>
            <a:off x="526211" y="2424023"/>
            <a:ext cx="5009449" cy="4261450"/>
          </a:xfrm>
        </p:spPr>
        <p:txBody>
          <a:bodyPr>
            <a:normAutofit fontScale="83333" lnSpcReduction="20000"/>
          </a:bodyPr>
          <a:p>
            <a:r>
              <a:rPr b="1" dirty="0" lang="ru-RU"/>
              <a:t>Оперативный месячный план начальника участка (старшего прораба) в дополнение к показателям вышеприведенного оперативного плана мастера (прораба) должен предусматривать следующие показатели</a:t>
            </a:r>
            <a:r>
              <a:rPr dirty="0" lang="ru-RU"/>
              <a:t>: 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dirty="0" lang="ru-RU" smtClean="0"/>
              <a:t>показатели </a:t>
            </a:r>
            <a:r>
              <a:rPr dirty="0" lang="ru-RU"/>
              <a:t>объемов строительно-монтажных работ по генподряду (отдельно собственными силами и силами субподрядчиков);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dirty="0" lang="ru-RU" smtClean="0"/>
              <a:t>задание </a:t>
            </a:r>
            <a:r>
              <a:rPr dirty="0" lang="ru-RU"/>
              <a:t>по снижению себестоимости строительно-монтажных работ на участке. Оперативный месячный план строительно-монтажного управления должен включать показатели, планируемые по участкам старших прорабов, отдельно по заказчикам, объектам и этапам работ. Объемы работ, выполняемые субподрядчиками, следует показывать отдельно по каждой подрядной организации. Единицей измерения в таких планах могут быть укрупненные объемы работ - этапы строительных работ.</a:t>
            </a:r>
          </a:p>
          <a:p>
            <a:endParaRPr dirty="0" lang="ru-RU"/>
          </a:p>
        </p:txBody>
      </p:sp>
      <p:pic>
        <p:nvPicPr>
          <p:cNvPr id="2097160" name="Picture 4" descr="https://s.hdnux.com/photos/43/46/65/9334134/3/rawImage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 cstate="print"/>
          <a:srcRect/>
          <a:stretch>
            <a:fillRect/>
          </a:stretch>
        </p:blipFill>
        <p:spPr bwMode="auto">
          <a:xfrm>
            <a:off x="5962712" y="2493034"/>
            <a:ext cx="5636355" cy="3759405"/>
          </a:xfrm>
          <a:prstGeom prst="rect"/>
          <a:noFill/>
        </p:spPr>
      </p:pic>
    </p:spTree>
  </p:cSld>
  <p:clrMapOvr>
    <a:masterClrMapping/>
  </p:clrMapOvr>
  <p:timing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9" name="Заголовок 1"/>
          <p:cNvSpPr>
            <a:spLocks noGrp="1"/>
          </p:cNvSpPr>
          <p:nvPr>
            <p:ph type="title"/>
          </p:nvPr>
        </p:nvSpPr>
        <p:spPr>
          <a:xfrm>
            <a:off x="1353362" y="723501"/>
            <a:ext cx="8825659" cy="1208815"/>
          </a:xfrm>
        </p:spPr>
        <p:txBody>
          <a:bodyPr/>
          <a:p>
            <a:r>
              <a:rPr dirty="0" lang="ru-RU" smtClean="0"/>
              <a:t>Порядок разработки оперативных планов</a:t>
            </a:r>
            <a:endParaRPr dirty="0" lang="ru-RU"/>
          </a:p>
        </p:txBody>
      </p:sp>
      <p:sp>
        <p:nvSpPr>
          <p:cNvPr id="1048630" name="Объект 2"/>
          <p:cNvSpPr>
            <a:spLocks noGrp="1"/>
          </p:cNvSpPr>
          <p:nvPr>
            <p:ph idx="1"/>
          </p:nvPr>
        </p:nvSpPr>
        <p:spPr>
          <a:xfrm>
            <a:off x="1154955" y="2603500"/>
            <a:ext cx="5461506" cy="3547134"/>
          </a:xfrm>
        </p:spPr>
        <p:txBody>
          <a:bodyPr/>
          <a:p>
            <a:r>
              <a:rPr dirty="0" lang="ru-RU" smtClean="0"/>
              <a:t>Составление предложения по номенклатуре и физическим объемам выполнения работ на объектах</a:t>
            </a:r>
          </a:p>
          <a:p>
            <a:r>
              <a:rPr dirty="0" lang="ru-RU" smtClean="0"/>
              <a:t>Производятся уточнения планового объема работ</a:t>
            </a:r>
          </a:p>
          <a:p>
            <a:r>
              <a:rPr dirty="0" lang="ru-RU" smtClean="0"/>
              <a:t>Определяются строительные потребности</a:t>
            </a:r>
          </a:p>
          <a:p>
            <a:r>
              <a:rPr dirty="0" lang="ru-RU" smtClean="0"/>
              <a:t>Составляются оперативные планы работ подсобных производств</a:t>
            </a:r>
          </a:p>
          <a:p>
            <a:r>
              <a:rPr dirty="0" lang="ru-RU" smtClean="0"/>
              <a:t>Производится составление и утверждение новых месячных оперативных планов</a:t>
            </a:r>
            <a:endParaRPr dirty="0" lang="ru-RU"/>
          </a:p>
        </p:txBody>
      </p:sp>
      <p:pic>
        <p:nvPicPr>
          <p:cNvPr id="2097161" name="Picture 4" descr="Монтажные работы | АСУ Инжиниринг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6927011" y="2753054"/>
            <a:ext cx="4876800" cy="3248026"/>
          </a:xfrm>
          <a:prstGeom prst="rect"/>
          <a:noFill/>
        </p:spPr>
      </p:pic>
    </p:spTree>
  </p:cSld>
  <p:clrMapOvr>
    <a:masterClrMapping/>
  </p:clrMapOvr>
  <p:timing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1" name="Заголовок 1"/>
          <p:cNvSpPr>
            <a:spLocks noGrp="1"/>
          </p:cNvSpPr>
          <p:nvPr>
            <p:ph type="title"/>
          </p:nvPr>
        </p:nvSpPr>
        <p:spPr>
          <a:xfrm>
            <a:off x="1456878" y="680370"/>
            <a:ext cx="8912072" cy="1062166"/>
          </a:xfrm>
        </p:spPr>
        <p:txBody>
          <a:bodyPr/>
          <a:p>
            <a:r>
              <a:rPr dirty="0" lang="ru-RU" smtClean="0"/>
              <a:t>График оперативного планирования</a:t>
            </a:r>
            <a:endParaRPr dirty="0" lang="ru-RU"/>
          </a:p>
        </p:txBody>
      </p:sp>
      <p:pic>
        <p:nvPicPr>
          <p:cNvPr id="2097162" name="Picture 2" descr="Календарное планирование в строительстве. - Экономика строительства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1624344" y="2458616"/>
            <a:ext cx="8926992" cy="3864545"/>
          </a:xfrm>
          <a:prstGeom prst="rect"/>
          <a:noFill/>
        </p:spPr>
      </p:pic>
    </p:spTree>
  </p:cSld>
  <p:clrMapOvr>
    <a:masterClrMapping/>
  </p:clrMapOvr>
  <p:timing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dirty="0" lang="ru-RU" smtClean="0"/>
              <a:t>Недельно-суточное планирование</a:t>
            </a:r>
            <a:endParaRPr dirty="0" lang="ru-RU"/>
          </a:p>
        </p:txBody>
      </p:sp>
      <p:sp>
        <p:nvSpPr>
          <p:cNvPr id="1048633" name="Объект 2"/>
          <p:cNvSpPr>
            <a:spLocks noGrp="1"/>
          </p:cNvSpPr>
          <p:nvPr>
            <p:ph idx="1"/>
          </p:nvPr>
        </p:nvSpPr>
        <p:spPr>
          <a:xfrm>
            <a:off x="947920" y="2681137"/>
            <a:ext cx="10740872" cy="3081309"/>
          </a:xfrm>
        </p:spPr>
        <p:txBody>
          <a:bodyPr>
            <a:normAutofit fontScale="88889" lnSpcReduction="10000"/>
          </a:bodyPr>
          <a:p>
            <a:r>
              <a:rPr dirty="0" lang="ru-RU"/>
              <a:t>Недельно-суточные (декадно-суточные) планы-графики являются одной из форм оперативного планирования строительного производства. Метод недельно-суточного планирования отличается высокой достоверностью информации и точностью расчетов. Это позволяет составлять обоснованные задания, наладить строгий контроль за их выполнением, своевременно решать возникающие в ходе работ вопросы, обеспечивать четкий ритм и интенсивный характер производства</a:t>
            </a:r>
            <a:r>
              <a:rPr dirty="0" lang="ru-RU" smtClean="0"/>
              <a:t>.</a:t>
            </a:r>
          </a:p>
          <a:p>
            <a:r>
              <a:rPr dirty="0" lang="ru-RU"/>
              <a:t>Такой план служит руководством для краткосрочного планирования по использованию машин и оборудования, очередности поставок материалов и ежедневной организации работ в соответствии с целями, установленными в календарном плане в зависимости от стадии строительства, с целью эффектив­ного использования имеющихся в распоряжении ресурсов.</a:t>
            </a:r>
          </a:p>
          <a:p>
            <a:r>
              <a:rPr dirty="0" lang="ru-RU"/>
              <a:t>План составляют сроком на одну или две недели, в нем указывают перво­начальный объем работ, привлекаемые ресурсы, трудозатраты, затраты ма­шинного времени, а также намеченный на неделю объем работ.</a:t>
            </a:r>
          </a:p>
          <a:p>
            <a:endParaRPr dirty="0" lang="ru-RU"/>
          </a:p>
        </p:txBody>
      </p:sp>
    </p:spTree>
  </p:cSld>
  <p:clrMapOvr>
    <a:masterClrMapping/>
  </p:clrMapOvr>
  <p:timing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4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dirty="0" lang="ru-RU" smtClean="0"/>
              <a:t>Цель недельно суточного планирования</a:t>
            </a:r>
            <a:endParaRPr dirty="0" lang="ru-RU"/>
          </a:p>
        </p:txBody>
      </p:sp>
      <p:sp>
        <p:nvSpPr>
          <p:cNvPr id="1048635" name="Объект 2"/>
          <p:cNvSpPr>
            <a:spLocks noGrp="1"/>
          </p:cNvSpPr>
          <p:nvPr>
            <p:ph idx="1"/>
          </p:nvPr>
        </p:nvSpPr>
        <p:spPr>
          <a:xfrm>
            <a:off x="611491" y="2715643"/>
            <a:ext cx="5720298" cy="3995708"/>
          </a:xfrm>
        </p:spPr>
        <p:txBody>
          <a:bodyPr>
            <a:normAutofit/>
          </a:bodyPr>
          <a:p>
            <a:r>
              <a:rPr dirty="0" lang="ru-RU" smtClean="0"/>
              <a:t>Недельно-суточный </a:t>
            </a:r>
            <a:r>
              <a:rPr dirty="0" lang="ru-RU"/>
              <a:t>график является рабочим документом, который организует и направляет производственную деятель­ность строительных коллективов. Руководствуясь этим доку­ментом, прорабы и мастера </a:t>
            </a:r>
            <a:r>
              <a:rPr b="1" dirty="0" lang="ru-RU"/>
              <a:t>в </a:t>
            </a:r>
            <a:r>
              <a:rPr dirty="0" lang="ru-RU"/>
              <a:t>конце рабочей смены подводят итоги дня, обсуждают программу следующего дня, уточняют расстановку людей, машин, уточняют суточную потребность в материалах и решают возникшие производственные вопросы.</a:t>
            </a:r>
          </a:p>
        </p:txBody>
      </p:sp>
      <p:pic>
        <p:nvPicPr>
          <p:cNvPr id="2097163" name="Picture 2" descr="Профессия Прораб: Должностные Обязанности в строительстве, Зарплата на  стройке, как стать Прорабом (Производителем работ)"/>
          <p:cNvPicPr>
            <a:picLocks noChangeAspect="1" noChangeArrowheads="1"/>
          </p:cNvPicPr>
          <p:nvPr/>
        </p:nvPicPr>
        <p:blipFill rotWithShape="1">
          <a:blip xmlns:r="http://schemas.openxmlformats.org/officeDocument/2006/relationships" r:embed="rId1"/>
          <a:srcRect t="1" r="29615" b="-288"/>
          <a:stretch>
            <a:fillRect/>
          </a:stretch>
        </p:blipFill>
        <p:spPr bwMode="auto">
          <a:xfrm>
            <a:off x="6744575" y="3062376"/>
            <a:ext cx="4920945" cy="2587926"/>
          </a:xfrm>
          <a:prstGeom prst="rect"/>
          <a:noFill/>
        </p:spPr>
      </p:pic>
    </p:spTree>
  </p:cSld>
  <p:clrMapOvr>
    <a:masterClrMapping/>
  </p:clrMapOvr>
  <p:timing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6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dirty="0" lang="ru-RU" smtClean="0"/>
              <a:t>Характеристики недельно-суточного  графика</a:t>
            </a:r>
            <a:endParaRPr dirty="0" lang="ru-RU"/>
          </a:p>
        </p:txBody>
      </p:sp>
      <p:sp>
        <p:nvSpPr>
          <p:cNvPr id="1048637" name="Объект 2"/>
          <p:cNvSpPr>
            <a:spLocks noGrp="1"/>
          </p:cNvSpPr>
          <p:nvPr>
            <p:ph idx="1"/>
          </p:nvPr>
        </p:nvSpPr>
        <p:spPr>
          <a:xfrm>
            <a:off x="1154955" y="2603500"/>
            <a:ext cx="5780684" cy="3504002"/>
          </a:xfrm>
        </p:spPr>
        <p:txBody>
          <a:bodyPr>
            <a:normAutofit fontScale="94444" lnSpcReduction="10000"/>
          </a:bodyPr>
          <a:p>
            <a:r>
              <a:rPr dirty="0" lang="ru-RU"/>
              <a:t>Исходными данными для составления недельно-суточных графиков слу­жат оперативные месячные планы СМР, КП, сетевые графики строительства, ППР и </a:t>
            </a:r>
            <a:r>
              <a:rPr dirty="0" lang="ru-RU" smtClean="0"/>
              <a:t>ко</a:t>
            </a:r>
          </a:p>
          <a:p>
            <a:r>
              <a:rPr dirty="0" lang="ru-RU"/>
              <a:t>Недельно-суточные графики составляют для производства СМР, производст­венно-технологической комплектации, обеспечения механизмами и транспортом, работы подсобных </a:t>
            </a:r>
            <a:r>
              <a:rPr dirty="0" lang="ru-RU" smtClean="0"/>
              <a:t>предприятий.</a:t>
            </a:r>
          </a:p>
          <a:p>
            <a:r>
              <a:rPr dirty="0" lang="ru-RU"/>
              <a:t>Составителями плана являются прорабы, мастера, инженеры производст­венно-технического отдела и другие работники.</a:t>
            </a:r>
          </a:p>
        </p:txBody>
      </p:sp>
      <p:pic>
        <p:nvPicPr>
          <p:cNvPr id="2097164" name="Picture 2" descr="Положение о пто в энергетике. Технический отдел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7108166" y="2603500"/>
            <a:ext cx="4574875" cy="3051442"/>
          </a:xfrm>
          <a:prstGeom prst="rect"/>
          <a:noFill/>
        </p:spPr>
      </p:pic>
    </p:spTree>
  </p:cSld>
  <p:clrMapOvr>
    <a:masterClrMapping/>
  </p:clrMapOvr>
  <p:timing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8" name="Заголовок 1"/>
          <p:cNvSpPr>
            <a:spLocks noGrp="1"/>
          </p:cNvSpPr>
          <p:nvPr>
            <p:ph type="title"/>
          </p:nvPr>
        </p:nvSpPr>
        <p:spPr>
          <a:xfrm>
            <a:off x="1016931" y="654490"/>
            <a:ext cx="9947242" cy="1234694"/>
          </a:xfrm>
        </p:spPr>
        <p:txBody>
          <a:bodyPr/>
          <a:p>
            <a:r>
              <a:rPr dirty="0" lang="ru-RU"/>
              <a:t>Недельно-суточный график производства строительно-монтажных работ</a:t>
            </a:r>
          </a:p>
        </p:txBody>
      </p:sp>
      <p:pic>
        <p:nvPicPr>
          <p:cNvPr id="2097165" name="Picture 2" descr="Недельно-суточный график производства строительно-монтажных работ  (форма таблицы) 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3286964" y="2480123"/>
            <a:ext cx="5839784" cy="3547452"/>
          </a:xfrm>
          <a:prstGeom prst="rect"/>
          <a:noFill/>
        </p:spPr>
      </p:pic>
    </p:spTree>
  </p:cSld>
  <p:clrMapOvr>
    <a:masterClrMapping/>
  </p:clrMapOvr>
  <p:timing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9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dirty="0" lang="ru-RU" smtClean="0"/>
              <a:t>Требования к разработке</a:t>
            </a:r>
            <a:endParaRPr dirty="0" lang="ru-RU"/>
          </a:p>
        </p:txBody>
      </p:sp>
      <p:sp>
        <p:nvSpPr>
          <p:cNvPr id="1048640" name="Объект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dirty="0" lang="ru-RU" smtClean="0"/>
              <a:t>Одним из главных требований, предъявляемых к недельно-суточному планированию производства строительно-монтажных работ на объектах, является реальность их выполнения. Если нет гарантированного материального или технического обеспечения производства строительно-монтажных работ, их в указанные планы-графики строительного производства не включают</a:t>
            </a:r>
          </a:p>
          <a:p>
            <a:r>
              <a:rPr dirty="0" lang="ru-RU" smtClean="0"/>
              <a:t>Важным моментом разработки недельно-суточных планов-графиков производства работ является их взаимная технологическая и организационная увязка во времени и в пространстве.</a:t>
            </a:r>
          </a:p>
          <a:p>
            <a:r>
              <a:rPr dirty="0" lang="ru-RU" smtClean="0"/>
              <a:t>В графиках особо прорабатывается вопрос своевременного открытия и предоставления фронта работ последующим исполнителям.</a:t>
            </a:r>
          </a:p>
        </p:txBody>
      </p:sp>
    </p:spTree>
  </p:cSld>
  <p:clrMapOvr>
    <a:masterClrMapping/>
  </p:clrMapOvr>
  <p:timing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6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dirty="0" lang="ru-RU" smtClean="0"/>
              <a:t>Введение</a:t>
            </a:r>
            <a:endParaRPr dirty="0" lang="ru-RU"/>
          </a:p>
        </p:txBody>
      </p:sp>
      <p:sp>
        <p:nvSpPr>
          <p:cNvPr id="1048607" name="Объект 2"/>
          <p:cNvSpPr>
            <a:spLocks noGrp="1"/>
          </p:cNvSpPr>
          <p:nvPr>
            <p:ph idx="1"/>
          </p:nvPr>
        </p:nvSpPr>
        <p:spPr>
          <a:xfrm>
            <a:off x="525226" y="2629379"/>
            <a:ext cx="6427665" cy="3486749"/>
          </a:xfrm>
        </p:spPr>
        <p:txBody>
          <a:bodyPr>
            <a:normAutofit fontScale="88889" lnSpcReduction="10000"/>
          </a:bodyPr>
          <a:p>
            <a:r>
              <a:rPr b="1" dirty="0" lang="ru-RU"/>
              <a:t>Оперативное </a:t>
            </a:r>
            <a:r>
              <a:rPr b="1" dirty="0" lang="ru-RU" smtClean="0"/>
              <a:t>планирование </a:t>
            </a:r>
            <a:r>
              <a:rPr dirty="0" lang="ru-RU" smtClean="0"/>
              <a:t>является </a:t>
            </a:r>
            <a:r>
              <a:rPr dirty="0" lang="ru-RU"/>
              <a:t>важнейшей составной частью единой системы планирования строительного производства и имеет те же конечные цели, что и календарное.</a:t>
            </a:r>
          </a:p>
          <a:p>
            <a:r>
              <a:rPr dirty="0" lang="ru-RU"/>
              <a:t>В то же время оперативному планированию, как заключительному этапу общей системы планирования, присущи свои особенности, задачи и средства их решения.</a:t>
            </a:r>
          </a:p>
          <a:p>
            <a:r>
              <a:rPr dirty="0" lang="ru-RU"/>
              <a:t>В процессе производства любые решения командования (руководства), связанные с реализацией проекта, сводятся к установлению календарных режимов выполнения работ.</a:t>
            </a:r>
          </a:p>
          <a:p>
            <a:r>
              <a:rPr dirty="0" lang="ru-RU"/>
              <a:t>При составлении планов на длительный период в них невозможно учесть все факторы, которые могут возникнуть в период, непосредственно предшествующий началу работ.</a:t>
            </a:r>
          </a:p>
          <a:p>
            <a:endParaRPr dirty="0" lang="ru-RU"/>
          </a:p>
        </p:txBody>
      </p:sp>
      <p:pic>
        <p:nvPicPr>
          <p:cNvPr id="2097152" name="Picture 2" descr="Оперативный план предприятия - как не выплеснуть с водой ребенка?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7211982" y="2544075"/>
            <a:ext cx="4762500" cy="3267075"/>
          </a:xfrm>
          <a:prstGeom prst="rect"/>
          <a:noFill/>
        </p:spPr>
      </p:pic>
    </p:spTree>
  </p:cSld>
  <p:clrMapOvr>
    <a:masterClrMapping/>
  </p:clrMapOvr>
  <p:timing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6" name="Заголовок 1"/>
          <p:cNvSpPr>
            <a:spLocks noGrp="1"/>
          </p:cNvSpPr>
          <p:nvPr>
            <p:ph type="title"/>
          </p:nvPr>
        </p:nvSpPr>
        <p:spPr>
          <a:xfrm>
            <a:off x="1154954" y="1551156"/>
            <a:ext cx="10999666" cy="2115069"/>
          </a:xfrm>
        </p:spPr>
        <p:txBody>
          <a:bodyPr/>
          <a:p>
            <a:r>
              <a:rPr dirty="0" sz="6600" lang="ru-RU" smtClean="0"/>
              <a:t>Спасибо за внимание!</a:t>
            </a:r>
            <a:endParaRPr dirty="0" sz="6600" lang="ru-RU"/>
          </a:p>
        </p:txBody>
      </p:sp>
    </p:spTree>
  </p:cSld>
  <p:clrMapOvr>
    <a:masterClrMapping/>
  </p:clrMapOvr>
  <p:timing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8" name="Заголовок 1"/>
          <p:cNvSpPr>
            <a:spLocks noGrp="1"/>
          </p:cNvSpPr>
          <p:nvPr>
            <p:ph type="title"/>
          </p:nvPr>
        </p:nvSpPr>
        <p:spPr>
          <a:xfrm>
            <a:off x="1336109" y="896031"/>
            <a:ext cx="8761413" cy="706964"/>
          </a:xfrm>
        </p:spPr>
        <p:txBody>
          <a:bodyPr/>
          <a:p>
            <a:r>
              <a:rPr dirty="0" lang="ru-RU" smtClean="0"/>
              <a:t>Задачи</a:t>
            </a:r>
            <a:endParaRPr dirty="0" lang="ru-RU"/>
          </a:p>
        </p:txBody>
      </p:sp>
      <p:sp>
        <p:nvSpPr>
          <p:cNvPr id="1048609" name="Объект 2"/>
          <p:cNvSpPr>
            <a:spLocks noGrp="1"/>
          </p:cNvSpPr>
          <p:nvPr>
            <p:ph idx="1"/>
          </p:nvPr>
        </p:nvSpPr>
        <p:spPr>
          <a:xfrm>
            <a:off x="1154954" y="2603500"/>
            <a:ext cx="5806563" cy="3271089"/>
          </a:xfrm>
        </p:spPr>
        <p:txBody>
          <a:bodyPr/>
          <a:p>
            <a:r>
              <a:rPr b="1" dirty="0" lang="ru-RU" smtClean="0"/>
              <a:t>Оперативное планирование является важной составной частью единой системы планирования строительного производства и имеет такие конечные задачи как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dirty="0" lang="ru-RU" smtClean="0"/>
              <a:t>Выполнение заданий по вводу объектов в эксплуатацию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dirty="0" lang="ru-RU" smtClean="0"/>
              <a:t>Освоение строительно-монтажных работ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dirty="0" lang="ru-RU" smtClean="0"/>
              <a:t>Повышение производственного труда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dirty="0" lang="ru-RU" smtClean="0"/>
              <a:t>Снижение себестоимости строительства</a:t>
            </a:r>
            <a:endParaRPr dirty="0" lang="ru-RU"/>
          </a:p>
        </p:txBody>
      </p:sp>
      <p:pic>
        <p:nvPicPr>
          <p:cNvPr id="2097153" name="Picture 2" descr="Строительно-монтажные работы в обмен на несуществующий земельный участок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7259678" y="3096882"/>
            <a:ext cx="4365181" cy="2454425"/>
          </a:xfrm>
          <a:prstGeom prst="rect"/>
          <a:noFill/>
        </p:spPr>
      </p:pic>
    </p:spTree>
  </p:cSld>
  <p:clrMapOvr>
    <a:masterClrMapping/>
  </p:clrMapOvr>
  <p:timing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0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dirty="0" lang="ru-RU" smtClean="0"/>
              <a:t>Цели оперативного планирования</a:t>
            </a:r>
            <a:endParaRPr dirty="0" lang="ru-RU"/>
          </a:p>
        </p:txBody>
      </p:sp>
      <p:sp>
        <p:nvSpPr>
          <p:cNvPr id="1048611" name="Объект 2"/>
          <p:cNvSpPr>
            <a:spLocks noGrp="1"/>
          </p:cNvSpPr>
          <p:nvPr>
            <p:ph idx="1"/>
          </p:nvPr>
        </p:nvSpPr>
        <p:spPr>
          <a:xfrm>
            <a:off x="922041" y="2638004"/>
            <a:ext cx="5427001" cy="3892191"/>
          </a:xfrm>
        </p:spPr>
        <p:txBody>
          <a:bodyPr/>
          <a:p>
            <a:r>
              <a:rPr b="1" dirty="0" lang="ru-RU" smtClean="0"/>
              <a:t>Строительно-монтажные работы организации разрабатывают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dirty="0" lang="ru-RU" smtClean="0"/>
              <a:t>перспективные</a:t>
            </a:r>
            <a:r>
              <a:rPr dirty="0" lang="en-US" smtClean="0"/>
              <a:t>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dirty="0" lang="ru-RU" smtClean="0"/>
              <a:t>годовые</a:t>
            </a:r>
            <a:r>
              <a:rPr dirty="0" lang="en-US" smtClean="0"/>
              <a:t>;</a:t>
            </a:r>
            <a:endParaRPr dirty="0" lang="ru-RU" smtClean="0"/>
          </a:p>
          <a:p>
            <a:pPr>
              <a:buFont typeface="Wingdings" panose="05000000000000000000" pitchFamily="2" charset="2"/>
              <a:buChar char="§"/>
            </a:pPr>
            <a:r>
              <a:rPr dirty="0" lang="ru-RU" smtClean="0"/>
              <a:t>квартальные планы производственно-хозяйственной деятельности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dirty="0" lang="ru-RU" smtClean="0"/>
              <a:t>планы исполнения подрядных контрактов</a:t>
            </a:r>
            <a:endParaRPr dirty="0" lang="ru-RU"/>
          </a:p>
        </p:txBody>
      </p:sp>
      <p:pic>
        <p:nvPicPr>
          <p:cNvPr id="2097154" name="Picture 2" descr="Студопедия — Исходные данные.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7000693" y="2774920"/>
            <a:ext cx="4672045" cy="2728734"/>
          </a:xfrm>
          <a:prstGeom prst="rect"/>
          <a:noFill/>
        </p:spPr>
      </p:pic>
    </p:spTree>
  </p:cSld>
  <p:clrMapOvr>
    <a:masterClrMapping/>
  </p:clrMapOvr>
  <p:timing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dirty="0" lang="ru-RU" smtClean="0"/>
              <a:t>Исходные данные для разработки планов</a:t>
            </a:r>
            <a:endParaRPr dirty="0" lang="ru-RU"/>
          </a:p>
        </p:txBody>
      </p:sp>
      <p:sp>
        <p:nvSpPr>
          <p:cNvPr id="1048613" name="Объект 2"/>
          <p:cNvSpPr>
            <a:spLocks noGrp="1"/>
          </p:cNvSpPr>
          <p:nvPr>
            <p:ph idx="1"/>
          </p:nvPr>
        </p:nvSpPr>
        <p:spPr>
          <a:xfrm>
            <a:off x="723633" y="2663884"/>
            <a:ext cx="5797937" cy="3365980"/>
          </a:xfrm>
        </p:spPr>
        <p:txBody>
          <a:bodyPr>
            <a:normAutofit fontScale="88889" lnSpcReduction="20000"/>
          </a:bodyPr>
          <a:p>
            <a:r>
              <a:rPr dirty="0" lang="ru-RU" smtClean="0"/>
              <a:t>Годовой </a:t>
            </a:r>
            <a:r>
              <a:rPr dirty="0" lang="ru-RU"/>
              <a:t>план строительной организации с разбивкой по объектам и кварталам;</a:t>
            </a:r>
          </a:p>
          <a:p>
            <a:r>
              <a:rPr dirty="0" lang="ru-RU" smtClean="0"/>
              <a:t>Сводный </a:t>
            </a:r>
            <a:r>
              <a:rPr dirty="0" lang="ru-RU"/>
              <a:t>годовой график строительства;</a:t>
            </a:r>
          </a:p>
          <a:p>
            <a:r>
              <a:rPr dirty="0" lang="ru-RU" smtClean="0"/>
              <a:t>Проект </a:t>
            </a:r>
            <a:r>
              <a:rPr dirty="0" lang="ru-RU"/>
              <a:t>производства работ (ППР), в том числе графики строительства объектов (последовательность работ, сроки, ресурсы);</a:t>
            </a:r>
          </a:p>
          <a:p>
            <a:r>
              <a:rPr dirty="0" lang="ru-RU" smtClean="0"/>
              <a:t>Данные </a:t>
            </a:r>
            <a:r>
              <a:rPr dirty="0" lang="ru-RU"/>
              <a:t>об ожидаемом состоянии объектов на начало планируемого периода;</a:t>
            </a:r>
          </a:p>
          <a:p>
            <a:r>
              <a:rPr dirty="0" lang="ru-RU"/>
              <a:t>Д</a:t>
            </a:r>
            <a:r>
              <a:rPr dirty="0" lang="ru-RU" smtClean="0"/>
              <a:t>анные </a:t>
            </a:r>
            <a:r>
              <a:rPr dirty="0" lang="ru-RU"/>
              <a:t>о возможности обеспечения строящихся объектов необходимыми ресурсами;</a:t>
            </a:r>
          </a:p>
          <a:p>
            <a:r>
              <a:rPr dirty="0" lang="ru-RU"/>
              <a:t>Н</a:t>
            </a:r>
            <a:r>
              <a:rPr dirty="0" lang="ru-RU" smtClean="0"/>
              <a:t>ормативы </a:t>
            </a:r>
            <a:r>
              <a:rPr dirty="0" lang="ru-RU"/>
              <a:t>для оперативного планирования и расчета затрат труда, материалов, потребности в машинах, транспорте и других ресурсах для работ, не учтенных в ППР.</a:t>
            </a:r>
          </a:p>
          <a:p>
            <a:endParaRPr dirty="0" lang="ru-RU"/>
          </a:p>
        </p:txBody>
      </p:sp>
      <p:sp>
        <p:nvSpPr>
          <p:cNvPr id="1048614" name="AutoShape 2" descr="ОРГТЕХДОК | Исходные данные для разработки ПОС, ППР, ППРк и техкар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/>
          <a:noFill/>
        </p:spPr>
        <p:txBody>
          <a:bodyPr anchor="t" anchorCtr="0" bIns="45720" compatLnSpc="1" lIns="91440" numCol="1" rIns="91440" tIns="45720" vert="horz" wrap="square">
            <a:prstTxWarp prst="textNoShape"/>
          </a:bodyPr>
          <a:p>
            <a:endParaRPr lang="ru-RU"/>
          </a:p>
        </p:txBody>
      </p:sp>
      <p:pic>
        <p:nvPicPr>
          <p:cNvPr id="2097155" name="Picture 6" descr="Blog Archives - gugunex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6752872" y="2467155"/>
            <a:ext cx="5087721" cy="3822819"/>
          </a:xfrm>
          <a:prstGeom prst="rect"/>
          <a:noFill/>
        </p:spPr>
      </p:pic>
    </p:spTree>
  </p:cSld>
  <p:clrMapOvr>
    <a:masterClrMapping/>
  </p:clrMapOvr>
  <p:timing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5" name="Заголовок 1"/>
          <p:cNvSpPr>
            <a:spLocks noGrp="1"/>
          </p:cNvSpPr>
          <p:nvPr>
            <p:ph type="title"/>
          </p:nvPr>
        </p:nvSpPr>
        <p:spPr>
          <a:xfrm>
            <a:off x="1154954" y="663118"/>
            <a:ext cx="8886193" cy="1088044"/>
          </a:xfrm>
        </p:spPr>
        <p:txBody>
          <a:bodyPr/>
          <a:p>
            <a:r>
              <a:rPr dirty="0" lang="ru-RU" smtClean="0"/>
              <a:t>Нормативы для оперативного планирования</a:t>
            </a:r>
            <a:endParaRPr dirty="0" lang="ru-RU"/>
          </a:p>
        </p:txBody>
      </p:sp>
      <p:sp>
        <p:nvSpPr>
          <p:cNvPr id="1048616" name="Объект 2"/>
          <p:cNvSpPr>
            <a:spLocks noGrp="1"/>
          </p:cNvSpPr>
          <p:nvPr>
            <p:ph idx="1"/>
          </p:nvPr>
        </p:nvSpPr>
        <p:spPr>
          <a:xfrm>
            <a:off x="828136" y="2484407"/>
            <a:ext cx="4863819" cy="3795623"/>
          </a:xfrm>
        </p:spPr>
        <p:txBody>
          <a:bodyPr>
            <a:normAutofit fontScale="88889" lnSpcReduction="10000"/>
          </a:bodyPr>
          <a:p>
            <a:r>
              <a:rPr dirty="0" lang="ru-RU"/>
              <a:t>Нормативы — это относительные показатели, определяемые как отношение плановых затрат и результатов производства, т.е. степень использования орудий и предметов труда, природных и трудовых ресурсов и т.д. При нормировании материальных и трудовых затрат применяются нормативы (коэффициенты), которые являются основой для расчета норм: коэффициенты сменности работы оборудования и рабочих, удельная материалоемкость продукции по виду материалов, амортизация основных фондов, эффективность капитальных вложений и т.п. Нормативы могут пересматриваться в связи с внедрением новых прогрессивных технологий, методов организации труда, управления и т.д.</a:t>
            </a:r>
          </a:p>
        </p:txBody>
      </p:sp>
      <p:pic>
        <p:nvPicPr>
          <p:cNvPr id="2097156" name="Picture 2" descr="Оперативное планирование в организации: цели, принципы, сущность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6643173" y="2544792"/>
            <a:ext cx="4935756" cy="3219809"/>
          </a:xfrm>
          <a:prstGeom prst="rect"/>
          <a:noFill/>
        </p:spPr>
      </p:pic>
    </p:spTree>
  </p:cSld>
  <p:clrMapOvr>
    <a:masterClrMapping/>
  </p:clrMapOvr>
  <p:timing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7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dirty="0" lang="ru-RU" smtClean="0"/>
              <a:t>Функции нормативов</a:t>
            </a:r>
            <a:endParaRPr dirty="0" lang="ru-RU"/>
          </a:p>
        </p:txBody>
      </p:sp>
      <p:sp>
        <p:nvSpPr>
          <p:cNvPr id="1048618" name="Объект 2"/>
          <p:cNvSpPr>
            <a:spLocks noGrp="1"/>
          </p:cNvSpPr>
          <p:nvPr>
            <p:ph idx="1"/>
          </p:nvPr>
        </p:nvSpPr>
        <p:spPr>
          <a:xfrm>
            <a:off x="724620" y="2590949"/>
            <a:ext cx="5598543" cy="3780047"/>
          </a:xfrm>
        </p:spPr>
        <p:txBody>
          <a:bodyPr>
            <a:normAutofit fontScale="94444" lnSpcReduction="20000"/>
          </a:bodyPr>
          <a:p>
            <a:r>
              <a:rPr b="1" dirty="0" lang="ru-RU"/>
              <a:t>В </a:t>
            </a:r>
            <a:r>
              <a:rPr b="1" dirty="0" lang="ru-RU" smtClean="0"/>
              <a:t>нормативы </a:t>
            </a:r>
            <a:r>
              <a:rPr b="1" dirty="0" lang="ru-RU"/>
              <a:t>при планировании деятельности предприятия выполняют следующие функции: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dirty="0" lang="ru-RU" smtClean="0"/>
              <a:t>являются </a:t>
            </a:r>
            <a:r>
              <a:rPr dirty="0" lang="ru-RU"/>
              <a:t>базой для расчетов продолжительности производства в целом, в том числе отдельных производственных процессов и операций;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dirty="0" lang="ru-RU" smtClean="0"/>
              <a:t>на </a:t>
            </a:r>
            <a:r>
              <a:rPr dirty="0" lang="ru-RU"/>
              <a:t>их основе осуществляется планирование технико-экономических показателей деятельности предприятия и его структурных подразделений;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dirty="0" lang="ru-RU" smtClean="0"/>
              <a:t>используются </a:t>
            </a:r>
            <a:r>
              <a:rPr dirty="0" lang="ru-RU"/>
              <a:t>в качестве инструмента контроля за сроками выполнения производственных процессов и использованием всех видов ресурсов.</a:t>
            </a:r>
          </a:p>
        </p:txBody>
      </p:sp>
      <p:pic>
        <p:nvPicPr>
          <p:cNvPr id="2097157" name="Picture 2" descr="Экспертиза объемов и стоимости строительно-монтажных работ в Москве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 cstate="print"/>
          <a:srcRect/>
          <a:stretch>
            <a:fillRect/>
          </a:stretch>
        </p:blipFill>
        <p:spPr bwMode="auto">
          <a:xfrm>
            <a:off x="6649616" y="2793282"/>
            <a:ext cx="5056754" cy="3375383"/>
          </a:xfrm>
          <a:prstGeom prst="rect"/>
          <a:noFill/>
        </p:spPr>
      </p:pic>
    </p:spTree>
  </p:cSld>
  <p:clrMapOvr>
    <a:masterClrMapping/>
  </p:clrMapOvr>
  <p:timing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9" name="Заголовок 1"/>
          <p:cNvSpPr>
            <a:spLocks noGrp="1"/>
          </p:cNvSpPr>
          <p:nvPr>
            <p:ph type="title"/>
          </p:nvPr>
        </p:nvSpPr>
        <p:spPr>
          <a:xfrm>
            <a:off x="1154954" y="723502"/>
            <a:ext cx="9257129" cy="1139804"/>
          </a:xfrm>
        </p:spPr>
        <p:txBody>
          <a:bodyPr/>
          <a:p>
            <a:r>
              <a:rPr dirty="0" lang="ru-RU" smtClean="0"/>
              <a:t>Нормативы оперативного планирования</a:t>
            </a:r>
            <a:endParaRPr dirty="0" lang="ru-RU"/>
          </a:p>
        </p:txBody>
      </p:sp>
      <p:sp>
        <p:nvSpPr>
          <p:cNvPr id="1048620" name="Объект 2"/>
          <p:cNvSpPr>
            <a:spLocks noGrp="1"/>
          </p:cNvSpPr>
          <p:nvPr>
            <p:ph idx="1"/>
          </p:nvPr>
        </p:nvSpPr>
        <p:spPr>
          <a:xfrm>
            <a:off x="664234" y="2475780"/>
            <a:ext cx="10731260" cy="3959525"/>
          </a:xfrm>
        </p:spPr>
        <p:txBody>
          <a:bodyPr>
            <a:normAutofit fontScale="88889" lnSpcReduction="10000"/>
          </a:bodyPr>
          <a:p>
            <a:r>
              <a:rPr b="1" dirty="0" lang="ru-RU"/>
              <a:t>В оперативном планировании ранее сложилась следующая нормативная база, основные составляющие которой с необходимой корректировкой и адаптацией к новым экономичес­ким условиям рекомендуется использовать и в современном строительном производстве:</a:t>
            </a:r>
            <a:endParaRPr dirty="0" lang="ru-RU"/>
          </a:p>
          <a:p>
            <a:pPr>
              <a:buFont typeface="Wingdings" panose="05000000000000000000" pitchFamily="2" charset="2"/>
              <a:buChar char="§"/>
            </a:pPr>
            <a:r>
              <a:rPr dirty="0" lang="ru-RU" smtClean="0"/>
              <a:t>нормативы </a:t>
            </a:r>
            <a:r>
              <a:rPr dirty="0" lang="ru-RU"/>
              <a:t>организации и управления строительством, куда входят нормы подготовки производства, нормы продолжительности строительства и задела, номы запаса строительных материалов, нормативы технического уровня (сборность, охват механизацией и т.д.);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dirty="0" lang="ru-RU" smtClean="0"/>
              <a:t>сметные </a:t>
            </a:r>
            <a:r>
              <a:rPr dirty="0" lang="ru-RU"/>
              <a:t>нормативы (СНиП часть IV) и сборники единых районных единичных расценок (ЕРЕР);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dirty="0" lang="ru-RU" smtClean="0"/>
              <a:t>единая </a:t>
            </a:r>
            <a:r>
              <a:rPr dirty="0" lang="ru-RU"/>
              <a:t>тарифная сетка, тарифно-квалификационные справочники, нормы затрат труда и расценок (</a:t>
            </a:r>
            <a:r>
              <a:rPr dirty="0" lang="ru-RU" err="1"/>
              <a:t>ЕНиР</a:t>
            </a:r>
            <a:r>
              <a:rPr dirty="0" lang="ru-RU"/>
              <a:t>, </a:t>
            </a:r>
            <a:r>
              <a:rPr dirty="0" lang="ru-RU" err="1"/>
              <a:t>ВНиР</a:t>
            </a:r>
            <a:r>
              <a:rPr dirty="0" lang="ru-RU"/>
              <a:t> и др.), нормы расхода материалов, нормы эксплуатации машин, нормы по качеству строительных работ;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dirty="0" lang="ru-RU" smtClean="0"/>
              <a:t>плановые </a:t>
            </a:r>
            <a:r>
              <a:rPr dirty="0" lang="ru-RU"/>
              <a:t>нормативы на укрупненный показатель для определения объемов строительно-монтажных работ и потребности в различных ресурсах;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dirty="0" lang="ru-RU" smtClean="0"/>
              <a:t>планово-производственные </a:t>
            </a:r>
            <a:r>
              <a:rPr dirty="0" lang="ru-RU"/>
              <a:t>нормативы, учитывающие производственные и местные условия строительства, и составляемые строительными организациями для целей оперативного планирования работ [1].</a:t>
            </a:r>
          </a:p>
          <a:p>
            <a:endParaRPr dirty="0" lang="ru-RU"/>
          </a:p>
        </p:txBody>
      </p:sp>
    </p:spTree>
  </p:cSld>
  <p:clrMapOvr>
    <a:masterClrMapping/>
  </p:clrMapOvr>
  <p:timing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1" name="Заголовок 1"/>
          <p:cNvSpPr>
            <a:spLocks noGrp="1"/>
          </p:cNvSpPr>
          <p:nvPr>
            <p:ph type="title"/>
          </p:nvPr>
        </p:nvSpPr>
        <p:spPr>
          <a:xfrm>
            <a:off x="1154954" y="663117"/>
            <a:ext cx="9576306" cy="1096672"/>
          </a:xfrm>
        </p:spPr>
        <p:txBody>
          <a:bodyPr/>
          <a:p>
            <a:r>
              <a:rPr dirty="0" lang="ru-RU" smtClean="0"/>
              <a:t>Виды нормативов по различным критериям</a:t>
            </a:r>
            <a:endParaRPr dirty="0" lang="ru-RU"/>
          </a:p>
        </p:txBody>
      </p:sp>
      <p:sp>
        <p:nvSpPr>
          <p:cNvPr id="1048622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p>
            <a:r>
              <a:rPr dirty="0" sz="1200" i="1" lang="ru-RU"/>
              <a:t>По видам ресурсов</a:t>
            </a:r>
            <a:r>
              <a:rPr dirty="0" sz="1200" lang="ru-RU"/>
              <a:t> различают нормы и нормативы, которые регулируют величину затрат средств производства, рабочей силы, предметов труда на изготовление единицы продукции, выполнение работы или оказание услуги</a:t>
            </a:r>
            <a:r>
              <a:rPr dirty="0" sz="1200" lang="ru-RU" smtClean="0"/>
              <a:t>.</a:t>
            </a:r>
          </a:p>
          <a:p>
            <a:r>
              <a:rPr dirty="0" sz="1200" i="1" lang="ru-RU"/>
              <a:t>По видам деятельности предприятий</a:t>
            </a:r>
            <a:r>
              <a:rPr dirty="0" sz="1200" lang="ru-RU"/>
              <a:t> различают нормативы текущих, </a:t>
            </a:r>
            <a:r>
              <a:rPr dirty="0" sz="1200" lang="ru-RU" smtClean="0"/>
              <a:t>страховых</a:t>
            </a:r>
            <a:r>
              <a:rPr dirty="0" sz="1200" lang="ru-RU"/>
              <a:t>, технологических, транспортных и производственных запасов материалов, а также незавершенного производства, полуфабрикатов, комплектующих изделий и готовой продукции, величина и динамика которых характеризуют </a:t>
            </a:r>
            <a:r>
              <a:rPr dirty="0" sz="1200" lang="ru-RU" smtClean="0"/>
              <a:t>процесс</a:t>
            </a:r>
            <a:r>
              <a:rPr dirty="0" sz="1200" lang="en-US" smtClean="0"/>
              <a:t>.</a:t>
            </a:r>
          </a:p>
          <a:p>
            <a:r>
              <a:rPr dirty="0" sz="1200" i="1" lang="ru-RU"/>
              <a:t>По выполняемым функциям</a:t>
            </a:r>
            <a:r>
              <a:rPr dirty="0" sz="1200" lang="ru-RU"/>
              <a:t> выделяют плановые, экономические, технические, организационные, социальные, трудовые, экологические, управленческие, правовые и другие нормативы</a:t>
            </a:r>
            <a:r>
              <a:rPr dirty="0" sz="1200" lang="ru-RU" smtClean="0"/>
              <a:t>.</a:t>
            </a:r>
            <a:endParaRPr dirty="0" sz="1200" lang="en-US" smtClean="0"/>
          </a:p>
          <a:p>
            <a:r>
              <a:rPr dirty="0" sz="1200" i="1" lang="ru-RU"/>
              <a:t>По времени действия</a:t>
            </a:r>
            <a:r>
              <a:rPr dirty="0" sz="1200" lang="ru-RU"/>
              <a:t> нормативы бывают перспективными, годовыми и текущими, условно-постоянными и временными, разовыми и сезонными</a:t>
            </a:r>
            <a:r>
              <a:rPr dirty="0" sz="1200" lang="ru-RU" smtClean="0"/>
              <a:t>.</a:t>
            </a:r>
            <a:endParaRPr dirty="0" sz="1200" lang="en-US" smtClean="0"/>
          </a:p>
          <a:p>
            <a:r>
              <a:rPr dirty="0" sz="1200" i="1" lang="ru-RU"/>
              <a:t>По сфере распространения</a:t>
            </a:r>
            <a:r>
              <a:rPr dirty="0" sz="1200" lang="ru-RU"/>
              <a:t> выделяют нормативы межотраслевые, отраслевые, внутрипроизводственные, а также международные, республиканские, федеральные, региональные, муниципальные или местные и др</a:t>
            </a:r>
            <a:r>
              <a:rPr dirty="0" sz="1200" lang="ru-RU" smtClean="0"/>
              <a:t>.</a:t>
            </a:r>
            <a:endParaRPr dirty="0" sz="1200" lang="en-US" smtClean="0"/>
          </a:p>
          <a:p>
            <a:r>
              <a:rPr dirty="0" sz="1200" i="1" lang="ru-RU"/>
              <a:t>По степени детализации</a:t>
            </a:r>
            <a:r>
              <a:rPr dirty="0" sz="1200" lang="ru-RU"/>
              <a:t> нормативы могут быть индивидуальными и групповыми, дифференцированными и укрупненными, частными и общими, специфицированными и сводными.</a:t>
            </a:r>
          </a:p>
        </p:txBody>
      </p:sp>
    </p:spTree>
  </p:cSld>
  <p:clrMapOvr>
    <a:masterClrMapping/>
  </p:clrMapOvr>
  <p:timing/>
</p:sld>
</file>

<file path=ppt/theme/_rels/theme1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вет директоров">
  <a:themeElements>
    <a:clrScheme name="Совет директоров">
      <a:dk1>
        <a:sysClr lastClr="000000" val="windowText"/>
      </a:dk1>
      <a:lt1>
        <a:sysClr lastClr="FFFFFF" val="window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Совет директоров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вет директоров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r="5400000" dist="254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r="5400000" dist="381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dir="tl" rig="threePt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>
            <a:fillRect/>
          </a:stretch>
        </a:blipFill>
      </a:bgFillStyleLst>
    </a:fmtScheme>
  </a:themeElements>
</a:theme>
</file>

<file path=ppt/theme/theme2.xml><?xml version="1.0" encoding="utf-8"?>
<a:theme xmlns:a="http://schemas.openxmlformats.org/drawingml/2006/main" name="Office 主题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TH Sarabun PSK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TH Sarabun PSK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Microsoft Office PowerPoint</Application>
  <ScaleCrop>0</ScaleCrop>
  <LinksUpToDate>0</LinksUpToDate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title>Разработка месячных оперативных планов. Нормативы для оперативного планирования, содержание оперативных планов, недельно-суточное планирование</dc:title>
  <dc:creator>Пользователь Windows</dc:creator>
  <cp:lastModifiedBy>Acer</cp:lastModifiedBy>
  <dcterms:created xsi:type="dcterms:W3CDTF">2020-12-26T16:57:05Z</dcterms:created>
  <dcterms:modified xsi:type="dcterms:W3CDTF">2021-03-04T14:55:14Z</dcterms:modified>
</cp:coreProperties>
</file>