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3" r:id="rId3"/>
    <p:sldId id="262" r:id="rId4"/>
    <p:sldId id="267" r:id="rId5"/>
    <p:sldId id="260" r:id="rId6"/>
    <p:sldId id="271" r:id="rId7"/>
    <p:sldId id="272" r:id="rId8"/>
    <p:sldId id="273" r:id="rId9"/>
    <p:sldId id="274" r:id="rId10"/>
    <p:sldId id="275" r:id="rId11"/>
    <p:sldId id="276" r:id="rId12"/>
    <p:sldId id="277" r:id="rId13"/>
    <p:sldId id="278" r:id="rId14"/>
    <p:sldId id="279" r:id="rId15"/>
    <p:sldId id="280" r:id="rId16"/>
  </p:sldIdLst>
  <p:sldSz cx="9144000" cy="6858000" type="screen4x3"/>
  <p:notesSz cx="6858000" cy="9144000"/>
  <p:custDataLst>
    <p:tags r:id="rId19"/>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74A"/>
    <a:srgbClr val="3399FF"/>
    <a:srgbClr val="666699"/>
    <a:srgbClr val="E5907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84583" autoAdjust="0"/>
  </p:normalViewPr>
  <p:slideViewPr>
    <p:cSldViewPr>
      <p:cViewPr varScale="1">
        <p:scale>
          <a:sx n="72" d="100"/>
          <a:sy n="72" d="100"/>
        </p:scale>
        <p:origin x="-10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49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1055;&#1086;&#1083;&#1100;&#1079;&#1086;&#1074;&#1072;&#1090;&#1077;&#1083;&#1100;\Desktop\&#1048;&#1089;&#1089;&#1083;&#1077;&#1076;&#1086;&#1074;&#1072;&#1090;&#1077;&#1083;&#1100;&#1089;&#1082;&#1072;&#1103;%20&#1088;&#1072;&#1073;&#1086;&#1090;&#1072;%20(&#1053;&#1072;&#1089;&#1090;&#1103;)\&#1053;&#1072;&#1089;&#1090;&#1103;.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79670591174275"/>
          <c:y val="7.1712931367414232E-2"/>
          <c:w val="0.89220591919402381"/>
          <c:h val="0.84279689822823933"/>
        </c:manualLayout>
      </c:layout>
      <c:scatterChart>
        <c:scatterStyle val="lineMarker"/>
        <c:ser>
          <c:idx val="1"/>
          <c:order val="1"/>
          <c:tx>
            <c:v>Употребление возможных синонимов</c:v>
          </c:tx>
          <c:spPr>
            <a:ln>
              <a:solidFill>
                <a:srgbClr val="00B050"/>
              </a:solidFill>
            </a:ln>
          </c:spPr>
          <c:marker>
            <c:spPr>
              <a:solidFill>
                <a:srgbClr val="FF0000"/>
              </a:solidFill>
            </c:spPr>
          </c:marker>
          <c:xVal>
            <c:strRef>
              <c:f>Лист1!$C$2:$C$14</c:f>
              <c:strCache>
                <c:ptCount val="13"/>
                <c:pt idx="0">
                  <c:v>Заголовок</c:v>
                </c:pt>
                <c:pt idx="1">
                  <c:v>Торги</c:v>
                </c:pt>
                <c:pt idx="2">
                  <c:v>Хореограф</c:v>
                </c:pt>
                <c:pt idx="3">
                  <c:v>Печенье</c:v>
                </c:pt>
                <c:pt idx="4">
                  <c:v>Охранник</c:v>
                </c:pt>
                <c:pt idx="5">
                  <c:v>Занавеска</c:v>
                </c:pt>
                <c:pt idx="6">
                  <c:v>Земля</c:v>
                </c:pt>
                <c:pt idx="7">
                  <c:v>Печь</c:v>
                </c:pt>
                <c:pt idx="8">
                  <c:v>Пряник</c:v>
                </c:pt>
                <c:pt idx="9">
                  <c:v>Размер</c:v>
                </c:pt>
                <c:pt idx="10">
                  <c:v>Взломщик</c:v>
                </c:pt>
                <c:pt idx="11">
                  <c:v>Культура</c:v>
                </c:pt>
                <c:pt idx="12">
                  <c:v>Песня</c:v>
                </c:pt>
              </c:strCache>
            </c:strRef>
          </c:xVal>
          <c:yVal>
            <c:numRef>
              <c:f>Лист1!$D$2:$D$14</c:f>
              <c:numCache>
                <c:formatCode>General</c:formatCode>
                <c:ptCount val="13"/>
                <c:pt idx="0">
                  <c:v>1017</c:v>
                </c:pt>
                <c:pt idx="1">
                  <c:v>1099</c:v>
                </c:pt>
                <c:pt idx="2">
                  <c:v>8</c:v>
                </c:pt>
                <c:pt idx="3">
                  <c:v>1185</c:v>
                </c:pt>
                <c:pt idx="4">
                  <c:v>18332</c:v>
                </c:pt>
                <c:pt idx="5">
                  <c:v>3269</c:v>
                </c:pt>
                <c:pt idx="6">
                  <c:v>78389</c:v>
                </c:pt>
                <c:pt idx="7">
                  <c:v>4097</c:v>
                </c:pt>
                <c:pt idx="8">
                  <c:v>788</c:v>
                </c:pt>
                <c:pt idx="9">
                  <c:v>12364</c:v>
                </c:pt>
                <c:pt idx="10">
                  <c:v>447</c:v>
                </c:pt>
                <c:pt idx="11">
                  <c:v>3443</c:v>
                </c:pt>
                <c:pt idx="12">
                  <c:v>60</c:v>
                </c:pt>
              </c:numCache>
            </c:numRef>
          </c:yVal>
        </c:ser>
        <c:ser>
          <c:idx val="0"/>
          <c:order val="0"/>
          <c:tx>
            <c:v>Употребление заимствованных слов</c:v>
          </c:tx>
          <c:spPr>
            <a:ln>
              <a:solidFill>
                <a:schemeClr val="accent2">
                  <a:lumMod val="25000"/>
                </a:schemeClr>
              </a:solidFill>
            </a:ln>
          </c:spPr>
          <c:marker>
            <c:spPr>
              <a:solidFill>
                <a:srgbClr val="FFC000"/>
              </a:solidFill>
            </c:spPr>
          </c:marker>
          <c:xVal>
            <c:strRef>
              <c:f>Лист1!$C$2:$C$14</c:f>
              <c:strCache>
                <c:ptCount val="13"/>
                <c:pt idx="0">
                  <c:v>Заголовок</c:v>
                </c:pt>
                <c:pt idx="1">
                  <c:v>Торги</c:v>
                </c:pt>
                <c:pt idx="2">
                  <c:v>Хореограф</c:v>
                </c:pt>
                <c:pt idx="3">
                  <c:v>Печенье</c:v>
                </c:pt>
                <c:pt idx="4">
                  <c:v>Охранник</c:v>
                </c:pt>
                <c:pt idx="5">
                  <c:v>Занавеска</c:v>
                </c:pt>
                <c:pt idx="6">
                  <c:v>Земля</c:v>
                </c:pt>
                <c:pt idx="7">
                  <c:v>Печь</c:v>
                </c:pt>
                <c:pt idx="8">
                  <c:v>Пряник</c:v>
                </c:pt>
                <c:pt idx="9">
                  <c:v>Размер</c:v>
                </c:pt>
                <c:pt idx="10">
                  <c:v>Взломщик</c:v>
                </c:pt>
                <c:pt idx="11">
                  <c:v>Культура</c:v>
                </c:pt>
                <c:pt idx="12">
                  <c:v>Песня</c:v>
                </c:pt>
              </c:strCache>
            </c:strRef>
          </c:xVal>
          <c:yVal>
            <c:numRef>
              <c:f>Лист1!$B$2:$B$14</c:f>
              <c:numCache>
                <c:formatCode>General</c:formatCode>
                <c:ptCount val="13"/>
                <c:pt idx="0">
                  <c:v>67</c:v>
                </c:pt>
                <c:pt idx="1">
                  <c:v>942</c:v>
                </c:pt>
                <c:pt idx="2">
                  <c:v>48</c:v>
                </c:pt>
                <c:pt idx="3">
                  <c:v>125</c:v>
                </c:pt>
                <c:pt idx="4">
                  <c:v>4930</c:v>
                </c:pt>
                <c:pt idx="5">
                  <c:v>368</c:v>
                </c:pt>
                <c:pt idx="6">
                  <c:v>1402</c:v>
                </c:pt>
                <c:pt idx="7">
                  <c:v>3895</c:v>
                </c:pt>
                <c:pt idx="8">
                  <c:v>851</c:v>
                </c:pt>
                <c:pt idx="9">
                  <c:v>2315</c:v>
                </c:pt>
                <c:pt idx="10">
                  <c:v>587</c:v>
                </c:pt>
                <c:pt idx="11">
                  <c:v>39</c:v>
                </c:pt>
                <c:pt idx="12">
                  <c:v>114</c:v>
                </c:pt>
              </c:numCache>
            </c:numRef>
          </c:yVal>
        </c:ser>
        <c:axId val="81793024"/>
        <c:axId val="81794944"/>
      </c:scatterChart>
      <c:valAx>
        <c:axId val="81793024"/>
        <c:scaling>
          <c:orientation val="minMax"/>
        </c:scaling>
        <c:axPos val="b"/>
        <c:tickLblPos val="nextTo"/>
        <c:crossAx val="81794944"/>
        <c:crosses val="autoZero"/>
        <c:crossBetween val="midCat"/>
      </c:valAx>
      <c:valAx>
        <c:axId val="81794944"/>
        <c:scaling>
          <c:orientation val="minMax"/>
        </c:scaling>
        <c:axPos val="l"/>
        <c:majorGridlines/>
        <c:numFmt formatCode="General" sourceLinked="1"/>
        <c:tickLblPos val="nextTo"/>
        <c:crossAx val="81793024"/>
        <c:crosses val="autoZero"/>
        <c:crossBetween val="midCat"/>
      </c:valAx>
      <c:spPr>
        <a:noFill/>
        <a:ln w="25400">
          <a:noFill/>
        </a:ln>
      </c:spPr>
    </c:plotArea>
    <c:legend>
      <c:legendPos val="r"/>
      <c:layout>
        <c:manualLayout>
          <c:xMode val="edge"/>
          <c:yMode val="edge"/>
          <c:x val="0.65063297230540296"/>
          <c:y val="4.9687270197491307E-2"/>
          <c:w val="0.31296700237441327"/>
          <c:h val="0.42831682723083692"/>
        </c:manualLayout>
      </c:layout>
    </c:legend>
    <c:plotVisOnly val="1"/>
    <c:dispBlanksAs val="zero"/>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6663A1-BE93-4F19-BCAE-33E954C20B2B}" type="datetimeFigureOut">
              <a:rPr lang="ru-RU" smtClean="0"/>
              <a:pPr/>
              <a:t>10.02.2021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0DF26E-F902-4582-B614-0C9EE35F2135}" type="slidenum">
              <a:rPr lang="ru-RU" smtClean="0"/>
              <a:pPr/>
              <a:t>‹#›</a:t>
            </a:fld>
            <a:endParaRPr lang="ru-RU"/>
          </a:p>
        </p:txBody>
      </p:sp>
    </p:spTree>
    <p:extLst>
      <p:ext uri="{BB962C8B-B14F-4D97-AF65-F5344CB8AC3E}">
        <p14:creationId xmlns="" xmlns:p14="http://schemas.microsoft.com/office/powerpoint/2010/main" val="4043283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C0431-2448-4DC3-AF70-2785FBE2C445}" type="datetimeFigureOut">
              <a:rPr lang="ru-RU" smtClean="0"/>
              <a:pPr/>
              <a:t>10.02.2021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341FE-AE5C-47F1-8FD8-47C4A673A802}" type="slidenum">
              <a:rPr lang="ru-RU" smtClean="0"/>
              <a:pPr/>
              <a:t>‹#›</a:t>
            </a:fld>
            <a:endParaRPr lang="ru-RU"/>
          </a:p>
        </p:txBody>
      </p:sp>
    </p:spTree>
    <p:extLst>
      <p:ext uri="{BB962C8B-B14F-4D97-AF65-F5344CB8AC3E}">
        <p14:creationId xmlns="" xmlns:p14="http://schemas.microsoft.com/office/powerpoint/2010/main" val="202611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4341FE-AE5C-47F1-8FD8-47C4A673A802}" type="slidenum">
              <a:rPr lang="ru-RU" smtClean="0"/>
              <a:pPr/>
              <a:t>1</a:t>
            </a:fld>
            <a:endParaRPr lang="ru-RU"/>
          </a:p>
        </p:txBody>
      </p:sp>
    </p:spTree>
    <p:extLst>
      <p:ext uri="{BB962C8B-B14F-4D97-AF65-F5344CB8AC3E}">
        <p14:creationId xmlns="" xmlns:p14="http://schemas.microsoft.com/office/powerpoint/2010/main" val="422161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4341FE-AE5C-47F1-8FD8-47C4A673A802}"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31840" y="260648"/>
            <a:ext cx="5897185" cy="1152128"/>
          </a:xfrm>
        </p:spPr>
        <p:txBody>
          <a:bodyPr/>
          <a:lstStyle>
            <a:lvl1pPr>
              <a:defRPr b="1">
                <a:solidFill>
                  <a:schemeClr val="accent1">
                    <a:lumMod val="75000"/>
                  </a:schemeClr>
                </a:solidFill>
                <a:effectLst>
                  <a:outerShdw blurRad="38100" dist="38100" dir="2700000" algn="tl">
                    <a:srgbClr val="000000">
                      <a:alpha val="43137"/>
                    </a:srgbClr>
                  </a:outerShdw>
                </a:effectLst>
              </a:defRPr>
            </a:lvl1pPr>
          </a:lstStyle>
          <a:p>
            <a:r>
              <a:rPr lang="ru-RU" dirty="0" smtClean="0"/>
              <a:t>Образец</a:t>
            </a:r>
            <a:r>
              <a:rPr lang="en-US" dirty="0" smtClean="0"/>
              <a:t> </a:t>
            </a:r>
            <a:r>
              <a:rPr lang="ru-RU" dirty="0" smtClean="0"/>
              <a:t>заголовка</a:t>
            </a:r>
            <a:endParaRPr lang="ru-RU" dirty="0"/>
          </a:p>
        </p:txBody>
      </p:sp>
      <p:sp>
        <p:nvSpPr>
          <p:cNvPr id="4" name="Дата 3"/>
          <p:cNvSpPr>
            <a:spLocks noGrp="1"/>
          </p:cNvSpPr>
          <p:nvPr>
            <p:ph type="dt" sz="half" idx="10"/>
          </p:nvPr>
        </p:nvSpPr>
        <p:spPr/>
        <p:txBody>
          <a:bodyPr/>
          <a:lstStyle>
            <a:lvl1pPr>
              <a:defRPr>
                <a:solidFill>
                  <a:schemeClr val="accent1">
                    <a:lumMod val="75000"/>
                  </a:schemeClr>
                </a:solidFill>
              </a:defRPr>
            </a:lvl1pPr>
          </a:lstStyle>
          <a:p>
            <a:fld id="{A5E48A96-E1BB-4C8F-80B2-32A47A48A9D5}"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lvl1pPr>
              <a:defRPr>
                <a:solidFill>
                  <a:schemeClr val="accent1">
                    <a:lumMod val="75000"/>
                  </a:schemeClr>
                </a:solidFill>
              </a:defRPr>
            </a:lvl1pPr>
          </a:lstStyle>
          <a:p>
            <a:endParaRPr lang="ru-RU" dirty="0"/>
          </a:p>
        </p:txBody>
      </p:sp>
      <p:sp>
        <p:nvSpPr>
          <p:cNvPr id="6" name="Номер слайда 5"/>
          <p:cNvSpPr>
            <a:spLocks noGrp="1"/>
          </p:cNvSpPr>
          <p:nvPr>
            <p:ph type="sldNum" sz="quarter" idx="12"/>
          </p:nvPr>
        </p:nvSpPr>
        <p:spPr/>
        <p:txBody>
          <a:bodyPr/>
          <a:lstStyle>
            <a:lvl1pPr>
              <a:defRPr>
                <a:solidFill>
                  <a:schemeClr val="accent1">
                    <a:lumMod val="7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51564276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1">
                    <a:lumMod val="50000"/>
                  </a:schemeClr>
                </a:solidFill>
              </a:defRPr>
            </a:lvl1pPr>
          </a:lstStyle>
          <a:p>
            <a:r>
              <a:rPr lang="ru-RU" dirty="0"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lvl1pPr>
              <a:defRPr>
                <a:solidFill>
                  <a:schemeClr val="accent6">
                    <a:lumMod val="60000"/>
                    <a:lumOff val="40000"/>
                  </a:schemeClr>
                </a:solidFill>
              </a:defRPr>
            </a:lvl1pPr>
            <a:lvl2pPr>
              <a:defRPr>
                <a:solidFill>
                  <a:schemeClr val="accent6">
                    <a:lumMod val="60000"/>
                    <a:lumOff val="40000"/>
                  </a:schemeClr>
                </a:solidFill>
              </a:defRPr>
            </a:lvl2pPr>
            <a:lvl3pPr>
              <a:defRPr>
                <a:solidFill>
                  <a:schemeClr val="accent6">
                    <a:lumMod val="60000"/>
                    <a:lumOff val="40000"/>
                  </a:schemeClr>
                </a:solidFill>
              </a:defRPr>
            </a:lvl3pPr>
            <a:lvl4pPr>
              <a:defRPr>
                <a:solidFill>
                  <a:schemeClr val="accent6">
                    <a:lumMod val="60000"/>
                    <a:lumOff val="40000"/>
                  </a:schemeClr>
                </a:solidFill>
              </a:defRPr>
            </a:lvl4pPr>
            <a:lvl5pPr>
              <a:defRPr>
                <a:solidFill>
                  <a:schemeClr val="accent6">
                    <a:lumMod val="60000"/>
                    <a:lumOff val="40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10788046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defRPr>
                <a:solidFill>
                  <a:schemeClr val="accent6">
                    <a:lumMod val="60000"/>
                    <a:lumOff val="40000"/>
                  </a:schemeClr>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lvl1pPr>
              <a:defRPr>
                <a:solidFill>
                  <a:schemeClr val="accent6">
                    <a:lumMod val="60000"/>
                    <a:lumOff val="40000"/>
                  </a:schemeClr>
                </a:solidFill>
              </a:defRPr>
            </a:lvl1pPr>
            <a:lvl2pPr>
              <a:defRPr>
                <a:solidFill>
                  <a:schemeClr val="accent6">
                    <a:lumMod val="60000"/>
                    <a:lumOff val="40000"/>
                  </a:schemeClr>
                </a:solidFill>
              </a:defRPr>
            </a:lvl2pPr>
            <a:lvl3pPr>
              <a:defRPr>
                <a:solidFill>
                  <a:schemeClr val="accent6">
                    <a:lumMod val="60000"/>
                    <a:lumOff val="40000"/>
                  </a:schemeClr>
                </a:solidFill>
              </a:defRPr>
            </a:lvl3pPr>
            <a:lvl4pPr>
              <a:defRPr>
                <a:solidFill>
                  <a:schemeClr val="accent6">
                    <a:lumMod val="60000"/>
                    <a:lumOff val="40000"/>
                  </a:schemeClr>
                </a:solidFill>
              </a:defRPr>
            </a:lvl4pPr>
            <a:lvl5pPr>
              <a:defRPr>
                <a:solidFill>
                  <a:schemeClr val="accent6">
                    <a:lumMod val="60000"/>
                    <a:lumOff val="40000"/>
                  </a:schemeClr>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98369546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lvl1pPr>
              <a:defRPr>
                <a:solidFill>
                  <a:schemeClr val="tx2">
                    <a:lumMod val="75000"/>
                  </a:schemeClr>
                </a:solidFill>
              </a:defRPr>
            </a:lvl1pPr>
          </a:lstStyle>
          <a:p>
            <a:fld id="{A5E48A96-E1BB-4C8F-80B2-32A47A48A9D5}"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lvl1pPr>
              <a:defRPr>
                <a:solidFill>
                  <a:schemeClr val="tx2">
                    <a:lumMod val="75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tx2">
                    <a:lumMod val="75000"/>
                  </a:schemeClr>
                </a:solidFill>
              </a:defRPr>
            </a:lvl1pPr>
          </a:lstStyle>
          <a:p>
            <a:fld id="{544A1F6A-164B-43BA-A19E-4AE6BB502A21}" type="slidenum">
              <a:rPr lang="ru-RU" smtClean="0"/>
              <a:pPr/>
              <a:t>‹#›</a:t>
            </a:fld>
            <a:endParaRPr lang="ru-RU"/>
          </a:p>
        </p:txBody>
      </p:sp>
      <p:sp>
        <p:nvSpPr>
          <p:cNvPr id="12" name="Номер слайда 5"/>
          <p:cNvSpPr txBox="1">
            <a:spLocks/>
          </p:cNvSpPr>
          <p:nvPr userDrawn="1"/>
        </p:nvSpPr>
        <p:spPr>
          <a:xfrm>
            <a:off x="6705600" y="65087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rgbClr val="3399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dirty="0">
              <a:solidFill>
                <a:schemeClr val="tx2">
                  <a:lumMod val="75000"/>
                </a:schemeClr>
              </a:solidFill>
            </a:endParaRPr>
          </a:p>
        </p:txBody>
      </p:sp>
      <p:sp>
        <p:nvSpPr>
          <p:cNvPr id="8" name="Текст 2"/>
          <p:cNvSpPr>
            <a:spLocks noGrp="1"/>
          </p:cNvSpPr>
          <p:nvPr>
            <p:ph idx="1"/>
          </p:nvPr>
        </p:nvSpPr>
        <p:spPr>
          <a:xfrm>
            <a:off x="179512" y="1988840"/>
            <a:ext cx="8784976" cy="4176464"/>
          </a:xfrm>
          <a:prstGeom prst="rect">
            <a:avLst/>
          </a:prstGeom>
        </p:spPr>
        <p:txBody>
          <a:bodyPr vert="horz" lIns="91440" tIns="45720" rIns="91440" bIns="45720" rtlCol="0">
            <a:normAutofit/>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10" name="Заголовок 1"/>
          <p:cNvSpPr>
            <a:spLocks noGrp="1"/>
          </p:cNvSpPr>
          <p:nvPr>
            <p:ph type="title"/>
          </p:nvPr>
        </p:nvSpPr>
        <p:spPr>
          <a:xfrm>
            <a:off x="107504" y="228168"/>
            <a:ext cx="6768752" cy="1150897"/>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Tree>
    <p:extLst>
      <p:ext uri="{BB962C8B-B14F-4D97-AF65-F5344CB8AC3E}">
        <p14:creationId xmlns="" xmlns:p14="http://schemas.microsoft.com/office/powerpoint/2010/main" val="15430141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799" y="4406900"/>
            <a:ext cx="5722913" cy="1362075"/>
          </a:xfrm>
        </p:spPr>
        <p:txBody>
          <a:bodyPr anchor="t"/>
          <a:lstStyle>
            <a:lvl1pPr algn="l">
              <a:defRPr sz="4000" b="1" cap="all">
                <a:solidFill>
                  <a:schemeClr val="bg2">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2771799" y="2906713"/>
            <a:ext cx="5722913" cy="1500187"/>
          </a:xfrm>
        </p:spPr>
        <p:txBody>
          <a:bodyPr anchor="b"/>
          <a:lstStyle>
            <a:lvl1pPr marL="0" indent="0">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smtClean="0"/>
              <a:t>Образец текста</a:t>
            </a:r>
          </a:p>
        </p:txBody>
      </p:sp>
      <p:sp>
        <p:nvSpPr>
          <p:cNvPr id="4" name="Дата 3"/>
          <p:cNvSpPr>
            <a:spLocks noGrp="1"/>
          </p:cNvSpPr>
          <p:nvPr>
            <p:ph type="dt" sz="half" idx="10"/>
          </p:nvPr>
        </p:nvSpPr>
        <p:spPr/>
        <p:txBody>
          <a:bodyPr/>
          <a:lstStyle>
            <a:lvl1pPr>
              <a:defRPr>
                <a:solidFill>
                  <a:schemeClr val="bg2">
                    <a:lumMod val="50000"/>
                  </a:schemeClr>
                </a:solidFill>
              </a:defRPr>
            </a:lvl1pPr>
          </a:lstStyle>
          <a:p>
            <a:fld id="{A5E48A96-E1BB-4C8F-80B2-32A47A48A9D5}"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lvl1pPr>
              <a:defRPr>
                <a:solidFill>
                  <a:schemeClr val="bg2">
                    <a:lumMod val="5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bg2">
                    <a:lumMod val="50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02665470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1">
                    <a:lumMod val="95000"/>
                  </a:schemeClr>
                </a:solidFill>
              </a:defRPr>
            </a:lvl1pPr>
          </a:lstStyle>
          <a:p>
            <a:r>
              <a:rPr lang="ru-RU" dirty="0" smtClean="0"/>
              <a:t>Образец заголовка</a:t>
            </a:r>
            <a:endParaRPr lang="ru-RU" dirty="0"/>
          </a:p>
        </p:txBody>
      </p:sp>
      <p:sp>
        <p:nvSpPr>
          <p:cNvPr id="3" name="Объект 2"/>
          <p:cNvSpPr>
            <a:spLocks noGrp="1"/>
          </p:cNvSpPr>
          <p:nvPr>
            <p:ph sz="half" idx="1"/>
          </p:nvPr>
        </p:nvSpPr>
        <p:spPr>
          <a:xfrm>
            <a:off x="179512" y="2060848"/>
            <a:ext cx="4320480" cy="4093915"/>
          </a:xfrm>
        </p:spPr>
        <p:txBody>
          <a:bodyPr/>
          <a:lstStyle>
            <a:lvl1pPr>
              <a:defRPr sz="2800">
                <a:solidFill>
                  <a:schemeClr val="bg1">
                    <a:lumMod val="95000"/>
                  </a:schemeClr>
                </a:solidFill>
              </a:defRPr>
            </a:lvl1pPr>
            <a:lvl2pPr>
              <a:defRPr sz="2400">
                <a:solidFill>
                  <a:schemeClr val="bg1">
                    <a:lumMod val="95000"/>
                  </a:schemeClr>
                </a:solidFill>
              </a:defRPr>
            </a:lvl2pPr>
            <a:lvl3pPr>
              <a:defRPr sz="20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Объект 3"/>
          <p:cNvSpPr>
            <a:spLocks noGrp="1"/>
          </p:cNvSpPr>
          <p:nvPr>
            <p:ph sz="half" idx="2"/>
          </p:nvPr>
        </p:nvSpPr>
        <p:spPr>
          <a:xfrm>
            <a:off x="4644008" y="2071389"/>
            <a:ext cx="4320480" cy="4093915"/>
          </a:xfrm>
        </p:spPr>
        <p:txBody>
          <a:bodyPr/>
          <a:lstStyle>
            <a:lvl1pPr>
              <a:defRPr sz="2800">
                <a:solidFill>
                  <a:schemeClr val="bg1">
                    <a:lumMod val="95000"/>
                  </a:schemeClr>
                </a:solidFill>
              </a:defRPr>
            </a:lvl1pPr>
            <a:lvl2pPr>
              <a:defRPr sz="2400">
                <a:solidFill>
                  <a:schemeClr val="bg1">
                    <a:lumMod val="95000"/>
                  </a:schemeClr>
                </a:solidFill>
              </a:defRPr>
            </a:lvl2pPr>
            <a:lvl3pPr>
              <a:defRPr sz="20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Дата 4"/>
          <p:cNvSpPr>
            <a:spLocks noGrp="1"/>
          </p:cNvSpPr>
          <p:nvPr>
            <p:ph type="dt" sz="half" idx="10"/>
          </p:nvPr>
        </p:nvSpPr>
        <p:spPr/>
        <p:txBody>
          <a:bodyPr/>
          <a:lstStyle>
            <a:lvl1pPr>
              <a:defRPr>
                <a:solidFill>
                  <a:schemeClr val="bg1">
                    <a:lumMod val="95000"/>
                  </a:schemeClr>
                </a:solidFill>
              </a:defRPr>
            </a:lvl1pPr>
          </a:lstStyle>
          <a:p>
            <a:fld id="{A5E48A96-E1BB-4C8F-80B2-32A47A48A9D5}"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lvl1pPr>
              <a:defRPr>
                <a:solidFill>
                  <a:schemeClr val="bg1">
                    <a:lumMod val="95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bg1">
                    <a:lumMod val="9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38913399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1">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251520" y="1916832"/>
            <a:ext cx="4176464"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4" name="Объект 3"/>
          <p:cNvSpPr>
            <a:spLocks noGrp="1"/>
          </p:cNvSpPr>
          <p:nvPr>
            <p:ph sz="half" idx="2"/>
          </p:nvPr>
        </p:nvSpPr>
        <p:spPr>
          <a:xfrm>
            <a:off x="251520" y="2556594"/>
            <a:ext cx="4176464" cy="3951288"/>
          </a:xfrm>
        </p:spPr>
        <p:txBody>
          <a:bodyPr/>
          <a:lstStyle>
            <a:lvl1pPr>
              <a:defRPr sz="2400">
                <a:solidFill>
                  <a:schemeClr val="accent6">
                    <a:lumMod val="60000"/>
                    <a:lumOff val="40000"/>
                  </a:schemeClr>
                </a:solidFill>
              </a:defRPr>
            </a:lvl1pPr>
            <a:lvl2pPr>
              <a:defRPr sz="2000">
                <a:solidFill>
                  <a:schemeClr val="accent6">
                    <a:lumMod val="60000"/>
                    <a:lumOff val="40000"/>
                  </a:schemeClr>
                </a:solidFill>
              </a:defRPr>
            </a:lvl2pPr>
            <a:lvl3pPr>
              <a:defRPr sz="1800">
                <a:solidFill>
                  <a:schemeClr val="accent6">
                    <a:lumMod val="60000"/>
                    <a:lumOff val="40000"/>
                  </a:schemeClr>
                </a:solidFill>
              </a:defRPr>
            </a:lvl3pPr>
            <a:lvl4pPr>
              <a:defRPr sz="1600">
                <a:solidFill>
                  <a:schemeClr val="accent6">
                    <a:lumMod val="60000"/>
                    <a:lumOff val="40000"/>
                  </a:schemeClr>
                </a:solidFill>
              </a:defRPr>
            </a:lvl4pPr>
            <a:lvl5pPr>
              <a:defRPr sz="1600">
                <a:solidFill>
                  <a:schemeClr val="accent6">
                    <a:lumMod val="60000"/>
                    <a:lumOff val="4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Текст 4"/>
          <p:cNvSpPr>
            <a:spLocks noGrp="1"/>
          </p:cNvSpPr>
          <p:nvPr>
            <p:ph type="body" sz="quarter" idx="3"/>
          </p:nvPr>
        </p:nvSpPr>
        <p:spPr>
          <a:xfrm>
            <a:off x="4716016" y="1934294"/>
            <a:ext cx="4248472"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6" name="Объект 5"/>
          <p:cNvSpPr>
            <a:spLocks noGrp="1"/>
          </p:cNvSpPr>
          <p:nvPr>
            <p:ph sz="quarter" idx="4"/>
          </p:nvPr>
        </p:nvSpPr>
        <p:spPr>
          <a:xfrm>
            <a:off x="4716016" y="2574056"/>
            <a:ext cx="4248472" cy="3951288"/>
          </a:xfrm>
        </p:spPr>
        <p:txBody>
          <a:bodyPr/>
          <a:lstStyle>
            <a:lvl1pPr>
              <a:defRPr sz="2400">
                <a:solidFill>
                  <a:schemeClr val="accent6">
                    <a:lumMod val="60000"/>
                    <a:lumOff val="40000"/>
                  </a:schemeClr>
                </a:solidFill>
              </a:defRPr>
            </a:lvl1pPr>
            <a:lvl2pPr>
              <a:defRPr sz="2000">
                <a:solidFill>
                  <a:schemeClr val="accent6">
                    <a:lumMod val="60000"/>
                    <a:lumOff val="40000"/>
                  </a:schemeClr>
                </a:solidFill>
              </a:defRPr>
            </a:lvl2pPr>
            <a:lvl3pPr>
              <a:defRPr sz="1800">
                <a:solidFill>
                  <a:schemeClr val="accent6">
                    <a:lumMod val="60000"/>
                    <a:lumOff val="40000"/>
                  </a:schemeClr>
                </a:solidFill>
              </a:defRPr>
            </a:lvl3pPr>
            <a:lvl4pPr>
              <a:defRPr sz="1600">
                <a:solidFill>
                  <a:schemeClr val="accent6">
                    <a:lumMod val="60000"/>
                    <a:lumOff val="40000"/>
                  </a:schemeClr>
                </a:solidFill>
              </a:defRPr>
            </a:lvl4pPr>
            <a:lvl5pPr>
              <a:defRPr sz="1600">
                <a:solidFill>
                  <a:schemeClr val="accent6">
                    <a:lumMod val="60000"/>
                    <a:lumOff val="4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7" name="Дата 6"/>
          <p:cNvSpPr>
            <a:spLocks noGrp="1"/>
          </p:cNvSpPr>
          <p:nvPr>
            <p:ph type="dt" sz="half" idx="10"/>
          </p:nvPr>
        </p:nvSpPr>
        <p:spPr>
          <a:xfrm>
            <a:off x="1375310" y="6410896"/>
            <a:ext cx="1215489" cy="365125"/>
          </a:xfrm>
        </p:spPr>
        <p:txBody>
          <a:bodyPr/>
          <a:lstStyle>
            <a:lvl1pPr>
              <a:defRPr>
                <a:solidFill>
                  <a:schemeClr val="accent6">
                    <a:lumMod val="60000"/>
                    <a:lumOff val="40000"/>
                  </a:schemeClr>
                </a:solidFill>
              </a:defRPr>
            </a:lvl1pPr>
          </a:lstStyle>
          <a:p>
            <a:fld id="{A5E48A96-E1BB-4C8F-80B2-32A47A48A9D5}" type="datetimeFigureOut">
              <a:rPr lang="ru-RU" smtClean="0"/>
              <a:pPr/>
              <a:t>10.02.2021</a:t>
            </a:fld>
            <a:endParaRPr lang="ru-RU"/>
          </a:p>
        </p:txBody>
      </p:sp>
      <p:sp>
        <p:nvSpPr>
          <p:cNvPr id="8" name="Нижний колонтитул 7"/>
          <p:cNvSpPr>
            <a:spLocks noGrp="1"/>
          </p:cNvSpPr>
          <p:nvPr>
            <p:ph type="ftr" sz="quarter" idx="11"/>
          </p:nvPr>
        </p:nvSpPr>
        <p:spPr>
          <a:xfrm>
            <a:off x="4154184" y="6356350"/>
            <a:ext cx="1649592" cy="365125"/>
          </a:xfrm>
        </p:spPr>
        <p:txBody>
          <a:bodyPr/>
          <a:lstStyle>
            <a:lvl1pPr>
              <a:defRPr>
                <a:solidFill>
                  <a:schemeClr val="accent6">
                    <a:lumMod val="60000"/>
                    <a:lumOff val="40000"/>
                  </a:schemeClr>
                </a:solidFill>
              </a:defRPr>
            </a:lvl1pPr>
          </a:lstStyle>
          <a:p>
            <a:endParaRPr lang="ru-RU"/>
          </a:p>
        </p:txBody>
      </p:sp>
      <p:sp>
        <p:nvSpPr>
          <p:cNvPr id="9" name="Номер слайда 8"/>
          <p:cNvSpPr>
            <a:spLocks noGrp="1"/>
          </p:cNvSpPr>
          <p:nvPr>
            <p:ph type="sldNum" sz="quarter" idx="12"/>
          </p:nvPr>
        </p:nvSpPr>
        <p:spPr>
          <a:xfrm>
            <a:off x="7471310" y="6356350"/>
            <a:ext cx="1215489" cy="365125"/>
          </a:xfrm>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16599334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1">
                    <a:lumMod val="50000"/>
                  </a:schemeClr>
                </a:solidFill>
              </a:defRPr>
            </a:lvl1p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10.02.2021</a:t>
            </a:fld>
            <a:endParaRPr lang="ru-RU"/>
          </a:p>
        </p:txBody>
      </p:sp>
      <p:sp>
        <p:nvSpPr>
          <p:cNvPr id="4" name="Нижний колонтитул 3"/>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5" name="Номер слайда 4"/>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1724577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10.02.2021</a:t>
            </a:fld>
            <a:endParaRPr lang="ru-RU"/>
          </a:p>
        </p:txBody>
      </p:sp>
      <p:sp>
        <p:nvSpPr>
          <p:cNvPr id="3" name="Нижний колонтитул 2"/>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4" name="Номер слайда 3"/>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6159515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3622"/>
            <a:ext cx="3008313" cy="921478"/>
          </a:xfrm>
        </p:spPr>
        <p:txBody>
          <a:bodyPr anchor="b"/>
          <a:lstStyle>
            <a:lvl1pPr algn="l">
              <a:defRPr sz="2000" b="1">
                <a:solidFill>
                  <a:schemeClr val="accent6">
                    <a:lumMod val="60000"/>
                    <a:lumOff val="40000"/>
                  </a:schemeClr>
                </a:solidFill>
              </a:defRPr>
            </a:lvl1pPr>
          </a:lstStyle>
          <a:p>
            <a:r>
              <a:rPr lang="ru-RU" dirty="0" smtClean="0"/>
              <a:t>Образец заголовка</a:t>
            </a:r>
            <a:endParaRPr lang="ru-RU" dirty="0"/>
          </a:p>
        </p:txBody>
      </p:sp>
      <p:sp>
        <p:nvSpPr>
          <p:cNvPr id="3" name="Объект 2"/>
          <p:cNvSpPr>
            <a:spLocks noGrp="1"/>
          </p:cNvSpPr>
          <p:nvPr>
            <p:ph idx="1"/>
          </p:nvPr>
        </p:nvSpPr>
        <p:spPr>
          <a:xfrm>
            <a:off x="3563888" y="1916832"/>
            <a:ext cx="5111750" cy="4353347"/>
          </a:xfrm>
        </p:spPr>
        <p:txBody>
          <a:bodyPr/>
          <a:lstStyle>
            <a:lvl1pPr>
              <a:defRPr sz="3200">
                <a:solidFill>
                  <a:schemeClr val="accent6">
                    <a:lumMod val="60000"/>
                    <a:lumOff val="40000"/>
                  </a:schemeClr>
                </a:solidFill>
              </a:defRPr>
            </a:lvl1pPr>
            <a:lvl2pPr>
              <a:defRPr sz="2800">
                <a:solidFill>
                  <a:schemeClr val="accent6">
                    <a:lumMod val="60000"/>
                    <a:lumOff val="40000"/>
                  </a:schemeClr>
                </a:solidFill>
              </a:defRPr>
            </a:lvl2pPr>
            <a:lvl3pPr>
              <a:defRPr sz="2400">
                <a:solidFill>
                  <a:schemeClr val="accent6">
                    <a:lumMod val="60000"/>
                    <a:lumOff val="40000"/>
                  </a:schemeClr>
                </a:solidFill>
              </a:defRPr>
            </a:lvl3pPr>
            <a:lvl4pPr>
              <a:defRPr sz="2000">
                <a:solidFill>
                  <a:schemeClr val="accent6">
                    <a:lumMod val="60000"/>
                    <a:lumOff val="40000"/>
                  </a:schemeClr>
                </a:solidFill>
              </a:defRPr>
            </a:lvl4pPr>
            <a:lvl5pPr>
              <a:defRPr sz="2000">
                <a:solidFill>
                  <a:schemeClr val="accent6">
                    <a:lumMod val="60000"/>
                    <a:lumOff val="40000"/>
                  </a:schemeClr>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solidFill>
                  <a:schemeClr val="accent6">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3454896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solidFill>
                  <a:schemeClr val="accent6">
                    <a:lumMod val="60000"/>
                    <a:lumOff val="40000"/>
                  </a:schemeClr>
                </a:solidFill>
              </a:defRPr>
            </a:lvl1pPr>
          </a:lstStyle>
          <a:p>
            <a:r>
              <a:rPr lang="ru-RU" dirty="0" smtClean="0"/>
              <a:t>Образец заголовка</a:t>
            </a:r>
            <a:endParaRPr lang="ru-RU" dirty="0"/>
          </a:p>
        </p:txBody>
      </p:sp>
      <p:sp>
        <p:nvSpPr>
          <p:cNvPr id="3" name="Рисунок 2"/>
          <p:cNvSpPr>
            <a:spLocks noGrp="1"/>
          </p:cNvSpPr>
          <p:nvPr>
            <p:ph type="pic" idx="1"/>
          </p:nvPr>
        </p:nvSpPr>
        <p:spPr>
          <a:xfrm>
            <a:off x="1792288" y="612775"/>
            <a:ext cx="5486400" cy="4114800"/>
          </a:xfrm>
        </p:spPr>
        <p:txBody>
          <a:bodyPr/>
          <a:lstStyle>
            <a:lvl1pPr marL="0" indent="0">
              <a:buNone/>
              <a:defRPr sz="3200">
                <a:solidFill>
                  <a:schemeClr val="accent6">
                    <a:lumMod val="60000"/>
                    <a:lumOff val="4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solidFill>
                  <a:schemeClr val="accent6">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7586054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28168"/>
            <a:ext cx="6768752" cy="1150897"/>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79512" y="1988840"/>
            <a:ext cx="8784976" cy="4176464"/>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lumMod val="75000"/>
                  </a:schemeClr>
                </a:solidFill>
              </a:defRPr>
            </a:lvl1pPr>
          </a:lstStyle>
          <a:p>
            <a:fld id="{A5E48A96-E1BB-4C8F-80B2-32A47A48A9D5}" type="datetimeFigureOut">
              <a:rPr lang="ru-RU" smtClean="0"/>
              <a:pPr/>
              <a:t>10.02.2021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lumMod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lumMod val="75000"/>
                  </a:schemeClr>
                </a:solidFill>
              </a:defRPr>
            </a:lvl1pPr>
          </a:lstStyle>
          <a:p>
            <a:fld id="{544A1F6A-164B-43BA-A19E-4AE6BB502A21}" type="slidenum">
              <a:rPr lang="ru-RU" smtClean="0"/>
              <a:pPr/>
              <a:t>‹#›</a:t>
            </a:fld>
            <a:endParaRPr lang="ru-RU"/>
          </a:p>
        </p:txBody>
      </p:sp>
      <p:pic>
        <p:nvPicPr>
          <p:cNvPr id="7" name="Рисунок 6">
            <a:hlinkClick r:id="rId14"/>
          </p:cNvPr>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620688" y="45855"/>
            <a:ext cx="757762" cy="757762"/>
          </a:xfrm>
          <a:prstGeom prst="rect">
            <a:avLst/>
          </a:prstGeom>
        </p:spPr>
      </p:pic>
    </p:spTree>
    <p:extLst>
      <p:ext uri="{BB962C8B-B14F-4D97-AF65-F5344CB8AC3E}">
        <p14:creationId xmlns="" xmlns:p14="http://schemas.microsoft.com/office/powerpoint/2010/main" val="371027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2">
              <a:lumMod val="75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mage1.slideserve.com/2570781/slide15-l.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1340768"/>
            <a:ext cx="7553369" cy="5328592"/>
          </a:xfrm>
        </p:spPr>
        <p:txBody>
          <a:bodyPr>
            <a:noAutofit/>
          </a:bodyPr>
          <a:lstStyle/>
          <a:p>
            <a:r>
              <a:rPr lang="ru-RU" sz="4800" dirty="0" smtClean="0"/>
              <a:t>«Немецкие заимствования в русском языке». </a:t>
            </a:r>
            <a:br>
              <a:rPr lang="ru-RU" sz="4800" dirty="0" smtClean="0"/>
            </a:br>
            <a:r>
              <a:rPr lang="ru-RU" sz="4800" dirty="0" smtClean="0"/>
              <a:t>             </a:t>
            </a:r>
            <a:br>
              <a:rPr lang="ru-RU" sz="4800" dirty="0" smtClean="0"/>
            </a:br>
            <a:r>
              <a:rPr lang="ru-RU" sz="4800" dirty="0" smtClean="0"/>
              <a:t>              </a:t>
            </a:r>
            <a:r>
              <a:rPr lang="ru-RU" sz="1800" dirty="0" smtClean="0">
                <a:solidFill>
                  <a:schemeClr val="tx1"/>
                </a:solidFill>
                <a:latin typeface="+mn-lt"/>
              </a:rPr>
              <a:t>Работу выполнили ученики </a:t>
            </a:r>
            <a:r>
              <a:rPr lang="ru-RU" sz="1800" dirty="0" smtClean="0">
                <a:solidFill>
                  <a:schemeClr val="tx1"/>
                </a:solidFill>
                <a:latin typeface="+mn-lt"/>
              </a:rPr>
              <a:t>8 </a:t>
            </a:r>
            <a:r>
              <a:rPr lang="ru-RU" sz="1800" dirty="0" smtClean="0">
                <a:solidFill>
                  <a:schemeClr val="tx1"/>
                </a:solidFill>
                <a:latin typeface="+mn-lt"/>
              </a:rPr>
              <a:t>класса</a:t>
            </a:r>
            <a:br>
              <a:rPr lang="ru-RU" sz="1800" dirty="0" smtClean="0">
                <a:solidFill>
                  <a:schemeClr val="tx1"/>
                </a:solidFill>
                <a:latin typeface="+mn-lt"/>
              </a:rPr>
            </a:br>
            <a:r>
              <a:rPr lang="ru-RU" sz="1800" dirty="0" smtClean="0">
                <a:solidFill>
                  <a:schemeClr val="tx1"/>
                </a:solidFill>
                <a:latin typeface="+mn-lt"/>
              </a:rPr>
              <a:t>                               МКОУ «Красносельцевская СШ»</a:t>
            </a:r>
            <a:br>
              <a:rPr lang="ru-RU" sz="1800" dirty="0" smtClean="0">
                <a:solidFill>
                  <a:schemeClr val="tx1"/>
                </a:solidFill>
                <a:latin typeface="+mn-lt"/>
              </a:rPr>
            </a:br>
            <a:r>
              <a:rPr lang="ru-RU" sz="1800" dirty="0" smtClean="0">
                <a:solidFill>
                  <a:schemeClr val="tx1"/>
                </a:solidFill>
                <a:latin typeface="+mn-lt"/>
              </a:rPr>
              <a:t>Салихова </a:t>
            </a:r>
            <a:r>
              <a:rPr lang="ru-RU" sz="1800" dirty="0" err="1" smtClean="0">
                <a:solidFill>
                  <a:schemeClr val="tx1"/>
                </a:solidFill>
                <a:latin typeface="+mn-lt"/>
              </a:rPr>
              <a:t>Разия</a:t>
            </a:r>
            <a:r>
              <a:rPr lang="ru-RU" sz="1800" dirty="0" smtClean="0">
                <a:solidFill>
                  <a:schemeClr val="tx1"/>
                </a:solidFill>
                <a:latin typeface="+mn-lt"/>
              </a:rPr>
              <a:t/>
            </a:r>
            <a:br>
              <a:rPr lang="ru-RU" sz="1800" dirty="0" smtClean="0">
                <a:solidFill>
                  <a:schemeClr val="tx1"/>
                </a:solidFill>
                <a:latin typeface="+mn-lt"/>
              </a:rPr>
            </a:br>
            <a:r>
              <a:rPr lang="ru-RU" sz="1800" dirty="0" smtClean="0">
                <a:solidFill>
                  <a:schemeClr val="tx1"/>
                </a:solidFill>
                <a:latin typeface="+mn-lt"/>
              </a:rPr>
              <a:t>      </a:t>
            </a:r>
            <a:r>
              <a:rPr lang="ru-RU" sz="1800" dirty="0" err="1" smtClean="0">
                <a:solidFill>
                  <a:schemeClr val="tx1"/>
                </a:solidFill>
                <a:latin typeface="+mn-lt"/>
              </a:rPr>
              <a:t>Нитова</a:t>
            </a:r>
            <a:r>
              <a:rPr lang="ru-RU" sz="1800" dirty="0" smtClean="0">
                <a:solidFill>
                  <a:schemeClr val="tx1"/>
                </a:solidFill>
                <a:latin typeface="+mn-lt"/>
              </a:rPr>
              <a:t> Ангелина</a:t>
            </a:r>
            <a:r>
              <a:rPr lang="ru-RU" sz="1800" dirty="0" smtClean="0">
                <a:solidFill>
                  <a:schemeClr val="tx1"/>
                </a:solidFill>
                <a:latin typeface="+mn-lt"/>
              </a:rPr>
              <a:t/>
            </a:r>
            <a:br>
              <a:rPr lang="ru-RU" sz="1800" dirty="0" smtClean="0">
                <a:solidFill>
                  <a:schemeClr val="tx1"/>
                </a:solidFill>
                <a:latin typeface="+mn-lt"/>
              </a:rPr>
            </a:br>
            <a:r>
              <a:rPr lang="ru-RU" sz="1800" dirty="0" smtClean="0">
                <a:solidFill>
                  <a:schemeClr val="tx1"/>
                </a:solidFill>
                <a:latin typeface="+mn-lt"/>
              </a:rPr>
              <a:t>                      Руководители: </a:t>
            </a:r>
            <a:r>
              <a:rPr lang="ru-RU" sz="1800" dirty="0" err="1" smtClean="0">
                <a:solidFill>
                  <a:schemeClr val="tx1"/>
                </a:solidFill>
                <a:latin typeface="+mn-lt"/>
              </a:rPr>
              <a:t>Сизякина</a:t>
            </a:r>
            <a:r>
              <a:rPr lang="ru-RU" sz="1800" dirty="0" smtClean="0">
                <a:solidFill>
                  <a:schemeClr val="tx1"/>
                </a:solidFill>
                <a:latin typeface="+mn-lt"/>
              </a:rPr>
              <a:t> Оксана Ивановна</a:t>
            </a:r>
            <a:br>
              <a:rPr lang="ru-RU" sz="1800" dirty="0" smtClean="0">
                <a:solidFill>
                  <a:schemeClr val="tx1"/>
                </a:solidFill>
                <a:latin typeface="+mn-lt"/>
              </a:rPr>
            </a:br>
            <a:endParaRPr lang="ru-RU" sz="1800" b="0" dirty="0">
              <a:solidFill>
                <a:schemeClr val="tx1"/>
              </a:solidFill>
              <a:effectLst/>
              <a:latin typeface="+mn-lt"/>
            </a:endParaRPr>
          </a:p>
        </p:txBody>
      </p:sp>
    </p:spTree>
    <p:extLst>
      <p:ext uri="{BB962C8B-B14F-4D97-AF65-F5344CB8AC3E}">
        <p14:creationId xmlns="" xmlns:p14="http://schemas.microsoft.com/office/powerpoint/2010/main" val="185787063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indent="450850" eaLnBrk="0" hangingPunct="0"/>
            <a:r>
              <a:rPr lang="ru-RU" sz="2400" dirty="0" smtClean="0">
                <a:solidFill>
                  <a:schemeClr val="tx1"/>
                </a:solidFill>
                <a:latin typeface="Times New Roman" pitchFamily="18" charset="0"/>
                <a:cs typeface="Times New Roman" pitchFamily="18" charset="0"/>
              </a:rPr>
              <a:t>Попробуем заменить некоторые заимствованные слова из немецкого на синонимы из русского и выяснить, какие слова употребляются больше и можем ли мы обойтись без иноязычных слов.</a:t>
            </a:r>
          </a:p>
          <a:p>
            <a:pPr indent="450850" eaLnBrk="0" hangingPunct="0"/>
            <a:r>
              <a:rPr lang="ru-RU" sz="2400" i="1" dirty="0" smtClean="0">
                <a:solidFill>
                  <a:schemeClr val="tx1"/>
                </a:solidFill>
                <a:latin typeface="Times New Roman" pitchFamily="18" charset="0"/>
                <a:cs typeface="Times New Roman" pitchFamily="18" charset="0"/>
              </a:rPr>
              <a:t>Для этого составим таблицу подсчётов (таблица 1). </a:t>
            </a:r>
          </a:p>
          <a:p>
            <a:endParaRPr lang="ru-RU" dirty="0"/>
          </a:p>
        </p:txBody>
      </p:sp>
      <p:sp>
        <p:nvSpPr>
          <p:cNvPr id="3" name="Заголовок 2"/>
          <p:cNvSpPr>
            <a:spLocks noGrp="1"/>
          </p:cNvSpPr>
          <p:nvPr>
            <p:ph type="title"/>
          </p:nvPr>
        </p:nvSpPr>
        <p:spPr>
          <a:xfrm>
            <a:off x="107504" y="228168"/>
            <a:ext cx="8712968" cy="1150897"/>
          </a:xfrm>
        </p:spPr>
        <p:txBody>
          <a:bodyPr>
            <a:normAutofit fontScale="90000"/>
          </a:bodyPr>
          <a:lstStyle/>
          <a:p>
            <a:r>
              <a:rPr lang="ru-RU"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Cambria" pitchFamily="18" charset="0"/>
                <a:cs typeface="Times New Roman" pitchFamily="18" charset="0"/>
              </a:rPr>
              <a:t/>
            </a:r>
            <a:br>
              <a:rPr lang="ru-RU"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Cambria" pitchFamily="18" charset="0"/>
                <a:cs typeface="Times New Roman" pitchFamily="18" charset="0"/>
              </a:rPr>
            </a:br>
            <a:r>
              <a:rPr lang="ru-RU"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Cambria" pitchFamily="18" charset="0"/>
                <a:cs typeface="Times New Roman" pitchFamily="18" charset="0"/>
              </a:rPr>
              <a:t/>
            </a:r>
            <a:br>
              <a:rPr lang="ru-RU"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Cambria" pitchFamily="18" charset="0"/>
                <a:cs typeface="Times New Roman" pitchFamily="18" charset="0"/>
              </a:rPr>
            </a:br>
            <a:r>
              <a:rPr lang="ru-RU"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Cambria" pitchFamily="18" charset="0"/>
                <a:cs typeface="Times New Roman" pitchFamily="18" charset="0"/>
              </a:rPr>
              <a:t>Социологическое исследование : </a:t>
            </a:r>
            <a:br>
              <a:rPr lang="ru-RU"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Cambria" pitchFamily="18" charset="0"/>
                <a:cs typeface="Times New Roman" pitchFamily="18" charset="0"/>
              </a:rPr>
            </a:br>
            <a:r>
              <a:rPr lang="ru-RU"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Cambria" pitchFamily="18" charset="0"/>
                <a:cs typeface="Times New Roman" pitchFamily="18" charset="0"/>
              </a:rPr>
              <a:t>«Замена заимствованных слов </a:t>
            </a:r>
            <a:br>
              <a:rPr lang="ru-RU"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Cambria" pitchFamily="18" charset="0"/>
                <a:cs typeface="Times New Roman" pitchFamily="18" charset="0"/>
              </a:rPr>
            </a:br>
            <a:r>
              <a:rPr lang="ru-RU" sz="4000"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latin typeface="Cambria" pitchFamily="18" charset="0"/>
                <a:cs typeface="Times New Roman" pitchFamily="18" charset="0"/>
              </a:rPr>
              <a:t>из немецкого на синонимы»</a:t>
            </a:r>
            <a:r>
              <a:rPr lang="ru-RU"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
            </a:r>
            <a:br>
              <a:rPr lang="ru-RU" b="1" u="sng"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br>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79388" y="908050"/>
          <a:ext cx="8785224" cy="5541670"/>
        </p:xfrm>
        <a:graphic>
          <a:graphicData uri="http://schemas.openxmlformats.org/drawingml/2006/table">
            <a:tbl>
              <a:tblPr firstRow="1" bandRow="1">
                <a:tableStyleId>{5C22544A-7EE6-4342-B048-85BDC9FD1C3A}</a:tableStyleId>
              </a:tblPr>
              <a:tblGrid>
                <a:gridCol w="2196306"/>
                <a:gridCol w="2196306"/>
                <a:gridCol w="2196306"/>
                <a:gridCol w="2196306"/>
              </a:tblGrid>
              <a:tr h="7207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cap="none" normalizeH="0" baseline="0" dirty="0" smtClean="0">
                          <a:ln>
                            <a:noFill/>
                          </a:ln>
                          <a:solidFill>
                            <a:srgbClr val="000000"/>
                          </a:solidFill>
                          <a:effectLst/>
                          <a:latin typeface="+mn-lt"/>
                          <a:cs typeface="Times New Roman" pitchFamily="18" charset="0"/>
                        </a:rPr>
                        <a:t>Заимствованные слова </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p>
                      <a:endParaRPr lang="ru-RU"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cap="none" normalizeH="0" baseline="0" dirty="0" smtClean="0">
                          <a:ln>
                            <a:noFill/>
                          </a:ln>
                          <a:solidFill>
                            <a:srgbClr val="000000"/>
                          </a:solidFill>
                          <a:effectLst/>
                          <a:latin typeface="+mn-lt"/>
                          <a:cs typeface="Times New Roman" pitchFamily="18" charset="0"/>
                        </a:rPr>
                        <a:t>Их употребление (≈ на </a:t>
                      </a:r>
                      <a:r>
                        <a:rPr kumimoji="0" lang="ru-RU" sz="1200" b="0" i="0" u="none" strike="noStrike" cap="none" normalizeH="0" baseline="0" dirty="0" err="1" smtClean="0">
                          <a:ln>
                            <a:noFill/>
                          </a:ln>
                          <a:solidFill>
                            <a:srgbClr val="000000"/>
                          </a:solidFill>
                          <a:effectLst/>
                          <a:latin typeface="+mn-lt"/>
                          <a:cs typeface="Times New Roman" pitchFamily="18" charset="0"/>
                        </a:rPr>
                        <a:t>зоо</a:t>
                      </a:r>
                      <a:r>
                        <a:rPr kumimoji="0" lang="ru-RU" sz="1200" b="0" i="0" u="none" strike="noStrike" cap="none" normalizeH="0" baseline="0" dirty="0" smtClean="0">
                          <a:ln>
                            <a:noFill/>
                          </a:ln>
                          <a:solidFill>
                            <a:srgbClr val="000000"/>
                          </a:solidFill>
                          <a:effectLst/>
                          <a:latin typeface="+mn-lt"/>
                          <a:cs typeface="Times New Roman" pitchFamily="18" charset="0"/>
                        </a:rPr>
                        <a:t> млн. слов) </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p>
                      <a:endParaRPr lang="ru-RU"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cap="none" normalizeH="0" baseline="0" dirty="0" smtClean="0">
                          <a:ln>
                            <a:noFill/>
                          </a:ln>
                          <a:solidFill>
                            <a:srgbClr val="000000"/>
                          </a:solidFill>
                          <a:effectLst/>
                          <a:latin typeface="+mn-lt"/>
                          <a:cs typeface="Times New Roman" pitchFamily="18" charset="0"/>
                        </a:rPr>
                        <a:t>Возможные синонимы</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p>
                      <a:endParaRPr lang="ru-RU"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cap="none" normalizeH="0" baseline="0" dirty="0" smtClean="0">
                          <a:ln>
                            <a:noFill/>
                          </a:ln>
                          <a:solidFill>
                            <a:srgbClr val="000000"/>
                          </a:solidFill>
                          <a:effectLst/>
                          <a:latin typeface="+mn-lt"/>
                          <a:cs typeface="Times New Roman" pitchFamily="18" charset="0"/>
                        </a:rPr>
                        <a:t>Их употребление (≈ на </a:t>
                      </a:r>
                      <a:r>
                        <a:rPr kumimoji="0" lang="ru-RU" sz="1200" b="0" i="0" u="none" strike="noStrike" cap="none" normalizeH="0" baseline="0" dirty="0" err="1" smtClean="0">
                          <a:ln>
                            <a:noFill/>
                          </a:ln>
                          <a:solidFill>
                            <a:srgbClr val="000000"/>
                          </a:solidFill>
                          <a:effectLst/>
                          <a:latin typeface="+mn-lt"/>
                          <a:cs typeface="Times New Roman" pitchFamily="18" charset="0"/>
                        </a:rPr>
                        <a:t>зоомлн</a:t>
                      </a:r>
                      <a:r>
                        <a:rPr kumimoji="0" lang="ru-RU" sz="1200" b="0" i="0" u="none" strike="noStrike" cap="none" normalizeH="0" baseline="0" dirty="0" smtClean="0">
                          <a:ln>
                            <a:noFill/>
                          </a:ln>
                          <a:solidFill>
                            <a:srgbClr val="000000"/>
                          </a:solidFill>
                          <a:effectLst/>
                          <a:latin typeface="+mn-lt"/>
                          <a:cs typeface="Times New Roman" pitchFamily="18" charset="0"/>
                        </a:rPr>
                        <a:t> слов) </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p>
                      <a:endParaRPr lang="ru-RU" sz="1200" dirty="0">
                        <a:latin typeface="+mn-lt"/>
                      </a:endParaRPr>
                    </a:p>
                  </a:txBody>
                  <a:tcPr/>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1. Аншлаг</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67</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Заголовок</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1017</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2. Аукцион</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942</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Торги</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1099</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3. Балетмейстер</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48</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Хореограф</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8</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4. Вафля</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125</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Печенье</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1185</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5. Вахтер</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4930</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Охранник</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18332</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6. Гардина</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368</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Занавеска</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3269</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7. Грунт</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1402</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Земля</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78389</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8. Камин</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3895</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Печь</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4097</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9. Крендель</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851</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Пряник</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788</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10. Масштаб</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2315</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Размер</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12364</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11. Хакер</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587</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Взломщик</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447</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12. Субкультура</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39</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Культура</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3443</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r h="3708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13. Шлягер</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mn-lt"/>
                          <a:cs typeface="Times New Roman" pitchFamily="18" charset="0"/>
                        </a:rPr>
                        <a:t>114</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mn-lt"/>
                          <a:cs typeface="Times New Roman" pitchFamily="18" charset="0"/>
                        </a:rPr>
                        <a:t>Песня</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rgbClr val="16365C"/>
                          </a:solidFill>
                          <a:effectLst/>
                          <a:latin typeface="+mn-lt"/>
                          <a:cs typeface="Times New Roman" pitchFamily="18" charset="0"/>
                        </a:rPr>
                        <a:t>60</a:t>
                      </a:r>
                      <a:endParaRPr kumimoji="0" lang="ru-RU" sz="12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anchor="ctr" horzOverflow="overflow"/>
                </a:tc>
              </a:tr>
            </a:tbl>
          </a:graphicData>
        </a:graphic>
      </p:graphicFrame>
      <p:sp>
        <p:nvSpPr>
          <p:cNvPr id="3" name="Заголовок 2"/>
          <p:cNvSpPr>
            <a:spLocks noGrp="1"/>
          </p:cNvSpPr>
          <p:nvPr>
            <p:ph type="title"/>
          </p:nvPr>
        </p:nvSpPr>
        <p:spPr>
          <a:xfrm>
            <a:off x="107504" y="228169"/>
            <a:ext cx="8784976" cy="680552"/>
          </a:xfrm>
        </p:spPr>
        <p:txBody>
          <a:bodyPr>
            <a:normAutofit fontScale="90000"/>
          </a:bodyPr>
          <a:lstStyle/>
          <a:p>
            <a:r>
              <a:rPr lang="ru-RU" sz="3100" i="1" dirty="0" smtClean="0">
                <a:solidFill>
                  <a:srgbClr val="FFFF00"/>
                </a:solidFill>
                <a:latin typeface="Times New Roman" pitchFamily="18" charset="0"/>
                <a:cs typeface="Times New Roman" pitchFamily="18" charset="0"/>
              </a:rPr>
              <a:t/>
            </a:r>
            <a:br>
              <a:rPr lang="ru-RU" sz="3100" i="1" dirty="0" smtClean="0">
                <a:solidFill>
                  <a:srgbClr val="FFFF00"/>
                </a:solidFill>
                <a:latin typeface="Times New Roman" pitchFamily="18" charset="0"/>
                <a:cs typeface="Times New Roman" pitchFamily="18" charset="0"/>
              </a:rPr>
            </a:br>
            <a:r>
              <a:rPr lang="ru-RU" sz="3100" i="1" dirty="0" smtClean="0">
                <a:solidFill>
                  <a:schemeClr val="accent3"/>
                </a:solidFill>
                <a:latin typeface="Times New Roman" pitchFamily="18" charset="0"/>
                <a:cs typeface="Times New Roman" pitchFamily="18" charset="0"/>
              </a:rPr>
              <a:t>Таблица 1. </a:t>
            </a:r>
            <a:r>
              <a:rPr lang="ru-RU" sz="3100" i="1" dirty="0" smtClean="0">
                <a:solidFill>
                  <a:schemeClr val="accent3"/>
                </a:solidFill>
                <a:latin typeface="Times New Roman" pitchFamily="18" charset="0"/>
                <a:ea typeface="Calibri" pitchFamily="34" charset="0"/>
                <a:cs typeface="Times New Roman" pitchFamily="18" charset="0"/>
              </a:rPr>
              <a:t>Замена заимствованных слов из немецкого на синонимы</a:t>
            </a:r>
            <a:r>
              <a:rPr lang="ru-RU" sz="2000" i="1" dirty="0" smtClean="0">
                <a:solidFill>
                  <a:srgbClr val="FFFF00"/>
                </a:solidFill>
                <a:latin typeface="Times New Roman" pitchFamily="18" charset="0"/>
                <a:cs typeface="Times New Roman" pitchFamily="18" charset="0"/>
              </a:rPr>
              <a:t/>
            </a:r>
            <a:br>
              <a:rPr lang="ru-RU" sz="2000" i="1" dirty="0" smtClean="0">
                <a:solidFill>
                  <a:srgbClr val="FFFF00"/>
                </a:solidFill>
                <a:latin typeface="Times New Roman" pitchFamily="18" charset="0"/>
                <a:cs typeface="Times New Roman" pitchFamily="18" charset="0"/>
              </a:rPr>
            </a:br>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indent="450850" eaLnBrk="0" hangingPunct="0">
              <a:buNone/>
            </a:pPr>
            <a:r>
              <a:rPr lang="ru-RU" sz="1900" dirty="0" smtClean="0">
                <a:solidFill>
                  <a:schemeClr val="tx1"/>
                </a:solidFill>
                <a:latin typeface="Times New Roman" pitchFamily="18" charset="0"/>
                <a:cs typeface="Times New Roman" pitchFamily="18" charset="0"/>
              </a:rPr>
              <a:t>Из подсчётов видно, что такие заимствованные слова: как масштаб, балетмейстер, крендель, хакер, шлягер превышают в употреблении, в тоже время слова синонимы печь, субкультура, торги, занавеска, охранник, размер превышают в употреблении заимствованные слова. Наши исследования показали, что русская обиходная речь вообще не испытывает сколько-нибудь заметного наплыва иноязычных слов.</a:t>
            </a:r>
          </a:p>
          <a:p>
            <a:pPr indent="450850" eaLnBrk="0" hangingPunct="0"/>
            <a:r>
              <a:rPr lang="ru-RU" sz="1900" dirty="0" smtClean="0">
                <a:solidFill>
                  <a:srgbClr val="C00000"/>
                </a:solidFill>
                <a:latin typeface="Times New Roman" pitchFamily="18" charset="0"/>
                <a:cs typeface="Times New Roman" pitchFamily="18" charset="0"/>
              </a:rPr>
              <a:t>Таким образом, не все слова можно заменить синонимами, но там где это возможно нужно заменять русским словом без ущерба для значения.</a:t>
            </a:r>
          </a:p>
          <a:p>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lvl="0">
              <a:buNone/>
            </a:pPr>
            <a:endParaRPr lang="ru-RU" sz="1400" dirty="0" smtClean="0">
              <a:solidFill>
                <a:schemeClr val="tx1"/>
              </a:solidFill>
              <a:latin typeface="Calibri" pitchFamily="34" charset="0"/>
              <a:ea typeface="Times New Roman" pitchFamily="18" charset="0"/>
              <a:cs typeface="Times New Roman" pitchFamily="18" charset="0"/>
            </a:endParaRPr>
          </a:p>
          <a:p>
            <a:pPr lvl="0">
              <a:buNone/>
            </a:pPr>
            <a:endParaRPr lang="ru-RU" sz="1400" dirty="0" smtClean="0">
              <a:solidFill>
                <a:schemeClr val="tx1"/>
              </a:solidFill>
              <a:latin typeface="Calibri" pitchFamily="34" charset="0"/>
              <a:ea typeface="Times New Roman" pitchFamily="18" charset="0"/>
              <a:cs typeface="Times New Roman" pitchFamily="18" charset="0"/>
            </a:endParaRPr>
          </a:p>
          <a:p>
            <a:pPr lvl="0">
              <a:buNone/>
            </a:pPr>
            <a:endParaRPr lang="ru-RU" sz="1400" dirty="0" smtClean="0">
              <a:solidFill>
                <a:schemeClr val="tx1"/>
              </a:solidFill>
              <a:latin typeface="Calibri" pitchFamily="34" charset="0"/>
              <a:ea typeface="Times New Roman" pitchFamily="18" charset="0"/>
              <a:cs typeface="Times New Roman" pitchFamily="18" charset="0"/>
            </a:endParaRPr>
          </a:p>
          <a:p>
            <a:pPr lvl="0">
              <a:buNone/>
            </a:pPr>
            <a:endParaRPr lang="ru-RU" sz="1400" dirty="0" smtClean="0">
              <a:solidFill>
                <a:schemeClr val="tx1"/>
              </a:solidFill>
              <a:latin typeface="Calibri" pitchFamily="34" charset="0"/>
              <a:ea typeface="Times New Roman" pitchFamily="18" charset="0"/>
              <a:cs typeface="Times New Roman" pitchFamily="18" charset="0"/>
            </a:endParaRPr>
          </a:p>
          <a:p>
            <a:pPr lvl="0">
              <a:buNone/>
            </a:pPr>
            <a:endParaRPr lang="ru-RU" sz="1400" dirty="0" smtClean="0">
              <a:solidFill>
                <a:schemeClr val="tx1"/>
              </a:solidFill>
              <a:latin typeface="Calibri" pitchFamily="34" charset="0"/>
              <a:ea typeface="Times New Roman" pitchFamily="18" charset="0"/>
              <a:cs typeface="Times New Roman" pitchFamily="18" charset="0"/>
            </a:endParaRPr>
          </a:p>
          <a:p>
            <a:pPr lvl="0">
              <a:buNone/>
            </a:pPr>
            <a:endParaRPr lang="ru-RU" sz="1400" dirty="0" smtClean="0">
              <a:solidFill>
                <a:schemeClr val="tx1"/>
              </a:solidFill>
              <a:latin typeface="Calibri" pitchFamily="34" charset="0"/>
              <a:ea typeface="Times New Roman" pitchFamily="18" charset="0"/>
              <a:cs typeface="Times New Roman" pitchFamily="18" charset="0"/>
            </a:endParaRPr>
          </a:p>
          <a:p>
            <a:pPr lvl="0">
              <a:buNone/>
            </a:pPr>
            <a:endParaRPr lang="ru-RU" sz="1400" dirty="0" smtClean="0">
              <a:solidFill>
                <a:schemeClr val="tx1"/>
              </a:solidFill>
              <a:latin typeface="Calibri" pitchFamily="34" charset="0"/>
              <a:ea typeface="Times New Roman" pitchFamily="18" charset="0"/>
              <a:cs typeface="Times New Roman" pitchFamily="18" charset="0"/>
            </a:endParaRPr>
          </a:p>
          <a:p>
            <a:pPr lvl="0">
              <a:buNone/>
            </a:pPr>
            <a:r>
              <a:rPr lang="ru-RU" sz="1400" dirty="0" smtClean="0">
                <a:solidFill>
                  <a:schemeClr val="tx1"/>
                </a:solidFill>
                <a:latin typeface="Calibri" pitchFamily="34" charset="0"/>
                <a:ea typeface="Times New Roman" pitchFamily="18" charset="0"/>
                <a:cs typeface="Times New Roman" pitchFamily="18" charset="0"/>
              </a:rPr>
              <a:t>Рисунок 1. Графическое сравнение употреблений заимствованных слов и их синонимов.</a:t>
            </a:r>
            <a:endParaRPr lang="ru-RU" sz="1400" dirty="0" smtClean="0">
              <a:solidFill>
                <a:schemeClr val="tx1"/>
              </a:solidFill>
              <a:latin typeface="Arial" pitchFamily="34" charset="0"/>
            </a:endParaRPr>
          </a:p>
          <a:p>
            <a:pPr algn="just">
              <a:lnSpc>
                <a:spcPct val="115000"/>
              </a:lnSpc>
              <a:spcAft>
                <a:spcPts val="1000"/>
              </a:spcAft>
            </a:pPr>
            <a:r>
              <a:rPr lang="ru-RU" sz="1400" dirty="0" smtClean="0">
                <a:solidFill>
                  <a:schemeClr val="tx1"/>
                </a:solidFill>
                <a:latin typeface="Times New Roman" pitchFamily="18" charset="0"/>
                <a:cs typeface="Times New Roman" pitchFamily="18" charset="0"/>
              </a:rPr>
              <a:t>Итак, употреблять заимствования нужно в том случае, если это необходимо, а там, где их можно заменить русским словом без ущерба для значения, использовать синоним.</a:t>
            </a:r>
            <a:endParaRPr lang="ru-RU" sz="1400" dirty="0" smtClean="0">
              <a:solidFill>
                <a:schemeClr val="tx1"/>
              </a:solidFill>
              <a:latin typeface="Calibri" pitchFamily="34" charset="0"/>
              <a:ea typeface="Calibri" pitchFamily="34" charset="0"/>
              <a:cs typeface="Times New Roman" pitchFamily="18" charset="0"/>
            </a:endParaRPr>
          </a:p>
          <a:p>
            <a:pPr algn="just">
              <a:lnSpc>
                <a:spcPct val="115000"/>
              </a:lnSpc>
              <a:spcAft>
                <a:spcPts val="1000"/>
              </a:spcAft>
            </a:pPr>
            <a:r>
              <a:rPr lang="ru-RU" sz="1400" dirty="0" smtClean="0">
                <a:solidFill>
                  <a:schemeClr val="tx1"/>
                </a:solidFill>
                <a:latin typeface="Times New Roman" pitchFamily="18" charset="0"/>
                <a:cs typeface="Times New Roman" pitchFamily="18" charset="0"/>
              </a:rPr>
              <a:t>Отношение к заимствованным словам в обществе меняется. Бывают времена, когда к ним относятся вполне терпимо, но в иные эпохи они оцениваются отрицательно. Тем не менее, несмотря на ту или иную реакцию общества, одна часть заимствованных слов входит в язык, а другая отторгается им.</a:t>
            </a:r>
            <a:endParaRPr lang="ru-RU" sz="1400" dirty="0" smtClean="0">
              <a:solidFill>
                <a:schemeClr val="tx1"/>
              </a:solidFill>
              <a:latin typeface="Calibri" pitchFamily="34" charset="0"/>
            </a:endParaRPr>
          </a:p>
          <a:p>
            <a:endParaRPr lang="ru-RU" dirty="0"/>
          </a:p>
        </p:txBody>
      </p:sp>
      <p:graphicFrame>
        <p:nvGraphicFramePr>
          <p:cNvPr id="6" name="Диаграмма 5"/>
          <p:cNvGraphicFramePr/>
          <p:nvPr/>
        </p:nvGraphicFramePr>
        <p:xfrm>
          <a:off x="323528" y="188640"/>
          <a:ext cx="6192688" cy="30243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solidFill>
                  <a:schemeClr val="tx1"/>
                </a:solidFill>
                <a:latin typeface="Times New Roman" pitchFamily="18" charset="0"/>
                <a:cs typeface="Times New Roman" pitchFamily="18" charset="0"/>
              </a:rPr>
              <a:t>Актуальность проведенного исследования состоит в том, что рассмотрение проблем, связанных с теорией и практикой заимствований, особенно значимо в современных условиях, поскольку сегодня высказываются серьезные опасения по поводу мощного наплыва заимствований, об иноязычном потопе, заливающем русский язык, под напором которого он гибнет. Такие высказывания рождают чувство безысходности. Не нужно забывать, что язык представляет собой саморазвивающийся механизм, действие которого регулируется определенными закономерностями. В частности, язык умеет самоочищаться, избавляться от функционально излишнего, </a:t>
            </a:r>
            <a:r>
              <a:rPr lang="ru-RU" err="1" smtClean="0">
                <a:solidFill>
                  <a:schemeClr val="tx1"/>
                </a:solidFill>
                <a:latin typeface="Times New Roman" pitchFamily="18" charset="0"/>
                <a:cs typeface="Times New Roman" pitchFamily="18" charset="0"/>
              </a:rPr>
              <a:t>ненужного</a:t>
            </a:r>
            <a:r>
              <a:rPr lang="ru-RU" smtClean="0">
                <a:solidFill>
                  <a:schemeClr val="tx1"/>
                </a:solidFill>
                <a:latin typeface="Times New Roman" pitchFamily="18" charset="0"/>
                <a:cs typeface="Times New Roman" pitchFamily="18" charset="0"/>
              </a:rPr>
              <a:t>. Это </a:t>
            </a:r>
            <a:r>
              <a:rPr lang="ru-RU" dirty="0" smtClean="0">
                <a:solidFill>
                  <a:schemeClr val="tx1"/>
                </a:solidFill>
                <a:latin typeface="Times New Roman" pitchFamily="18" charset="0"/>
                <a:cs typeface="Times New Roman" pitchFamily="18" charset="0"/>
              </a:rPr>
              <a:t>происходит и с иноязычными словами. </a:t>
            </a:r>
            <a:endParaRPr lang="ru-RU" dirty="0" smtClean="0">
              <a:solidFill>
                <a:schemeClr val="tx1"/>
              </a:solidFill>
            </a:endParaRPr>
          </a:p>
          <a:p>
            <a:endParaRPr lang="ru-RU" dirty="0"/>
          </a:p>
        </p:txBody>
      </p:sp>
      <p:sp>
        <p:nvSpPr>
          <p:cNvPr id="3" name="Заголовок 2"/>
          <p:cNvSpPr>
            <a:spLocks noGrp="1"/>
          </p:cNvSpPr>
          <p:nvPr>
            <p:ph type="title"/>
          </p:nvPr>
        </p:nvSpPr>
        <p:spPr/>
        <p:txBody>
          <a:bodyPr>
            <a:normAutofit fontScale="90000"/>
          </a:bodyPr>
          <a:lstStyle/>
          <a:p>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Заключение</a:t>
            </a:r>
            <a:b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2204864"/>
            <a:ext cx="8605464" cy="4104456"/>
          </a:xfrm>
          <a:solidFill>
            <a:schemeClr val="bg1"/>
          </a:solidFill>
          <a:ln>
            <a:solidFill>
              <a:schemeClr val="tx1">
                <a:lumMod val="85000"/>
                <a:lumOff val="15000"/>
              </a:schemeClr>
            </a:solidFill>
          </a:ln>
        </p:spPr>
        <p:txBody>
          <a:bodyPr>
            <a:normAutofit fontScale="70000" lnSpcReduction="20000"/>
          </a:bodyPr>
          <a:lstStyle/>
          <a:p>
            <a:pPr lvl="0"/>
            <a:r>
              <a:rPr lang="ru-RU" dirty="0" smtClean="0"/>
              <a:t>Баранов М.Т. Методика лексики и фразеологии на уроках русского языка: Пособие для учителя. - М.: Просвещение, 1988 </a:t>
            </a:r>
          </a:p>
          <a:p>
            <a:pPr lvl="0"/>
            <a:r>
              <a:rPr lang="ru-RU" dirty="0" smtClean="0"/>
              <a:t>Краткий этимологический словарь русского языка. М., 1971 </a:t>
            </a:r>
          </a:p>
          <a:p>
            <a:pPr lvl="0"/>
            <a:r>
              <a:rPr lang="ru-RU" dirty="0" smtClean="0"/>
              <a:t>Крысин Л.П. Иноязычные слова в контексте современной общественной жизни // Русский язык в школе. - 1994. </a:t>
            </a:r>
          </a:p>
          <a:p>
            <a:pPr lvl="0"/>
            <a:r>
              <a:rPr lang="ru-RU" dirty="0" smtClean="0"/>
              <a:t>Крысин Л.П. Толковый словарь иностранных слов. - М.: </a:t>
            </a:r>
            <a:r>
              <a:rPr lang="ru-RU" dirty="0" err="1" smtClean="0"/>
              <a:t>Эксто</a:t>
            </a:r>
            <a:r>
              <a:rPr lang="ru-RU" dirty="0" smtClean="0"/>
              <a:t>, 2005</a:t>
            </a:r>
          </a:p>
          <a:p>
            <a:pPr lvl="0"/>
            <a:r>
              <a:rPr lang="ru-RU" dirty="0" smtClean="0"/>
              <a:t>Ожегов С.И. Словарь русского языка. Пособие для учащихся. - М.: Просвещение, 1973.</a:t>
            </a:r>
          </a:p>
          <a:p>
            <a:pPr lvl="0"/>
            <a:r>
              <a:rPr lang="ru-RU" dirty="0" smtClean="0"/>
              <a:t> Словарь иностранных слов - 16-е изд., </a:t>
            </a:r>
            <a:r>
              <a:rPr lang="ru-RU" dirty="0" err="1" smtClean="0"/>
              <a:t>испр</a:t>
            </a:r>
            <a:r>
              <a:rPr lang="ru-RU" dirty="0" smtClean="0"/>
              <a:t>. - М.: "Русский язык". 1988 Современный словарь иностранных слов.- "Русский язык", 1992 </a:t>
            </a:r>
          </a:p>
          <a:p>
            <a:pPr lvl="0"/>
            <a:r>
              <a:rPr lang="ru-RU" dirty="0" smtClean="0"/>
              <a:t>Шапошников </a:t>
            </a:r>
            <a:r>
              <a:rPr lang="ru-RU" dirty="0" smtClean="0"/>
              <a:t>В.Н. </a:t>
            </a:r>
            <a:r>
              <a:rPr lang="ru-RU" dirty="0" smtClean="0"/>
              <a:t>Иноязычные слова в современной российской жизни // Русская</a:t>
            </a:r>
          </a:p>
          <a:p>
            <a:endParaRPr lang="ru-RU" dirty="0"/>
          </a:p>
        </p:txBody>
      </p:sp>
      <p:sp>
        <p:nvSpPr>
          <p:cNvPr id="3" name="Заголовок 2"/>
          <p:cNvSpPr>
            <a:spLocks noGrp="1"/>
          </p:cNvSpPr>
          <p:nvPr>
            <p:ph type="title"/>
          </p:nvPr>
        </p:nvSpPr>
        <p:spPr>
          <a:solidFill>
            <a:schemeClr val="bg1"/>
          </a:solidFill>
        </p:spPr>
        <p:txBody>
          <a:bodyPr/>
          <a:lstStyle/>
          <a:p>
            <a:r>
              <a:rPr lang="ru-RU" b="1" dirty="0" smtClean="0">
                <a:solidFill>
                  <a:schemeClr val="bg1"/>
                </a:solidFill>
                <a:hlinkClick r:id="rId2" tooltip="slide15"/>
              </a:rPr>
              <a:t>Список литературы:</a:t>
            </a:r>
            <a:r>
              <a:rPr lang="ru-RU" dirty="0" smtClean="0">
                <a:solidFill>
                  <a:srgbClr val="7030A0"/>
                </a:solidFill>
              </a:rPr>
              <a:t> </a:t>
            </a:r>
            <a:endParaRPr lang="ru-RU" dirty="0">
              <a:solidFill>
                <a:srgbClr val="7030A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228169"/>
            <a:ext cx="8496944" cy="896576"/>
          </a:xfrm>
        </p:spPr>
        <p:txBody>
          <a:bodyPr>
            <a:normAutofit/>
          </a:bodyPr>
          <a:lstStyle/>
          <a:p>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Актуальность и цель работы</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0" name="Text Box 259"/>
          <p:cNvSpPr txBox="1">
            <a:spLocks noChangeArrowheads="1"/>
          </p:cNvSpPr>
          <p:nvPr/>
        </p:nvSpPr>
        <p:spPr bwMode="gray">
          <a:xfrm>
            <a:off x="2351112" y="2229937"/>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1</a:t>
            </a:r>
          </a:p>
        </p:txBody>
      </p:sp>
      <p:sp>
        <p:nvSpPr>
          <p:cNvPr id="33" name="Text Box 262"/>
          <p:cNvSpPr txBox="1">
            <a:spLocks noChangeArrowheads="1"/>
          </p:cNvSpPr>
          <p:nvPr/>
        </p:nvSpPr>
        <p:spPr bwMode="gray">
          <a:xfrm>
            <a:off x="2351112" y="3068137"/>
            <a:ext cx="354013" cy="457200"/>
          </a:xfrm>
          <a:prstGeom prst="rect">
            <a:avLst/>
          </a:prstGeom>
          <a:noFill/>
          <a:ln w="9525" algn="ctr">
            <a:noFill/>
            <a:miter lim="800000"/>
            <a:headEnd/>
            <a:tailEnd/>
          </a:ln>
          <a:effectLst/>
        </p:spPr>
        <p:txBody>
          <a:bodyPr wrap="none">
            <a:spAutoFit/>
          </a:bodyPr>
          <a:lstStyle/>
          <a:p>
            <a:pPr algn="ctr" eaLnBrk="0" hangingPunct="0"/>
            <a:r>
              <a:rPr lang="en-US" sz="2400" b="1" dirty="0">
                <a:solidFill>
                  <a:srgbClr val="FFFFFF"/>
                </a:solidFill>
                <a:latin typeface="Arial" charset="0"/>
              </a:rPr>
              <a:t>2</a:t>
            </a:r>
          </a:p>
        </p:txBody>
      </p:sp>
      <p:sp>
        <p:nvSpPr>
          <p:cNvPr id="39" name="Text Box 268"/>
          <p:cNvSpPr txBox="1">
            <a:spLocks noChangeArrowheads="1"/>
          </p:cNvSpPr>
          <p:nvPr/>
        </p:nvSpPr>
        <p:spPr bwMode="gray">
          <a:xfrm>
            <a:off x="2351112" y="5604962"/>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5</a:t>
            </a:r>
          </a:p>
        </p:txBody>
      </p:sp>
      <p:sp>
        <p:nvSpPr>
          <p:cNvPr id="44" name="Прямоугольник 43"/>
          <p:cNvSpPr/>
          <p:nvPr/>
        </p:nvSpPr>
        <p:spPr>
          <a:xfrm>
            <a:off x="179512" y="908721"/>
            <a:ext cx="8784976" cy="5644622"/>
          </a:xfrm>
          <a:prstGeom prst="rect">
            <a:avLst/>
          </a:prstGeom>
        </p:spPr>
        <p:txBody>
          <a:bodyPr wrap="square">
            <a:spAutoFit/>
          </a:bodyPr>
          <a:lstStyle/>
          <a:p>
            <a:pPr indent="449263">
              <a:lnSpc>
                <a:spcPct val="115000"/>
              </a:lnSpc>
            </a:pPr>
            <a:r>
              <a:rPr lang="ru-RU" sz="1600" b="1" dirty="0" smtClean="0">
                <a:latin typeface="Times New Roman" pitchFamily="18" charset="0"/>
                <a:cs typeface="Times New Roman" pitchFamily="18" charset="0"/>
              </a:rPr>
              <a:t>Актуальность</a:t>
            </a:r>
            <a:r>
              <a:rPr lang="ru-RU" sz="1600" dirty="0" smtClean="0">
                <a:latin typeface="Times New Roman" pitchFamily="18" charset="0"/>
                <a:cs typeface="Times New Roman" pitchFamily="18" charset="0"/>
              </a:rPr>
              <a:t> нашей работы связана с интенсивным проникновением заимствованных слов в русский язык, что вызвало полемику среди лингвистов, а также представителей широкой российской общественности, заявивших о необходимости защиты языка от вторжения «чужих слов».</a:t>
            </a:r>
            <a:endParaRPr lang="ru-RU" sz="1600" dirty="0" smtClean="0">
              <a:latin typeface="Calibri" pitchFamily="34" charset="0"/>
              <a:cs typeface="Times New Roman" pitchFamily="18" charset="0"/>
            </a:endParaRPr>
          </a:p>
          <a:p>
            <a:pPr indent="449263">
              <a:lnSpc>
                <a:spcPct val="115000"/>
              </a:lnSpc>
            </a:pPr>
            <a:r>
              <a:rPr lang="ru-RU" sz="1600" b="1" dirty="0" smtClean="0">
                <a:latin typeface="Times New Roman" pitchFamily="18" charset="0"/>
                <a:cs typeface="Times New Roman" pitchFamily="18" charset="0"/>
              </a:rPr>
              <a:t>Предметом исследования</a:t>
            </a:r>
            <a:r>
              <a:rPr lang="ru-RU" sz="1600" dirty="0" smtClean="0">
                <a:latin typeface="Times New Roman" pitchFamily="18" charset="0"/>
                <a:cs typeface="Times New Roman" pitchFamily="18" charset="0"/>
              </a:rPr>
              <a:t> являются заимствованные слова,  преимущественно германизмы, функционирующие в современном русском языке.</a:t>
            </a:r>
            <a:endParaRPr lang="ru-RU" sz="1600" dirty="0" smtClean="0">
              <a:latin typeface="Calibri" pitchFamily="34" charset="0"/>
              <a:ea typeface="Calibri" pitchFamily="34" charset="0"/>
              <a:cs typeface="Calibri" pitchFamily="34" charset="0"/>
            </a:endParaRPr>
          </a:p>
          <a:p>
            <a:r>
              <a:rPr lang="ru-RU" sz="1600" b="1" dirty="0" smtClean="0">
                <a:latin typeface="Times New Roman" pitchFamily="18" charset="0"/>
                <a:cs typeface="Times New Roman" pitchFamily="18" charset="0"/>
              </a:rPr>
              <a:t>Цель</a:t>
            </a:r>
            <a:r>
              <a:rPr lang="ru-RU" sz="1600" dirty="0" smtClean="0">
                <a:latin typeface="Times New Roman" pitchFamily="18" charset="0"/>
                <a:cs typeface="Times New Roman" pitchFamily="18" charset="0"/>
              </a:rPr>
              <a:t> моей работы: выяснить причины заимствования слов из других языков, подобрать примеры оправданного и неоправданного употребления таких слов,  показать, что </a:t>
            </a:r>
            <a:r>
              <a:rPr lang="ru-RU" sz="1600" dirty="0" smtClean="0"/>
              <a:t>русская обиходная речь вообще не испытывает сколько-нибудь заметного наплыва иноязычных слов.</a:t>
            </a:r>
          </a:p>
          <a:p>
            <a:pPr indent="449263">
              <a:lnSpc>
                <a:spcPct val="115000"/>
              </a:lnSpc>
            </a:pPr>
            <a:r>
              <a:rPr lang="ru-RU" sz="1600" b="1" dirty="0" smtClean="0">
                <a:latin typeface="Times New Roman" pitchFamily="18" charset="0"/>
                <a:cs typeface="Times New Roman" pitchFamily="18" charset="0"/>
              </a:rPr>
              <a:t>Задачи:</a:t>
            </a:r>
            <a:endParaRPr lang="ru-RU" sz="1600" b="1" dirty="0" smtClean="0">
              <a:latin typeface="Calibri" pitchFamily="34" charset="0"/>
            </a:endParaRPr>
          </a:p>
          <a:p>
            <a:pPr indent="449263">
              <a:lnSpc>
                <a:spcPct val="115000"/>
              </a:lnSpc>
            </a:pPr>
            <a:r>
              <a:rPr lang="ru-RU" sz="1600" dirty="0" smtClean="0">
                <a:latin typeface="Times New Roman" pitchFamily="18" charset="0"/>
                <a:cs typeface="Times New Roman" pitchFamily="18" charset="0"/>
              </a:rPr>
              <a:t>выяснить причины заимствования слов в современном русском языке;</a:t>
            </a:r>
            <a:endParaRPr lang="ru-RU" sz="1600" dirty="0" smtClean="0">
              <a:latin typeface="Calibri" pitchFamily="34" charset="0"/>
            </a:endParaRPr>
          </a:p>
          <a:p>
            <a:pPr indent="449263">
              <a:lnSpc>
                <a:spcPct val="115000"/>
              </a:lnSpc>
            </a:pPr>
            <a:r>
              <a:rPr lang="ru-RU" sz="1600" dirty="0" smtClean="0">
                <a:latin typeface="Times New Roman" pitchFamily="18" charset="0"/>
                <a:cs typeface="Times New Roman" pitchFamily="18" charset="0"/>
              </a:rPr>
              <a:t>подобрать примеры неоправданного заимствования иностранных слов;</a:t>
            </a:r>
            <a:endParaRPr lang="ru-RU" sz="1600" dirty="0" smtClean="0">
              <a:latin typeface="Calibri" pitchFamily="34" charset="0"/>
            </a:endParaRPr>
          </a:p>
          <a:p>
            <a:pPr indent="449263">
              <a:lnSpc>
                <a:spcPct val="115000"/>
              </a:lnSpc>
            </a:pPr>
            <a:r>
              <a:rPr lang="ru-RU" sz="1600" dirty="0" smtClean="0">
                <a:latin typeface="Times New Roman" pitchFamily="18" charset="0"/>
                <a:cs typeface="Times New Roman" pitchFamily="18" charset="0"/>
              </a:rPr>
              <a:t>провести сопоставительный анализ замены заимствованных слов из немецкого синонимами</a:t>
            </a:r>
            <a:endParaRPr lang="ru-RU" sz="1600" dirty="0" smtClean="0">
              <a:latin typeface="Calibri" pitchFamily="34" charset="0"/>
            </a:endParaRPr>
          </a:p>
          <a:p>
            <a:pPr indent="449263">
              <a:lnSpc>
                <a:spcPct val="115000"/>
              </a:lnSpc>
            </a:pPr>
            <a:r>
              <a:rPr lang="ru-RU" sz="1600" dirty="0" smtClean="0">
                <a:solidFill>
                  <a:srgbClr val="000000"/>
                </a:solidFill>
                <a:latin typeface="Times New Roman" pitchFamily="18" charset="0"/>
                <a:cs typeface="Times New Roman" pitchFamily="18" charset="0"/>
              </a:rPr>
              <a:t>В качестве </a:t>
            </a:r>
            <a:r>
              <a:rPr lang="ru-RU" sz="1600" b="1" i="1" dirty="0" smtClean="0">
                <a:solidFill>
                  <a:srgbClr val="000000"/>
                </a:solidFill>
                <a:latin typeface="Times New Roman" pitchFamily="18" charset="0"/>
                <a:cs typeface="Times New Roman" pitchFamily="18" charset="0"/>
              </a:rPr>
              <a:t>методов исследования</a:t>
            </a:r>
            <a:r>
              <a:rPr lang="ru-RU" sz="1600" dirty="0" smtClean="0">
                <a:solidFill>
                  <a:srgbClr val="000000"/>
                </a:solidFill>
                <a:latin typeface="Times New Roman" pitchFamily="18" charset="0"/>
                <a:cs typeface="Times New Roman" pitchFamily="18" charset="0"/>
              </a:rPr>
              <a:t> представлены:</a:t>
            </a:r>
            <a:endParaRPr lang="ru-RU" sz="1600" dirty="0" smtClean="0">
              <a:latin typeface="Calibri" pitchFamily="34" charset="0"/>
            </a:endParaRPr>
          </a:p>
          <a:p>
            <a:pPr indent="449263">
              <a:lnSpc>
                <a:spcPct val="115000"/>
              </a:lnSpc>
            </a:pPr>
            <a:r>
              <a:rPr lang="ru-RU" sz="1600" dirty="0" smtClean="0">
                <a:solidFill>
                  <a:srgbClr val="000000"/>
                </a:solidFill>
                <a:latin typeface="Times New Roman" pitchFamily="18" charset="0"/>
                <a:cs typeface="Times New Roman" pitchFamily="18" charset="0"/>
              </a:rPr>
              <a:t>описательный (для  установления именно немецких заимствований  и их статуса в заимствующем языке);</a:t>
            </a:r>
            <a:endParaRPr lang="ru-RU" sz="1600" dirty="0" smtClean="0">
              <a:latin typeface="Calibri" pitchFamily="34" charset="0"/>
            </a:endParaRPr>
          </a:p>
          <a:p>
            <a:pPr indent="449263">
              <a:lnSpc>
                <a:spcPct val="115000"/>
              </a:lnSpc>
            </a:pPr>
            <a:r>
              <a:rPr lang="ru-RU" sz="1600" dirty="0" smtClean="0">
                <a:solidFill>
                  <a:srgbClr val="000000"/>
                </a:solidFill>
                <a:latin typeface="Times New Roman" pitchFamily="18" charset="0"/>
                <a:cs typeface="Times New Roman" pitchFamily="18" charset="0"/>
              </a:rPr>
              <a:t>сравнительно-сопоставительный (для установления сходств и различий лексических заимствований).  </a:t>
            </a:r>
            <a:endParaRPr lang="ru-RU" sz="1600" dirty="0" smtClean="0">
              <a:latin typeface="Calibri" pitchFamily="34" charset="0"/>
            </a:endParaRPr>
          </a:p>
          <a:p>
            <a:pPr indent="449263">
              <a:lnSpc>
                <a:spcPct val="115000"/>
              </a:lnSpc>
            </a:pPr>
            <a:r>
              <a:rPr lang="ru-RU" sz="1600" b="1" dirty="0" smtClean="0">
                <a:latin typeface="Times New Roman" pitchFamily="18" charset="0"/>
                <a:cs typeface="Times New Roman" pitchFamily="18" charset="0"/>
              </a:rPr>
              <a:t>Гипотеза:</a:t>
            </a:r>
            <a:r>
              <a:rPr lang="ru-RU" sz="1600" dirty="0" smtClean="0">
                <a:latin typeface="Times New Roman" pitchFamily="18" charset="0"/>
                <a:cs typeface="Times New Roman" pitchFamily="18" charset="0"/>
              </a:rPr>
              <a:t> доказать, что часто возможно заменить заимствованные слова русскоязычными синонимами, но в некоторых случаях это невозможно. </a:t>
            </a:r>
            <a:endParaRPr lang="ru-RU" sz="1600" dirty="0" smtClean="0">
              <a:latin typeface="Calibri" pitchFamily="34" charset="0"/>
            </a:endParaRPr>
          </a:p>
        </p:txBody>
      </p:sp>
    </p:spTree>
    <p:extLst>
      <p:ext uri="{BB962C8B-B14F-4D97-AF65-F5344CB8AC3E}">
        <p14:creationId xmlns="" xmlns:p14="http://schemas.microsoft.com/office/powerpoint/2010/main" val="13430243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628800"/>
            <a:ext cx="8784976" cy="4968552"/>
          </a:xfrm>
        </p:spPr>
        <p:txBody>
          <a:bodyPr>
            <a:normAutofit/>
          </a:bodyPr>
          <a:lstStyle/>
          <a:p>
            <a:endParaRPr lang="ru-RU" sz="1600" b="1" i="1" dirty="0" smtClean="0">
              <a:solidFill>
                <a:schemeClr val="tx1"/>
              </a:solidFill>
            </a:endParaRPr>
          </a:p>
          <a:p>
            <a:endParaRPr lang="ru-RU" sz="1600" b="1" i="1" dirty="0" smtClean="0">
              <a:solidFill>
                <a:schemeClr val="tx1"/>
              </a:solidFill>
            </a:endParaRPr>
          </a:p>
          <a:p>
            <a:r>
              <a:rPr lang="ru-RU" sz="1600" b="1" i="1" dirty="0" smtClean="0">
                <a:solidFill>
                  <a:schemeClr val="tx1"/>
                </a:solidFill>
              </a:rPr>
              <a:t>Заимствованные слова</a:t>
            </a:r>
            <a:r>
              <a:rPr lang="ru-RU" sz="1600" b="1" dirty="0" smtClean="0">
                <a:solidFill>
                  <a:schemeClr val="tx1"/>
                </a:solidFill>
              </a:rPr>
              <a:t> – это  слова, пришедшие из других языков.</a:t>
            </a:r>
            <a:r>
              <a:rPr lang="ru-RU" sz="1600" dirty="0" smtClean="0">
                <a:solidFill>
                  <a:schemeClr val="tx1"/>
                </a:solidFill>
                <a:cs typeface="Times New Roman" pitchFamily="18" charset="0"/>
              </a:rPr>
              <a:t> Литература, посвященная языковому заимствованию, очень обширна и насчитывает сотни наименований. Многие исследователи занимаются вопросами заимствования. Они изучают лингвистическую сущность этого явления, его причины, различные виды и способы заимствования, пути проникновения, источники, хронологию заимствования, фонетические, грамматические, лексические, семантические, стилистические, синтаксические, фразеологические средства освоения иноязычных слов. Это такие исследователи как Л.Д. </a:t>
            </a:r>
            <a:r>
              <a:rPr lang="ru-RU" sz="1600" dirty="0" err="1" smtClean="0">
                <a:solidFill>
                  <a:schemeClr val="tx1"/>
                </a:solidFill>
                <a:cs typeface="Times New Roman" pitchFamily="18" charset="0"/>
              </a:rPr>
              <a:t>Микитич</a:t>
            </a:r>
            <a:r>
              <a:rPr lang="ru-RU" sz="1600" dirty="0" smtClean="0">
                <a:solidFill>
                  <a:schemeClr val="tx1"/>
                </a:solidFill>
                <a:cs typeface="Times New Roman" pitchFamily="18" charset="0"/>
              </a:rPr>
              <a:t> , В. Белоусов, В.В. </a:t>
            </a:r>
            <a:r>
              <a:rPr lang="ru-RU" sz="1600" dirty="0" err="1" smtClean="0">
                <a:solidFill>
                  <a:schemeClr val="tx1"/>
                </a:solidFill>
                <a:cs typeface="Times New Roman" pitchFamily="18" charset="0"/>
              </a:rPr>
              <a:t>Акуленко</a:t>
            </a:r>
            <a:r>
              <a:rPr lang="ru-RU" sz="1600" dirty="0" smtClean="0">
                <a:solidFill>
                  <a:schemeClr val="tx1"/>
                </a:solidFill>
                <a:cs typeface="Times New Roman" pitchFamily="18" charset="0"/>
              </a:rPr>
              <a:t>, ", Л.П. Крысина.</a:t>
            </a:r>
          </a:p>
        </p:txBody>
      </p:sp>
      <p:sp>
        <p:nvSpPr>
          <p:cNvPr id="3" name="Заголовок 2"/>
          <p:cNvSpPr>
            <a:spLocks noGrp="1"/>
          </p:cNvSpPr>
          <p:nvPr>
            <p:ph type="title"/>
          </p:nvPr>
        </p:nvSpPr>
        <p:spPr>
          <a:xfrm>
            <a:off x="107504" y="332655"/>
            <a:ext cx="6768752" cy="648073"/>
          </a:xfrm>
        </p:spPr>
        <p:txBody>
          <a:bodyPr>
            <a:normAutofit fontScale="90000"/>
          </a:bodyPr>
          <a:lstStyle/>
          <a:p>
            <a:r>
              <a:rPr lang="ru-RU" b="1" spc="50" dirty="0" smtClean="0">
                <a:ln w="12700" cmpd="sng">
                  <a:solidFill>
                    <a:schemeClr val="bg1"/>
                  </a:solidFill>
                  <a:prstDash val="solid"/>
                </a:ln>
                <a:solidFill>
                  <a:srgbClr val="D60093"/>
                </a:solidFill>
                <a:effectLst>
                  <a:glow rad="53100">
                    <a:schemeClr val="accent6">
                      <a:satMod val="180000"/>
                      <a:alpha val="30000"/>
                    </a:schemeClr>
                  </a:glow>
                </a:effectLst>
              </a:rPr>
              <a:t/>
            </a:r>
            <a:br>
              <a:rPr lang="ru-RU" b="1" spc="50" dirty="0" smtClean="0">
                <a:ln w="12700" cmpd="sng">
                  <a:solidFill>
                    <a:schemeClr val="bg1"/>
                  </a:solidFill>
                  <a:prstDash val="solid"/>
                </a:ln>
                <a:solidFill>
                  <a:srgbClr val="D60093"/>
                </a:solidFill>
                <a:effectLst>
                  <a:glow rad="53100">
                    <a:schemeClr val="accent6">
                      <a:satMod val="180000"/>
                      <a:alpha val="30000"/>
                    </a:schemeClr>
                  </a:glow>
                </a:effectLst>
              </a:rPr>
            </a:br>
            <a:r>
              <a:rPr lang="ru-RU" b="1" spc="50" dirty="0" smtClean="0">
                <a:ln w="12700" cmpd="sng">
                  <a:solidFill>
                    <a:schemeClr val="bg1"/>
                  </a:solidFill>
                  <a:prstDash val="solid"/>
                </a:ln>
                <a:solidFill>
                  <a:srgbClr val="D60093"/>
                </a:solidFill>
                <a:effectLst>
                  <a:glow rad="53100">
                    <a:schemeClr val="accent6">
                      <a:satMod val="180000"/>
                      <a:alpha val="30000"/>
                    </a:schemeClr>
                  </a:glow>
                </a:effectLst>
              </a:rPr>
              <a:t>Заимствование</a:t>
            </a:r>
            <a:br>
              <a:rPr lang="ru-RU" b="1" spc="50" dirty="0" smtClean="0">
                <a:ln w="12700" cmpd="sng">
                  <a:solidFill>
                    <a:schemeClr val="bg1"/>
                  </a:solidFill>
                  <a:prstDash val="solid"/>
                </a:ln>
                <a:solidFill>
                  <a:srgbClr val="D60093"/>
                </a:solidFill>
                <a:effectLst>
                  <a:glow rad="53100">
                    <a:schemeClr val="accent6">
                      <a:satMod val="180000"/>
                      <a:alpha val="30000"/>
                    </a:schemeClr>
                  </a:glow>
                </a:effectLst>
              </a:rPr>
            </a:br>
            <a:endParaRPr lang="ru-RU" dirty="0"/>
          </a:p>
        </p:txBody>
      </p:sp>
    </p:spTree>
    <p:extLst>
      <p:ext uri="{BB962C8B-B14F-4D97-AF65-F5344CB8AC3E}">
        <p14:creationId xmlns="" xmlns:p14="http://schemas.microsoft.com/office/powerpoint/2010/main" val="33278223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916832"/>
            <a:ext cx="8784976" cy="4248472"/>
          </a:xfrm>
        </p:spPr>
        <p:txBody>
          <a:bodyPr>
            <a:normAutofit fontScale="47500" lnSpcReduction="20000"/>
          </a:bodyPr>
          <a:lstStyle/>
          <a:p>
            <a:pPr>
              <a:buNone/>
            </a:pPr>
            <a:r>
              <a:rPr lang="ru-RU" b="1" dirty="0" smtClean="0"/>
              <a:t>                                                        </a:t>
            </a:r>
            <a:r>
              <a:rPr lang="ru-RU" b="1" dirty="0" smtClean="0"/>
              <a:t>                           </a:t>
            </a:r>
            <a:r>
              <a:rPr lang="ru-RU" sz="3400" b="1" dirty="0" smtClean="0"/>
              <a:t> </a:t>
            </a:r>
            <a:r>
              <a:rPr lang="ru-RU" sz="3800" b="1" dirty="0" smtClean="0"/>
              <a:t>Причины</a:t>
            </a:r>
            <a:endParaRPr lang="ru-RU" b="1" dirty="0" smtClean="0"/>
          </a:p>
          <a:p>
            <a:pPr>
              <a:buNone/>
            </a:pPr>
            <a:r>
              <a:rPr lang="ru-RU" b="1" dirty="0" smtClean="0">
                <a:solidFill>
                  <a:schemeClr val="tx2">
                    <a:lumMod val="60000"/>
                    <a:lumOff val="40000"/>
                  </a:schemeClr>
                </a:solidFill>
              </a:rPr>
              <a:t>             </a:t>
            </a:r>
            <a:endParaRPr lang="ru-RU" b="1" dirty="0" smtClean="0">
              <a:solidFill>
                <a:schemeClr val="tx2">
                  <a:lumMod val="60000"/>
                  <a:lumOff val="40000"/>
                </a:schemeClr>
              </a:solidFill>
            </a:endParaRPr>
          </a:p>
          <a:p>
            <a:pPr>
              <a:buNone/>
            </a:pPr>
            <a:endParaRPr lang="ru-RU" b="1" dirty="0" smtClean="0">
              <a:solidFill>
                <a:schemeClr val="tx2">
                  <a:lumMod val="60000"/>
                  <a:lumOff val="40000"/>
                </a:schemeClr>
              </a:solidFill>
            </a:endParaRPr>
          </a:p>
          <a:p>
            <a:pPr>
              <a:buNone/>
            </a:pPr>
            <a:r>
              <a:rPr lang="ru-RU" b="1" dirty="0" smtClean="0">
                <a:solidFill>
                  <a:schemeClr val="tx2">
                    <a:lumMod val="60000"/>
                    <a:lumOff val="40000"/>
                  </a:schemeClr>
                </a:solidFill>
              </a:rPr>
              <a:t>                                 </a:t>
            </a:r>
            <a:r>
              <a:rPr lang="ru-RU" b="1" dirty="0" smtClean="0">
                <a:solidFill>
                  <a:schemeClr val="tx2">
                    <a:lumMod val="60000"/>
                    <a:lumOff val="40000"/>
                  </a:schemeClr>
                </a:solidFill>
              </a:rPr>
              <a:t>Внешние                                             </a:t>
            </a:r>
            <a:r>
              <a:rPr lang="ru-RU" b="1" dirty="0" smtClean="0">
                <a:solidFill>
                  <a:schemeClr val="tx2">
                    <a:lumMod val="60000"/>
                    <a:lumOff val="40000"/>
                  </a:schemeClr>
                </a:solidFill>
              </a:rPr>
              <a:t>                                                 Внутренние</a:t>
            </a:r>
          </a:p>
          <a:p>
            <a:pPr>
              <a:buNone/>
            </a:pPr>
            <a:endParaRPr lang="ru-RU" b="1" dirty="0" smtClean="0">
              <a:solidFill>
                <a:schemeClr val="tx2">
                  <a:lumMod val="60000"/>
                  <a:lumOff val="40000"/>
                </a:schemeClr>
              </a:solidFill>
            </a:endParaRPr>
          </a:p>
          <a:p>
            <a:pPr lvl="0">
              <a:buNone/>
            </a:pPr>
            <a:r>
              <a:rPr lang="ru-RU" dirty="0" smtClean="0"/>
              <a:t>                                                                                                                            Политические</a:t>
            </a:r>
            <a:r>
              <a:rPr lang="ru-RU" dirty="0" smtClean="0"/>
              <a:t>, • </a:t>
            </a:r>
            <a:endParaRPr lang="ru-RU" dirty="0" smtClean="0"/>
          </a:p>
          <a:p>
            <a:pPr lvl="0">
              <a:buNone/>
            </a:pPr>
            <a:r>
              <a:rPr lang="ru-RU" dirty="0" smtClean="0"/>
              <a:t>                                                                                                                             торгово-экономические</a:t>
            </a:r>
            <a:r>
              <a:rPr lang="ru-RU" dirty="0" smtClean="0"/>
              <a:t>, • </a:t>
            </a:r>
            <a:endParaRPr lang="ru-RU" dirty="0" smtClean="0"/>
          </a:p>
          <a:p>
            <a:pPr lvl="0">
              <a:buNone/>
            </a:pPr>
            <a:r>
              <a:rPr lang="ru-RU" dirty="0" smtClean="0"/>
              <a:t>                                                                                                                            промышленные</a:t>
            </a:r>
            <a:r>
              <a:rPr lang="ru-RU" dirty="0" smtClean="0"/>
              <a:t>, • культурные связи; </a:t>
            </a:r>
            <a:r>
              <a:rPr lang="ru-RU" dirty="0" smtClean="0"/>
              <a:t>•</a:t>
            </a:r>
          </a:p>
          <a:p>
            <a:pPr lvl="0">
              <a:buNone/>
            </a:pPr>
            <a:r>
              <a:rPr lang="ru-RU" dirty="0" smtClean="0"/>
              <a:t>                                                                                                                            Обозначение </a:t>
            </a:r>
            <a:r>
              <a:rPr lang="ru-RU" dirty="0" smtClean="0"/>
              <a:t>• специального вида </a:t>
            </a:r>
          </a:p>
          <a:p>
            <a:pPr>
              <a:buNone/>
            </a:pPr>
            <a:r>
              <a:rPr lang="ru-RU" dirty="0" smtClean="0"/>
              <a:t> </a:t>
            </a:r>
            <a:r>
              <a:rPr lang="ru-RU" dirty="0" smtClean="0">
                <a:solidFill>
                  <a:schemeClr val="accent6">
                    <a:lumMod val="75000"/>
                  </a:schemeClr>
                </a:solidFill>
              </a:rPr>
              <a:t>Политические,</a:t>
            </a:r>
          </a:p>
          <a:p>
            <a:pPr>
              <a:buNone/>
            </a:pPr>
            <a:r>
              <a:rPr lang="ru-RU" dirty="0" smtClean="0">
                <a:solidFill>
                  <a:schemeClr val="accent6">
                    <a:lumMod val="75000"/>
                  </a:schemeClr>
                </a:solidFill>
              </a:rPr>
              <a:t> торгово-экономические,</a:t>
            </a:r>
          </a:p>
          <a:p>
            <a:pPr>
              <a:buNone/>
            </a:pPr>
            <a:r>
              <a:rPr lang="ru-RU" dirty="0" smtClean="0">
                <a:solidFill>
                  <a:schemeClr val="accent6">
                    <a:lumMod val="75000"/>
                  </a:schemeClr>
                </a:solidFill>
              </a:rPr>
              <a:t>промышленные</a:t>
            </a:r>
            <a:r>
              <a:rPr lang="ru-RU" dirty="0" smtClean="0">
                <a:solidFill>
                  <a:schemeClr val="accent6">
                    <a:lumMod val="75000"/>
                  </a:schemeClr>
                </a:solidFill>
              </a:rPr>
              <a:t>,</a:t>
            </a:r>
          </a:p>
          <a:p>
            <a:pPr>
              <a:buNone/>
            </a:pPr>
            <a:r>
              <a:rPr lang="ru-RU" dirty="0" smtClean="0">
                <a:solidFill>
                  <a:schemeClr val="accent6">
                    <a:lumMod val="75000"/>
                  </a:schemeClr>
                </a:solidFill>
              </a:rPr>
              <a:t> культурные связи;</a:t>
            </a:r>
          </a:p>
          <a:p>
            <a:pPr>
              <a:buNone/>
            </a:pPr>
            <a:r>
              <a:rPr lang="ru-RU" dirty="0" smtClean="0"/>
              <a:t> </a:t>
            </a:r>
            <a:r>
              <a:rPr lang="ru-RU" dirty="0" smtClean="0">
                <a:solidFill>
                  <a:schemeClr val="accent6">
                    <a:lumMod val="75000"/>
                  </a:schemeClr>
                </a:solidFill>
              </a:rPr>
              <a:t>Обозначение </a:t>
            </a:r>
          </a:p>
          <a:p>
            <a:pPr>
              <a:buNone/>
            </a:pPr>
            <a:r>
              <a:rPr lang="ru-RU" dirty="0" smtClean="0"/>
              <a:t>специального вида</a:t>
            </a:r>
          </a:p>
          <a:p>
            <a:pPr>
              <a:buNone/>
            </a:pPr>
            <a:r>
              <a:rPr lang="ru-RU" dirty="0" smtClean="0"/>
              <a:t>предметов и понятий </a:t>
            </a:r>
          </a:p>
          <a:p>
            <a:pPr>
              <a:buNone/>
            </a:pPr>
            <a:r>
              <a:rPr lang="ru-RU" dirty="0" smtClean="0"/>
              <a:t> иноязычным словом.</a:t>
            </a:r>
          </a:p>
          <a:p>
            <a:endParaRPr lang="ru-RU" b="1" dirty="0" smtClean="0">
              <a:solidFill>
                <a:schemeClr val="tx2">
                  <a:lumMod val="60000"/>
                  <a:lumOff val="40000"/>
                </a:schemeClr>
              </a:solidFill>
            </a:endParaRPr>
          </a:p>
          <a:p>
            <a:pPr>
              <a:buNone/>
            </a:pPr>
            <a:endParaRPr lang="ru-RU" dirty="0"/>
          </a:p>
        </p:txBody>
      </p:sp>
      <p:sp>
        <p:nvSpPr>
          <p:cNvPr id="3" name="Заголовок 2"/>
          <p:cNvSpPr>
            <a:spLocks noGrp="1"/>
          </p:cNvSpPr>
          <p:nvPr>
            <p:ph type="title"/>
          </p:nvPr>
        </p:nvSpPr>
        <p:spPr>
          <a:xfrm>
            <a:off x="107504" y="228169"/>
            <a:ext cx="6768752" cy="752560"/>
          </a:xfrm>
        </p:spPr>
        <p:txBody>
          <a:bodyPr>
            <a:normAutofit fontScale="90000"/>
          </a:bodyPr>
          <a:lstStyle/>
          <a:p>
            <a: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Причины заимствования</a:t>
            </a:r>
            <a:b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ru-RU" dirty="0"/>
          </a:p>
        </p:txBody>
      </p:sp>
      <p:sp>
        <p:nvSpPr>
          <p:cNvPr id="11" name="Прямоугольник 10"/>
          <p:cNvSpPr/>
          <p:nvPr/>
        </p:nvSpPr>
        <p:spPr>
          <a:xfrm>
            <a:off x="3884151" y="3244334"/>
            <a:ext cx="184731" cy="369332"/>
          </a:xfrm>
          <a:prstGeom prst="rect">
            <a:avLst/>
          </a:prstGeom>
        </p:spPr>
        <p:txBody>
          <a:bodyPr wrap="none">
            <a:spAutoFit/>
          </a:bodyPr>
          <a:lstStyle/>
          <a:p>
            <a:endParaRPr lang="ru-RU" b="1" dirty="0">
              <a:solidFill>
                <a:schemeClr val="tx2">
                  <a:lumMod val="60000"/>
                  <a:lumOff val="40000"/>
                </a:schemeClr>
              </a:solidFill>
            </a:endParaRPr>
          </a:p>
        </p:txBody>
      </p:sp>
      <p:cxnSp>
        <p:nvCxnSpPr>
          <p:cNvPr id="15" name="Прямая со стрелкой 14"/>
          <p:cNvCxnSpPr/>
          <p:nvPr/>
        </p:nvCxnSpPr>
        <p:spPr>
          <a:xfrm flipH="1">
            <a:off x="1331640" y="2996952"/>
            <a:ext cx="1224136" cy="84239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p:txBody>
          <a:bodyPr>
            <a:normAutofit/>
          </a:bodyPr>
          <a:lstStyle/>
          <a:p>
            <a:pPr>
              <a:buFont typeface="Wingdings" pitchFamily="2" charset="2"/>
              <a:buChar char="v"/>
            </a:pPr>
            <a:r>
              <a:rPr lang="ru-RU" sz="2400" b="1" dirty="0" smtClean="0">
                <a:solidFill>
                  <a:schemeClr val="tx2">
                    <a:lumMod val="60000"/>
                    <a:lumOff val="40000"/>
                  </a:schemeClr>
                </a:solidFill>
              </a:rPr>
              <a:t> </a:t>
            </a:r>
            <a:r>
              <a:rPr lang="ru-RU" sz="2400" b="1" dirty="0" smtClean="0">
                <a:solidFill>
                  <a:schemeClr val="tx1"/>
                </a:solidFill>
              </a:rPr>
              <a:t>Заимствованные слова;</a:t>
            </a:r>
          </a:p>
          <a:p>
            <a:pPr>
              <a:buFont typeface="Wingdings" pitchFamily="2" charset="2"/>
              <a:buChar char="v"/>
            </a:pPr>
            <a:r>
              <a:rPr lang="ru-RU" sz="2400" b="1" dirty="0" smtClean="0">
                <a:solidFill>
                  <a:schemeClr val="tx1"/>
                </a:solidFill>
              </a:rPr>
              <a:t> Интернационализмы;</a:t>
            </a:r>
          </a:p>
          <a:p>
            <a:pPr>
              <a:buFont typeface="Wingdings" pitchFamily="2" charset="2"/>
              <a:buChar char="v"/>
            </a:pPr>
            <a:r>
              <a:rPr lang="ru-RU" sz="2400" b="1" dirty="0" smtClean="0">
                <a:solidFill>
                  <a:schemeClr val="tx1"/>
                </a:solidFill>
              </a:rPr>
              <a:t> Экзотизмы;</a:t>
            </a:r>
          </a:p>
          <a:p>
            <a:pPr>
              <a:buFont typeface="Wingdings" pitchFamily="2" charset="2"/>
              <a:buChar char="v"/>
            </a:pPr>
            <a:r>
              <a:rPr lang="ru-RU" sz="2400" b="1" dirty="0" smtClean="0">
                <a:solidFill>
                  <a:schemeClr val="tx1"/>
                </a:solidFill>
              </a:rPr>
              <a:t> Иноязычные вкрапления</a:t>
            </a:r>
            <a:r>
              <a:rPr lang="ru-RU" sz="2400" b="1" dirty="0" smtClean="0">
                <a:solidFill>
                  <a:schemeClr val="tx2">
                    <a:lumMod val="60000"/>
                    <a:lumOff val="40000"/>
                  </a:schemeClr>
                </a:solidFill>
              </a:rPr>
              <a:t>.</a:t>
            </a:r>
          </a:p>
          <a:p>
            <a:pPr>
              <a:buNone/>
            </a:pPr>
            <a:endParaRPr lang="ru-RU" sz="2400" dirty="0"/>
          </a:p>
        </p:txBody>
      </p:sp>
      <p:sp>
        <p:nvSpPr>
          <p:cNvPr id="2" name="Заголовок 1"/>
          <p:cNvSpPr>
            <a:spLocks noGrp="1"/>
          </p:cNvSpPr>
          <p:nvPr>
            <p:ph type="title"/>
          </p:nvPr>
        </p:nvSpPr>
        <p:spPr/>
        <p:txBody>
          <a:bodyPr>
            <a:normAutofit fontScale="90000"/>
          </a:bodyPr>
          <a:lstStyle/>
          <a:p>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Иноязычная лексика:</a:t>
            </a:r>
            <a:b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ru-RU" dirty="0"/>
          </a:p>
        </p:txBody>
      </p:sp>
    </p:spTree>
    <p:extLst>
      <p:ext uri="{BB962C8B-B14F-4D97-AF65-F5344CB8AC3E}">
        <p14:creationId xmlns="" xmlns:p14="http://schemas.microsoft.com/office/powerpoint/2010/main" val="24008591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indent="449263" algn="just"/>
            <a:r>
              <a:rPr lang="ru-RU" dirty="0" smtClean="0">
                <a:solidFill>
                  <a:schemeClr val="tx1"/>
                </a:solidFill>
                <a:cs typeface="Times New Roman" pitchFamily="18" charset="0"/>
              </a:rPr>
              <a:t>Изучая словарь заимствованных слов, я выписала много германизмов, когда слово прошло ряд языков, прежде чем попало в наш русский язык. Такие слова как: «фазан» попало к нам через немецкий из греческого; «факультет», «университет» через немецкий из латинского; «фартук» через польский из немецкого.</a:t>
            </a:r>
          </a:p>
          <a:p>
            <a:pPr indent="449263" algn="just"/>
            <a:r>
              <a:rPr lang="ru-RU" dirty="0" smtClean="0">
                <a:solidFill>
                  <a:schemeClr val="tx1"/>
                </a:solidFill>
                <a:cs typeface="Times New Roman" pitchFamily="18" charset="0"/>
              </a:rPr>
              <a:t>Различается прямое заимствование и опосредованное. Например, в немецком языке были созданы слова галстук (</a:t>
            </a:r>
            <a:r>
              <a:rPr lang="ru-RU" dirty="0" err="1" smtClean="0">
                <a:solidFill>
                  <a:schemeClr val="tx1"/>
                </a:solidFill>
                <a:cs typeface="Times New Roman" pitchFamily="18" charset="0"/>
              </a:rPr>
              <a:t>Наlstuch</a:t>
            </a:r>
            <a:r>
              <a:rPr lang="ru-RU" dirty="0" smtClean="0">
                <a:solidFill>
                  <a:schemeClr val="tx1"/>
                </a:solidFill>
                <a:cs typeface="Times New Roman" pitchFamily="18" charset="0"/>
              </a:rPr>
              <a:t> - шейный платок), бухгалтер (</a:t>
            </a:r>
            <a:r>
              <a:rPr lang="ru-RU" dirty="0" err="1" smtClean="0">
                <a:solidFill>
                  <a:schemeClr val="tx1"/>
                </a:solidFill>
                <a:cs typeface="Times New Roman" pitchFamily="18" charset="0"/>
              </a:rPr>
              <a:t>Вuchhalter</a:t>
            </a:r>
            <a:r>
              <a:rPr lang="ru-RU" dirty="0" smtClean="0">
                <a:solidFill>
                  <a:schemeClr val="tx1"/>
                </a:solidFill>
                <a:cs typeface="Times New Roman" pitchFamily="18" charset="0"/>
              </a:rPr>
              <a:t> - дословно «держатель книг»).Эти слова были заимствованы из немецкого русским языком в начале XVIII века.</a:t>
            </a:r>
            <a:r>
              <a:rPr lang="ru-RU" dirty="0" smtClean="0">
                <a:solidFill>
                  <a:schemeClr val="tx1"/>
                </a:solidFill>
                <a:ea typeface="Calibri" pitchFamily="34" charset="0"/>
                <a:cs typeface="Times New Roman" pitchFamily="18" charset="0"/>
              </a:rPr>
              <a:t> В народе говорят: «В чужой монастырь со своим уставом не ходят». Так и у слов: попало в чужой язык, приспосабливайся к нему. Система чужого языка давит на слово, оно может изменять свой звуковой облик, значение, род, например: немецкая буква «Н» произносится в русском как «г»: </a:t>
            </a:r>
            <a:r>
              <a:rPr lang="ru-RU" dirty="0" err="1" smtClean="0">
                <a:solidFill>
                  <a:schemeClr val="tx1"/>
                </a:solidFill>
                <a:ea typeface="Calibri" pitchFamily="34" charset="0"/>
                <a:cs typeface="Times New Roman" pitchFamily="18" charset="0"/>
              </a:rPr>
              <a:t>Неpzog</a:t>
            </a:r>
            <a:r>
              <a:rPr lang="ru-RU" dirty="0" smtClean="0">
                <a:solidFill>
                  <a:schemeClr val="tx1"/>
                </a:solidFill>
                <a:ea typeface="Calibri" pitchFamily="34" charset="0"/>
                <a:cs typeface="Times New Roman" pitchFamily="18" charset="0"/>
              </a:rPr>
              <a:t> – герцог</a:t>
            </a:r>
            <a:endParaRPr lang="ru-RU" dirty="0">
              <a:solidFill>
                <a:schemeClr val="tx1"/>
              </a:solidFill>
              <a:cs typeface="Times New Roman" pitchFamily="18" charset="0"/>
            </a:endParaRPr>
          </a:p>
        </p:txBody>
      </p:sp>
      <p:sp>
        <p:nvSpPr>
          <p:cNvPr id="3" name="Заголовок 2"/>
          <p:cNvSpPr>
            <a:spLocks noGrp="1"/>
          </p:cNvSpPr>
          <p:nvPr>
            <p:ph type="title"/>
          </p:nvPr>
        </p:nvSpPr>
        <p:spPr>
          <a:xfrm>
            <a:off x="107504" y="228168"/>
            <a:ext cx="7992888" cy="1150897"/>
          </a:xfrm>
        </p:spPr>
        <p:txBody>
          <a:bodyPr>
            <a:normAutofit fontScale="90000"/>
          </a:bodyPr>
          <a:lstStyle/>
          <a:p>
            <a:r>
              <a:rPr lang="ru-RU"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r>
            <a:br>
              <a:rPr lang="ru-RU"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r>
              <a:rPr lang="ru-RU" sz="67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Германизмы </a:t>
            </a:r>
            <a:br>
              <a:rPr lang="ru-RU" sz="67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r>
              <a:rPr lang="ru-RU" sz="67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в русском языке</a:t>
            </a:r>
            <a:r>
              <a:rPr lang="ru-RU"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r>
            <a:br>
              <a:rPr lang="ru-RU"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endParaRPr lang="ru-RU"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sz="2000" dirty="0" smtClean="0">
                <a:solidFill>
                  <a:schemeClr val="tx1"/>
                </a:solidFill>
                <a:latin typeface="Times New Roman" pitchFamily="18" charset="0"/>
                <a:ea typeface="Calibri" pitchFamily="34" charset="0"/>
                <a:cs typeface="Times New Roman" pitchFamily="18" charset="0"/>
              </a:rPr>
              <a:t>Смягчение согласных в русском: рюкзак – </a:t>
            </a:r>
            <a:r>
              <a:rPr lang="ru-RU" sz="2000" dirty="0" err="1" smtClean="0">
                <a:solidFill>
                  <a:schemeClr val="tx1"/>
                </a:solidFill>
                <a:latin typeface="Times New Roman" pitchFamily="18" charset="0"/>
                <a:ea typeface="Calibri" pitchFamily="34" charset="0"/>
                <a:cs typeface="Times New Roman" pitchFamily="18" charset="0"/>
              </a:rPr>
              <a:t>Rucksack</a:t>
            </a:r>
            <a:r>
              <a:rPr lang="ru-RU" sz="2000" dirty="0" smtClean="0">
                <a:solidFill>
                  <a:schemeClr val="tx1"/>
                </a:solidFill>
                <a:latin typeface="Times New Roman" pitchFamily="18" charset="0"/>
                <a:ea typeface="Calibri" pitchFamily="34" charset="0"/>
                <a:cs typeface="Times New Roman" pitchFamily="18" charset="0"/>
              </a:rPr>
              <a:t>, клюфт - </a:t>
            </a:r>
            <a:r>
              <a:rPr lang="ru-RU" sz="2000" dirty="0" err="1" smtClean="0">
                <a:solidFill>
                  <a:schemeClr val="tx1"/>
                </a:solidFill>
                <a:latin typeface="Times New Roman" pitchFamily="18" charset="0"/>
                <a:ea typeface="Calibri" pitchFamily="34" charset="0"/>
                <a:cs typeface="Times New Roman" pitchFamily="18" charset="0"/>
              </a:rPr>
              <a:t>Кluft,формуляр</a:t>
            </a:r>
            <a:r>
              <a:rPr lang="ru-RU" sz="2000" dirty="0" smtClean="0">
                <a:solidFill>
                  <a:schemeClr val="tx1"/>
                </a:solidFill>
                <a:latin typeface="Times New Roman" pitchFamily="18" charset="0"/>
                <a:ea typeface="Calibri" pitchFamily="34" charset="0"/>
                <a:cs typeface="Times New Roman" pitchFamily="18" charset="0"/>
              </a:rPr>
              <a:t> - </a:t>
            </a:r>
            <a:r>
              <a:rPr lang="ru-RU" sz="2000" dirty="0" err="1" smtClean="0">
                <a:solidFill>
                  <a:schemeClr val="tx1"/>
                </a:solidFill>
                <a:latin typeface="Times New Roman" pitchFamily="18" charset="0"/>
                <a:ea typeface="Calibri" pitchFamily="34" charset="0"/>
                <a:cs typeface="Times New Roman" pitchFamily="18" charset="0"/>
              </a:rPr>
              <a:t>Formular</a:t>
            </a:r>
            <a:r>
              <a:rPr lang="ru-RU" sz="2000" dirty="0" smtClean="0">
                <a:solidFill>
                  <a:schemeClr val="tx1"/>
                </a:solidFill>
                <a:latin typeface="Times New Roman" pitchFamily="18" charset="0"/>
                <a:ea typeface="Calibri" pitchFamily="34" charset="0"/>
                <a:cs typeface="Times New Roman" pitchFamily="18" charset="0"/>
              </a:rPr>
              <a:t>. Оглушение звонких согласных в конце слов: </a:t>
            </a:r>
            <a:r>
              <a:rPr lang="ru-RU" sz="2000" dirty="0" err="1" smtClean="0">
                <a:solidFill>
                  <a:schemeClr val="tx1"/>
                </a:solidFill>
                <a:latin typeface="Times New Roman" pitchFamily="18" charset="0"/>
                <a:ea typeface="Calibri" pitchFamily="34" charset="0"/>
                <a:cs typeface="Times New Roman" pitchFamily="18" charset="0"/>
              </a:rPr>
              <a:t>Kulturbund</a:t>
            </a:r>
            <a:r>
              <a:rPr lang="ru-RU" sz="2000" dirty="0" smtClean="0">
                <a:solidFill>
                  <a:schemeClr val="tx1"/>
                </a:solidFill>
                <a:latin typeface="Times New Roman" pitchFamily="18" charset="0"/>
                <a:ea typeface="Calibri" pitchFamily="34" charset="0"/>
                <a:cs typeface="Times New Roman" pitchFamily="18" charset="0"/>
              </a:rPr>
              <a:t>, </a:t>
            </a:r>
            <a:r>
              <a:rPr lang="ru-RU" sz="2000" dirty="0" err="1" smtClean="0">
                <a:solidFill>
                  <a:schemeClr val="tx1"/>
                </a:solidFill>
                <a:latin typeface="Times New Roman" pitchFamily="18" charset="0"/>
                <a:ea typeface="Calibri" pitchFamily="34" charset="0"/>
                <a:cs typeface="Times New Roman" pitchFamily="18" charset="0"/>
              </a:rPr>
              <a:t>Glanzgold</a:t>
            </a:r>
            <a:r>
              <a:rPr lang="ru-RU" sz="2000" dirty="0" smtClean="0">
                <a:solidFill>
                  <a:schemeClr val="tx1"/>
                </a:solidFill>
                <a:latin typeface="Times New Roman" pitchFamily="18" charset="0"/>
                <a:ea typeface="Calibri" pitchFamily="34" charset="0"/>
                <a:cs typeface="Times New Roman" pitchFamily="18" charset="0"/>
              </a:rPr>
              <a:t>, </a:t>
            </a:r>
            <a:r>
              <a:rPr lang="ru-RU" sz="2000" dirty="0" err="1" smtClean="0">
                <a:solidFill>
                  <a:schemeClr val="tx1"/>
                </a:solidFill>
                <a:latin typeface="Times New Roman" pitchFamily="18" charset="0"/>
                <a:ea typeface="Calibri" pitchFamily="34" charset="0"/>
                <a:cs typeface="Times New Roman" pitchFamily="18" charset="0"/>
              </a:rPr>
              <a:t>Вundestag</a:t>
            </a:r>
            <a:r>
              <a:rPr lang="ru-RU" sz="2000" dirty="0" smtClean="0">
                <a:solidFill>
                  <a:schemeClr val="tx1"/>
                </a:solidFill>
                <a:latin typeface="Times New Roman" pitchFamily="18" charset="0"/>
                <a:ea typeface="Calibri" pitchFamily="34" charset="0"/>
                <a:cs typeface="Times New Roman" pitchFamily="18" charset="0"/>
              </a:rPr>
              <a:t>, </a:t>
            </a:r>
            <a:r>
              <a:rPr lang="ru-RU" sz="2000" dirty="0" err="1" smtClean="0">
                <a:solidFill>
                  <a:schemeClr val="tx1"/>
                </a:solidFill>
                <a:latin typeface="Times New Roman" pitchFamily="18" charset="0"/>
                <a:ea typeface="Calibri" pitchFamily="34" charset="0"/>
                <a:cs typeface="Times New Roman" pitchFamily="18" charset="0"/>
              </a:rPr>
              <a:t>Вord</a:t>
            </a:r>
            <a:r>
              <a:rPr lang="ru-RU" sz="2000" dirty="0" smtClean="0">
                <a:solidFill>
                  <a:schemeClr val="tx1"/>
                </a:solidFill>
                <a:latin typeface="Times New Roman" pitchFamily="18" charset="0"/>
                <a:ea typeface="Calibri" pitchFamily="34" charset="0"/>
                <a:cs typeface="Times New Roman" pitchFamily="18" charset="0"/>
              </a:rPr>
              <a:t>, </a:t>
            </a:r>
            <a:r>
              <a:rPr lang="ru-RU" sz="2000" dirty="0" err="1" smtClean="0">
                <a:solidFill>
                  <a:schemeClr val="tx1"/>
                </a:solidFill>
                <a:latin typeface="Times New Roman" pitchFamily="18" charset="0"/>
                <a:ea typeface="Calibri" pitchFamily="34" charset="0"/>
                <a:cs typeface="Times New Roman" pitchFamily="18" charset="0"/>
              </a:rPr>
              <a:t>Аnschlag</a:t>
            </a:r>
            <a:r>
              <a:rPr lang="ru-RU" sz="2000" dirty="0" smtClean="0">
                <a:solidFill>
                  <a:schemeClr val="tx1"/>
                </a:solidFill>
                <a:latin typeface="Times New Roman" pitchFamily="18" charset="0"/>
                <a:ea typeface="Calibri" pitchFamily="34" charset="0"/>
                <a:cs typeface="Times New Roman" pitchFamily="18" charset="0"/>
              </a:rPr>
              <a:t>.  </a:t>
            </a:r>
            <a:r>
              <a:rPr lang="ru-RU" sz="2000" dirty="0" err="1" smtClean="0">
                <a:solidFill>
                  <a:schemeClr val="tx1"/>
                </a:solidFill>
                <a:latin typeface="Times New Roman" pitchFamily="18" charset="0"/>
                <a:ea typeface="Calibri" pitchFamily="34" charset="0"/>
                <a:cs typeface="Times New Roman" pitchFamily="18" charset="0"/>
              </a:rPr>
              <a:t>Замeна</a:t>
            </a:r>
            <a:r>
              <a:rPr lang="ru-RU" sz="2000" dirty="0" smtClean="0">
                <a:solidFill>
                  <a:schemeClr val="tx1"/>
                </a:solidFill>
                <a:latin typeface="Times New Roman" pitchFamily="18" charset="0"/>
                <a:ea typeface="Calibri" pitchFamily="34" charset="0"/>
                <a:cs typeface="Times New Roman" pitchFamily="18" charset="0"/>
              </a:rPr>
              <a:t> согласных или выпадение их из немецких </a:t>
            </a:r>
            <a:r>
              <a:rPr lang="ru-RU" sz="2000" dirty="0" err="1" smtClean="0">
                <a:solidFill>
                  <a:schemeClr val="tx1"/>
                </a:solidFill>
                <a:latin typeface="Times New Roman" pitchFamily="18" charset="0"/>
                <a:ea typeface="Calibri" pitchFamily="34" charset="0"/>
                <a:cs typeface="Times New Roman" pitchFamily="18" charset="0"/>
              </a:rPr>
              <a:t>слов:Flügel</a:t>
            </a:r>
            <a:r>
              <a:rPr lang="ru-RU" sz="2000" dirty="0" smtClean="0">
                <a:solidFill>
                  <a:schemeClr val="tx1"/>
                </a:solidFill>
                <a:latin typeface="Times New Roman" pitchFamily="18" charset="0"/>
                <a:ea typeface="Calibri" pitchFamily="34" charset="0"/>
                <a:cs typeface="Times New Roman" pitchFamily="18" charset="0"/>
              </a:rPr>
              <a:t>– флюгер, </a:t>
            </a:r>
            <a:r>
              <a:rPr lang="ru-RU" sz="2000" dirty="0" err="1" smtClean="0">
                <a:solidFill>
                  <a:schemeClr val="tx1"/>
                </a:solidFill>
                <a:latin typeface="Times New Roman" pitchFamily="18" charset="0"/>
                <a:ea typeface="Calibri" pitchFamily="34" charset="0"/>
                <a:cs typeface="Times New Roman" pitchFamily="18" charset="0"/>
              </a:rPr>
              <a:t>Pfand</a:t>
            </a:r>
            <a:r>
              <a:rPr lang="ru-RU" sz="2000" dirty="0" smtClean="0">
                <a:solidFill>
                  <a:schemeClr val="tx1"/>
                </a:solidFill>
                <a:latin typeface="Times New Roman" pitchFamily="18" charset="0"/>
                <a:ea typeface="Calibri" pitchFamily="34" charset="0"/>
                <a:cs typeface="Times New Roman" pitchFamily="18" charset="0"/>
              </a:rPr>
              <a:t> – фант, </a:t>
            </a:r>
            <a:r>
              <a:rPr lang="ru-RU" sz="2000" dirty="0" err="1" smtClean="0">
                <a:solidFill>
                  <a:schemeClr val="tx1"/>
                </a:solidFill>
                <a:latin typeface="Times New Roman" pitchFamily="18" charset="0"/>
                <a:ea typeface="Calibri" pitchFamily="34" charset="0"/>
                <a:cs typeface="Times New Roman" pitchFamily="18" charset="0"/>
              </a:rPr>
              <a:t>Кunststück</a:t>
            </a:r>
            <a:r>
              <a:rPr lang="ru-RU" sz="2000" dirty="0" smtClean="0">
                <a:solidFill>
                  <a:schemeClr val="tx1"/>
                </a:solidFill>
                <a:latin typeface="Times New Roman" pitchFamily="18" charset="0"/>
                <a:ea typeface="Calibri" pitchFamily="34" charset="0"/>
                <a:cs typeface="Times New Roman" pitchFamily="18" charset="0"/>
              </a:rPr>
              <a:t> – кунштюк. Не совпадает ударение (в немецком языке ударение падает на </a:t>
            </a:r>
            <a:r>
              <a:rPr lang="ru-RU" sz="2000" dirty="0" err="1" smtClean="0">
                <a:solidFill>
                  <a:schemeClr val="tx1"/>
                </a:solidFill>
                <a:latin typeface="Times New Roman" pitchFamily="18" charset="0"/>
                <a:ea typeface="Calibri" pitchFamily="34" charset="0"/>
                <a:cs typeface="Times New Roman" pitchFamily="18" charset="0"/>
              </a:rPr>
              <a:t>первыйслог</a:t>
            </a:r>
            <a:r>
              <a:rPr lang="ru-RU" sz="2000" dirty="0" smtClean="0">
                <a:solidFill>
                  <a:schemeClr val="tx1"/>
                </a:solidFill>
                <a:latin typeface="Times New Roman" pitchFamily="18" charset="0"/>
                <a:ea typeface="Calibri" pitchFamily="34" charset="0"/>
                <a:cs typeface="Times New Roman" pitchFamily="18" charset="0"/>
              </a:rPr>
              <a:t>, а в русском на второй): </a:t>
            </a:r>
            <a:r>
              <a:rPr lang="ru-RU" sz="2000" dirty="0" err="1" smtClean="0">
                <a:solidFill>
                  <a:schemeClr val="tx1"/>
                </a:solidFill>
                <a:latin typeface="Times New Roman" pitchFamily="18" charset="0"/>
                <a:ea typeface="Calibri" pitchFamily="34" charset="0"/>
                <a:cs typeface="Times New Roman" pitchFamily="18" charset="0"/>
              </a:rPr>
              <a:t>Abriß </a:t>
            </a:r>
            <a:r>
              <a:rPr lang="ru-RU" sz="2000" dirty="0" smtClean="0">
                <a:solidFill>
                  <a:schemeClr val="tx1"/>
                </a:solidFill>
                <a:latin typeface="Times New Roman" pitchFamily="18" charset="0"/>
                <a:ea typeface="Calibri" pitchFamily="34" charset="0"/>
                <a:cs typeface="Times New Roman" pitchFamily="18" charset="0"/>
              </a:rPr>
              <a:t>– абрис, </a:t>
            </a:r>
            <a:r>
              <a:rPr lang="ru-RU" sz="2000" dirty="0" err="1" smtClean="0">
                <a:solidFill>
                  <a:schemeClr val="tx1"/>
                </a:solidFill>
                <a:latin typeface="Times New Roman" pitchFamily="18" charset="0"/>
                <a:ea typeface="Calibri" pitchFamily="34" charset="0"/>
                <a:cs typeface="Times New Roman" pitchFamily="18" charset="0"/>
              </a:rPr>
              <a:t>Аnschlag</a:t>
            </a:r>
            <a:r>
              <a:rPr lang="ru-RU" sz="2000" dirty="0" smtClean="0">
                <a:solidFill>
                  <a:schemeClr val="tx1"/>
                </a:solidFill>
                <a:latin typeface="Times New Roman" pitchFamily="18" charset="0"/>
                <a:ea typeface="Calibri" pitchFamily="34" charset="0"/>
                <a:cs typeface="Times New Roman" pitchFamily="18" charset="0"/>
              </a:rPr>
              <a:t>– аншлаг, </a:t>
            </a:r>
            <a:r>
              <a:rPr lang="ru-RU" sz="2000" dirty="0" err="1" smtClean="0">
                <a:solidFill>
                  <a:schemeClr val="tx1"/>
                </a:solidFill>
                <a:latin typeface="Times New Roman" pitchFamily="18" charset="0"/>
                <a:ea typeface="Calibri" pitchFamily="34" charset="0"/>
                <a:cs typeface="Times New Roman" pitchFamily="18" charset="0"/>
              </a:rPr>
              <a:t>Кronstein</a:t>
            </a:r>
            <a:r>
              <a:rPr lang="ru-RU" sz="2000" dirty="0" smtClean="0">
                <a:solidFill>
                  <a:schemeClr val="tx1"/>
                </a:solidFill>
                <a:latin typeface="Times New Roman" pitchFamily="18" charset="0"/>
                <a:ea typeface="Calibri" pitchFamily="34" charset="0"/>
                <a:cs typeface="Times New Roman" pitchFamily="18" charset="0"/>
              </a:rPr>
              <a:t> – кронштейн.  У многих германизмов не совпадает род существительных в русском языке:</a:t>
            </a:r>
            <a:r>
              <a:rPr lang="de-DE" sz="2000" dirty="0" err="1" smtClean="0">
                <a:solidFill>
                  <a:schemeClr val="tx1"/>
                </a:solidFill>
                <a:latin typeface="Times New Roman" pitchFamily="18" charset="0"/>
                <a:ea typeface="Calibri" pitchFamily="34" charset="0"/>
                <a:cs typeface="Times New Roman" pitchFamily="18" charset="0"/>
              </a:rPr>
              <a:t>DieLandschaft</a:t>
            </a:r>
            <a:r>
              <a:rPr lang="ru-RU" sz="2000" dirty="0" smtClean="0">
                <a:solidFill>
                  <a:schemeClr val="tx1"/>
                </a:solidFill>
                <a:latin typeface="Times New Roman" pitchFamily="18" charset="0"/>
                <a:ea typeface="Calibri" pitchFamily="34" charset="0"/>
                <a:cs typeface="Times New Roman" pitchFamily="18" charset="0"/>
              </a:rPr>
              <a:t> – ландшафт,</a:t>
            </a:r>
            <a:r>
              <a:rPr lang="de-DE" sz="2000" dirty="0" err="1" smtClean="0">
                <a:solidFill>
                  <a:schemeClr val="tx1"/>
                </a:solidFill>
                <a:latin typeface="Times New Roman" pitchFamily="18" charset="0"/>
                <a:ea typeface="Calibri" pitchFamily="34" charset="0"/>
                <a:cs typeface="Times New Roman" pitchFamily="18" charset="0"/>
              </a:rPr>
              <a:t>dieRolle</a:t>
            </a:r>
            <a:r>
              <a:rPr lang="ru-RU" sz="2000" dirty="0" smtClean="0">
                <a:solidFill>
                  <a:schemeClr val="tx1"/>
                </a:solidFill>
                <a:latin typeface="Times New Roman" pitchFamily="18" charset="0"/>
                <a:ea typeface="Calibri" pitchFamily="34" charset="0"/>
                <a:cs typeface="Times New Roman" pitchFamily="18" charset="0"/>
              </a:rPr>
              <a:t> –– роль, </a:t>
            </a:r>
            <a:r>
              <a:rPr lang="de-DE" sz="2000" dirty="0" smtClean="0">
                <a:solidFill>
                  <a:schemeClr val="tx1"/>
                </a:solidFill>
                <a:latin typeface="Times New Roman" pitchFamily="18" charset="0"/>
                <a:ea typeface="Calibri" pitchFamily="34" charset="0"/>
                <a:cs typeface="Times New Roman" pitchFamily="18" charset="0"/>
              </a:rPr>
              <a:t>das</a:t>
            </a:r>
            <a:r>
              <a:rPr lang="ru-RU" sz="2000" dirty="0" smtClean="0">
                <a:solidFill>
                  <a:schemeClr val="tx1"/>
                </a:solidFill>
                <a:latin typeface="Times New Roman" pitchFamily="18" charset="0"/>
                <a:ea typeface="Calibri" pitchFamily="34" charset="0"/>
                <a:cs typeface="Times New Roman" pitchFamily="18" charset="0"/>
              </a:rPr>
              <a:t> </a:t>
            </a:r>
            <a:r>
              <a:rPr lang="de-DE" sz="2000" dirty="0" smtClean="0">
                <a:solidFill>
                  <a:schemeClr val="tx1"/>
                </a:solidFill>
                <a:latin typeface="Times New Roman" pitchFamily="18" charset="0"/>
                <a:ea typeface="Calibri" pitchFamily="34" charset="0"/>
                <a:cs typeface="Times New Roman" pitchFamily="18" charset="0"/>
              </a:rPr>
              <a:t>Diktat</a:t>
            </a:r>
            <a:r>
              <a:rPr lang="ru-RU" sz="2000" dirty="0" smtClean="0">
                <a:solidFill>
                  <a:schemeClr val="tx1"/>
                </a:solidFill>
                <a:latin typeface="Times New Roman" pitchFamily="18" charset="0"/>
                <a:ea typeface="Calibri" pitchFamily="34" charset="0"/>
                <a:cs typeface="Times New Roman" pitchFamily="18" charset="0"/>
              </a:rPr>
              <a:t> – диктат,</a:t>
            </a:r>
            <a:r>
              <a:rPr lang="de-DE" sz="2000" dirty="0" smtClean="0">
                <a:solidFill>
                  <a:schemeClr val="tx1"/>
                </a:solidFill>
                <a:latin typeface="Times New Roman" pitchFamily="18" charset="0"/>
                <a:ea typeface="Calibri" pitchFamily="34" charset="0"/>
                <a:cs typeface="Times New Roman" pitchFamily="18" charset="0"/>
              </a:rPr>
              <a:t>das</a:t>
            </a:r>
            <a:r>
              <a:rPr lang="ru-RU" sz="2000" dirty="0" smtClean="0">
                <a:solidFill>
                  <a:schemeClr val="tx1"/>
                </a:solidFill>
                <a:latin typeface="Times New Roman" pitchFamily="18" charset="0"/>
                <a:ea typeface="Calibri" pitchFamily="34" charset="0"/>
                <a:cs typeface="Times New Roman" pitchFamily="18" charset="0"/>
              </a:rPr>
              <a:t> </a:t>
            </a:r>
            <a:r>
              <a:rPr lang="de-DE" sz="2000" dirty="0" smtClean="0">
                <a:solidFill>
                  <a:schemeClr val="tx1"/>
                </a:solidFill>
                <a:latin typeface="Times New Roman" pitchFamily="18" charset="0"/>
                <a:ea typeface="Calibri" pitchFamily="34" charset="0"/>
                <a:cs typeface="Times New Roman" pitchFamily="18" charset="0"/>
              </a:rPr>
              <a:t>Horn</a:t>
            </a:r>
            <a:r>
              <a:rPr lang="ru-RU" sz="2000" dirty="0" smtClean="0">
                <a:solidFill>
                  <a:schemeClr val="tx1"/>
                </a:solidFill>
                <a:latin typeface="Times New Roman" pitchFamily="18" charset="0"/>
                <a:ea typeface="Calibri" pitchFamily="34" charset="0"/>
                <a:cs typeface="Times New Roman" pitchFamily="18" charset="0"/>
              </a:rPr>
              <a:t>–горн, </a:t>
            </a:r>
            <a:r>
              <a:rPr lang="ru-RU" sz="2000" dirty="0" err="1" smtClean="0">
                <a:solidFill>
                  <a:schemeClr val="tx1"/>
                </a:solidFill>
                <a:latin typeface="Times New Roman" pitchFamily="18" charset="0"/>
                <a:ea typeface="Calibri" pitchFamily="34" charset="0"/>
                <a:cs typeface="Times New Roman" pitchFamily="18" charset="0"/>
              </a:rPr>
              <a:t>die</a:t>
            </a:r>
            <a:r>
              <a:rPr lang="ru-RU" sz="2000" dirty="0" smtClean="0">
                <a:solidFill>
                  <a:schemeClr val="tx1"/>
                </a:solidFill>
                <a:latin typeface="Times New Roman" pitchFamily="18" charset="0"/>
                <a:ea typeface="Calibri" pitchFamily="34" charset="0"/>
                <a:cs typeface="Times New Roman" pitchFamily="18" charset="0"/>
              </a:rPr>
              <a:t> </a:t>
            </a:r>
            <a:r>
              <a:rPr lang="ru-RU" sz="2000" dirty="0" err="1" smtClean="0">
                <a:solidFill>
                  <a:schemeClr val="tx1"/>
                </a:solidFill>
                <a:latin typeface="Times New Roman" pitchFamily="18" charset="0"/>
                <a:ea typeface="Calibri" pitchFamily="34" charset="0"/>
                <a:cs typeface="Times New Roman" pitchFamily="18" charset="0"/>
              </a:rPr>
              <a:t>Reise</a:t>
            </a:r>
            <a:r>
              <a:rPr lang="ru-RU" sz="2000" dirty="0" smtClean="0">
                <a:solidFill>
                  <a:schemeClr val="tx1"/>
                </a:solidFill>
                <a:latin typeface="Times New Roman" pitchFamily="18" charset="0"/>
                <a:ea typeface="Calibri" pitchFamily="34" charset="0"/>
                <a:cs typeface="Times New Roman" pitchFamily="18" charset="0"/>
              </a:rPr>
              <a:t>– рейс.   Некоторые русские слова употребляются только во множественном числе, а немецкие слова в единственном: </a:t>
            </a:r>
            <a:r>
              <a:rPr lang="de-DE" sz="2000" dirty="0" smtClean="0">
                <a:solidFill>
                  <a:schemeClr val="tx1"/>
                </a:solidFill>
                <a:latin typeface="Times New Roman" pitchFamily="18" charset="0"/>
                <a:ea typeface="Calibri" pitchFamily="34" charset="0"/>
                <a:cs typeface="Times New Roman" pitchFamily="18" charset="0"/>
              </a:rPr>
              <a:t> </a:t>
            </a:r>
            <a:r>
              <a:rPr lang="ru-RU" sz="2000" dirty="0" smtClean="0">
                <a:solidFill>
                  <a:schemeClr val="tx1"/>
                </a:solidFill>
                <a:latin typeface="Times New Roman" pitchFamily="18" charset="0"/>
                <a:ea typeface="Calibri" pitchFamily="34" charset="0"/>
                <a:cs typeface="Times New Roman" pitchFamily="18" charset="0"/>
              </a:rPr>
              <a:t>дюны – </a:t>
            </a:r>
            <a:r>
              <a:rPr lang="de-DE" sz="2000" dirty="0" smtClean="0">
                <a:solidFill>
                  <a:schemeClr val="tx1"/>
                </a:solidFill>
                <a:latin typeface="Times New Roman" pitchFamily="18" charset="0"/>
                <a:ea typeface="Calibri" pitchFamily="34" charset="0"/>
                <a:cs typeface="Times New Roman" pitchFamily="18" charset="0"/>
              </a:rPr>
              <a:t>die</a:t>
            </a:r>
            <a:r>
              <a:rPr lang="ru-RU" sz="2000" dirty="0" smtClean="0">
                <a:solidFill>
                  <a:schemeClr val="tx1"/>
                </a:solidFill>
                <a:latin typeface="Times New Roman" pitchFamily="18" charset="0"/>
                <a:ea typeface="Calibri" pitchFamily="34" charset="0"/>
                <a:cs typeface="Times New Roman" pitchFamily="18" charset="0"/>
              </a:rPr>
              <a:t> </a:t>
            </a:r>
            <a:r>
              <a:rPr lang="de-DE" sz="2000" dirty="0" smtClean="0">
                <a:solidFill>
                  <a:schemeClr val="tx1"/>
                </a:solidFill>
                <a:latin typeface="Times New Roman" pitchFamily="18" charset="0"/>
                <a:ea typeface="Calibri" pitchFamily="34" charset="0"/>
                <a:cs typeface="Times New Roman" pitchFamily="18" charset="0"/>
              </a:rPr>
              <a:t>D</a:t>
            </a:r>
            <a:r>
              <a:rPr lang="ru-RU" sz="2000" dirty="0" err="1" smtClean="0">
                <a:solidFill>
                  <a:schemeClr val="tx1"/>
                </a:solidFill>
                <a:latin typeface="Times New Roman" pitchFamily="18" charset="0"/>
                <a:ea typeface="Calibri" pitchFamily="34" charset="0"/>
                <a:cs typeface="Times New Roman" pitchFamily="18" charset="0"/>
              </a:rPr>
              <a:t>ü</a:t>
            </a:r>
            <a:r>
              <a:rPr lang="de-DE" sz="2000" dirty="0" smtClean="0">
                <a:solidFill>
                  <a:schemeClr val="tx1"/>
                </a:solidFill>
                <a:latin typeface="Times New Roman" pitchFamily="18" charset="0"/>
                <a:ea typeface="Calibri" pitchFamily="34" charset="0"/>
                <a:cs typeface="Times New Roman" pitchFamily="18" charset="0"/>
              </a:rPr>
              <a:t>ne</a:t>
            </a:r>
            <a:r>
              <a:rPr lang="ru-RU" sz="2000" dirty="0" smtClean="0">
                <a:solidFill>
                  <a:schemeClr val="tx1"/>
                </a:solidFill>
                <a:latin typeface="Times New Roman" pitchFamily="18" charset="0"/>
                <a:ea typeface="Calibri" pitchFamily="34" charset="0"/>
                <a:cs typeface="Times New Roman" pitchFamily="18" charset="0"/>
              </a:rPr>
              <a:t>.</a:t>
            </a:r>
          </a:p>
          <a:p>
            <a:pPr indent="449263" algn="just"/>
            <a:r>
              <a:rPr lang="ru-RU" sz="2000" i="1" dirty="0" smtClean="0">
                <a:solidFill>
                  <a:schemeClr val="tx1"/>
                </a:solidFill>
                <a:latin typeface="Times New Roman" pitchFamily="18" charset="0"/>
                <a:cs typeface="Times New Roman" pitchFamily="18" charset="0"/>
              </a:rPr>
              <a:t>Как мы видим, в течение нескольких веков немецкоязычные слова проникали в русский язык. Какое место в языке они занимают сейчас, как изменились, как «прижились», где употребляются?</a:t>
            </a:r>
          </a:p>
          <a:p>
            <a:pPr indent="449263" algn="just"/>
            <a:r>
              <a:rPr lang="ru-RU" sz="2000" dirty="0" smtClean="0">
                <a:solidFill>
                  <a:schemeClr val="tx1"/>
                </a:solidFill>
                <a:latin typeface="Times New Roman" pitchFamily="18" charset="0"/>
                <a:cs typeface="Times New Roman" pitchFamily="18" charset="0"/>
              </a:rPr>
              <a:t>Чтобы найти ответы на эти вопросы, я проанализировала лексику в «Новейшем словаре иностранных слов и выражений», который включает в себя свыше 100 000 иностранных слов и выражений, с целью выявления германизмов. Мне удалось найти около 1 000 слов немецкого происхождения, что составляет около 1 % от общего числа иностранных слов, собранных в данном словаре. Я думаю, что это не слишком много</a:t>
            </a:r>
            <a:endParaRPr lang="ru-RU" sz="2000" dirty="0">
              <a:solidFill>
                <a:schemeClr val="tx1"/>
              </a:solidFill>
            </a:endParaRPr>
          </a:p>
        </p:txBody>
      </p:sp>
      <p:sp>
        <p:nvSpPr>
          <p:cNvPr id="3" name="Заголовок 2"/>
          <p:cNvSpPr>
            <a:spLocks noGrp="1"/>
          </p:cNvSpPr>
          <p:nvPr>
            <p:ph type="title"/>
          </p:nvPr>
        </p:nvSpPr>
        <p:spPr>
          <a:xfrm>
            <a:off x="107504" y="228168"/>
            <a:ext cx="8784976" cy="1760672"/>
          </a:xfrm>
        </p:spPr>
        <p:txBody>
          <a:bodyPr>
            <a:normAutofit fontScale="90000"/>
          </a:bodyPr>
          <a:lstStyle/>
          <a:p>
            <a:r>
              <a:rPr lang="ru-RU" sz="67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r>
            <a:br>
              <a:rPr lang="ru-RU" sz="67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r>
              <a:rPr lang="ru-RU" sz="67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Германизмы в русском языке</a:t>
            </a:r>
            <a:r>
              <a:rPr lang="ru-RU"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r>
            <a:br>
              <a:rPr lang="ru-RU"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556792"/>
            <a:ext cx="8784976" cy="5040560"/>
          </a:xfrm>
        </p:spPr>
        <p:txBody>
          <a:bodyPr>
            <a:normAutofit fontScale="62500" lnSpcReduction="20000"/>
          </a:bodyPr>
          <a:lstStyle/>
          <a:p>
            <a:pPr indent="449263"/>
            <a:r>
              <a:rPr lang="ru-RU" dirty="0" smtClean="0">
                <a:solidFill>
                  <a:schemeClr val="bg2">
                    <a:lumMod val="25000"/>
                  </a:schemeClr>
                </a:solidFill>
                <a:latin typeface="Times New Roman" pitchFamily="18" charset="0"/>
                <a:cs typeface="Times New Roman" pitchFamily="18" charset="0"/>
              </a:rPr>
              <a:t>Я распределила все слова по областям человеческой деятельности, в которых они употребляются. Самой многочисленной оказалась область «Военное дело» (123 слова): блицкриг, бундесвер, солдат, ракета, гауптвахта, </a:t>
            </a:r>
            <a:r>
              <a:rPr lang="ru-RU" dirty="0" err="1" smtClean="0">
                <a:solidFill>
                  <a:schemeClr val="bg2">
                    <a:lumMod val="25000"/>
                  </a:schemeClr>
                </a:solidFill>
                <a:latin typeface="Times New Roman" pitchFamily="18" charset="0"/>
                <a:cs typeface="Times New Roman" pitchFamily="18" charset="0"/>
              </a:rPr>
              <a:t>форпост.Далее</a:t>
            </a:r>
            <a:r>
              <a:rPr lang="ru-RU" dirty="0" smtClean="0">
                <a:solidFill>
                  <a:schemeClr val="bg2">
                    <a:lumMod val="25000"/>
                  </a:schemeClr>
                </a:solidFill>
                <a:latin typeface="Times New Roman" pitchFamily="18" charset="0"/>
                <a:cs typeface="Times New Roman" pitchFamily="18" charset="0"/>
              </a:rPr>
              <a:t> по мере убывания следуют «Горное дело» (116 слов): шлак, цемент, цинк, кокс, маркшейдер; «Техника и инструменты» (94 слова): дрель, кран, клемма, грейфер, мотороллер; «Морское дело» (78 слов): мачта, шланг, юнга, шторм, бухта; «Общественно-политическая лексика» (73 слова): канцлер, рыцарь, парламент, полиция, герцог; «Архитектура» (67 слов): флигель, шпиль, фанера, филёнка, пакгауз;«Финансы» (65 слов): бухгалтер, вексель, маклер, штамп, гешефт; «Печатное дело» (52 слова): абзац, шрифт, форзац, фальц, рейбер; «Природа» (47 слов): ландшафт, дюны, риф, норд-вест, </a:t>
            </a:r>
            <a:r>
              <a:rPr lang="ru-RU" dirty="0" err="1" smtClean="0">
                <a:solidFill>
                  <a:schemeClr val="bg2">
                    <a:lumMod val="25000"/>
                  </a:schemeClr>
                </a:solidFill>
                <a:latin typeface="Times New Roman" pitchFamily="18" charset="0"/>
                <a:cs typeface="Times New Roman" pitchFamily="18" charset="0"/>
              </a:rPr>
              <a:t>зюд-вест</a:t>
            </a:r>
            <a:r>
              <a:rPr lang="ru-RU" dirty="0" smtClean="0">
                <a:solidFill>
                  <a:schemeClr val="bg2">
                    <a:lumMod val="25000"/>
                  </a:schemeClr>
                </a:solidFill>
                <a:latin typeface="Times New Roman" pitchFamily="18" charset="0"/>
                <a:cs typeface="Times New Roman" pitchFamily="18" charset="0"/>
              </a:rPr>
              <a:t>; «Продукты питания» (43 слова): бутерброд, марципан, глазурь, зельц, шоколад. А также заимствования по темам «Искусство», «Медицина», «Мера веса и счёта», «Одежда и внешность», «Породы собак», «Шахматы», «Мифология».</a:t>
            </a:r>
          </a:p>
          <a:p>
            <a:pPr indent="449263"/>
            <a:r>
              <a:rPr lang="ru-RU" dirty="0" smtClean="0">
                <a:solidFill>
                  <a:srgbClr val="FF0000"/>
                </a:solidFill>
                <a:latin typeface="Times New Roman" pitchFamily="18" charset="0"/>
                <a:cs typeface="Times New Roman" pitchFamily="18" charset="0"/>
              </a:rPr>
              <a:t>Проведя данную классификацию, я смогла убедиться в том, что сфера применения германизмов достаточно широка.</a:t>
            </a:r>
          </a:p>
          <a:p>
            <a:endParaRPr lang="ru-RU" dirty="0"/>
          </a:p>
        </p:txBody>
      </p:sp>
      <p:sp>
        <p:nvSpPr>
          <p:cNvPr id="3" name="Заголовок 2"/>
          <p:cNvSpPr>
            <a:spLocks noGrp="1"/>
          </p:cNvSpPr>
          <p:nvPr>
            <p:ph type="title"/>
          </p:nvPr>
        </p:nvSpPr>
        <p:spPr/>
        <p:txBody>
          <a:bodyPr>
            <a:normAutofit fontScale="90000"/>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Сфера применения германизмов</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b="1" dirty="0" smtClean="0"/>
              <a:t> </a:t>
            </a:r>
            <a:r>
              <a:rPr lang="ru-RU" b="1" dirty="0" smtClean="0">
                <a:solidFill>
                  <a:schemeClr val="tx1"/>
                </a:solidFill>
              </a:rPr>
              <a:t>с ремёслами: </a:t>
            </a:r>
            <a:r>
              <a:rPr lang="en-US" i="1" dirty="0" smtClean="0">
                <a:solidFill>
                  <a:schemeClr val="tx1"/>
                </a:solidFill>
              </a:rPr>
              <a:t>Schlosser</a:t>
            </a:r>
            <a:r>
              <a:rPr lang="ru-RU" i="1" dirty="0" smtClean="0">
                <a:solidFill>
                  <a:schemeClr val="tx1"/>
                </a:solidFill>
              </a:rPr>
              <a:t> – слесарь, </a:t>
            </a:r>
            <a:r>
              <a:rPr lang="en-US" i="1" dirty="0" smtClean="0">
                <a:solidFill>
                  <a:schemeClr val="tx1"/>
                </a:solidFill>
              </a:rPr>
              <a:t>Per</a:t>
            </a:r>
            <a:r>
              <a:rPr lang="ru-RU" i="1" dirty="0" err="1" smtClean="0">
                <a:solidFill>
                  <a:schemeClr val="tx1"/>
                </a:solidFill>
              </a:rPr>
              <a:t>ü</a:t>
            </a:r>
            <a:r>
              <a:rPr lang="de-DE" i="1" dirty="0" err="1" smtClean="0">
                <a:solidFill>
                  <a:schemeClr val="tx1"/>
                </a:solidFill>
              </a:rPr>
              <a:t>ckenmacher</a:t>
            </a:r>
            <a:r>
              <a:rPr lang="ru-RU" i="1" dirty="0" smtClean="0">
                <a:solidFill>
                  <a:schemeClr val="tx1"/>
                </a:solidFill>
              </a:rPr>
              <a:t> – парикмахер, </a:t>
            </a:r>
            <a:r>
              <a:rPr lang="de-DE" i="1" dirty="0" smtClean="0">
                <a:solidFill>
                  <a:schemeClr val="tx1"/>
                </a:solidFill>
              </a:rPr>
              <a:t>Simshobel</a:t>
            </a:r>
            <a:r>
              <a:rPr lang="ru-RU" i="1" dirty="0" smtClean="0">
                <a:solidFill>
                  <a:schemeClr val="tx1"/>
                </a:solidFill>
              </a:rPr>
              <a:t> – рубанок и т. д.;</a:t>
            </a:r>
          </a:p>
          <a:p>
            <a:r>
              <a:rPr lang="ru-RU" b="1" dirty="0" smtClean="0">
                <a:solidFill>
                  <a:schemeClr val="tx1"/>
                </a:solidFill>
              </a:rPr>
              <a:t> военным делом: </a:t>
            </a:r>
            <a:r>
              <a:rPr lang="de-DE" i="1" dirty="0" smtClean="0">
                <a:solidFill>
                  <a:schemeClr val="tx1"/>
                </a:solidFill>
              </a:rPr>
              <a:t>Blitzkrieg</a:t>
            </a:r>
            <a:r>
              <a:rPr lang="ru-RU" i="1" dirty="0" smtClean="0">
                <a:solidFill>
                  <a:schemeClr val="tx1"/>
                </a:solidFill>
              </a:rPr>
              <a:t> – молниеносная война, </a:t>
            </a:r>
            <a:r>
              <a:rPr lang="de-DE" i="1" dirty="0" smtClean="0">
                <a:solidFill>
                  <a:schemeClr val="tx1"/>
                </a:solidFill>
              </a:rPr>
              <a:t>Soldat</a:t>
            </a:r>
            <a:r>
              <a:rPr lang="ru-RU" i="1" dirty="0" smtClean="0">
                <a:solidFill>
                  <a:schemeClr val="tx1"/>
                </a:solidFill>
              </a:rPr>
              <a:t> – солдат, </a:t>
            </a:r>
            <a:r>
              <a:rPr lang="de-DE" i="1" dirty="0" smtClean="0">
                <a:solidFill>
                  <a:schemeClr val="tx1"/>
                </a:solidFill>
              </a:rPr>
              <a:t>Ritter</a:t>
            </a:r>
            <a:r>
              <a:rPr lang="ru-RU" i="1" dirty="0" smtClean="0">
                <a:solidFill>
                  <a:schemeClr val="tx1"/>
                </a:solidFill>
              </a:rPr>
              <a:t> – рыцарь, </a:t>
            </a:r>
            <a:r>
              <a:rPr lang="de-DE" i="1" dirty="0" smtClean="0">
                <a:solidFill>
                  <a:schemeClr val="tx1"/>
                </a:solidFill>
              </a:rPr>
              <a:t>Gefreiter</a:t>
            </a:r>
            <a:r>
              <a:rPr lang="ru-RU" i="1" dirty="0" smtClean="0">
                <a:solidFill>
                  <a:schemeClr val="tx1"/>
                </a:solidFill>
              </a:rPr>
              <a:t> – ефрейтор и т. д.;</a:t>
            </a:r>
          </a:p>
          <a:p>
            <a:r>
              <a:rPr lang="ru-RU" b="1" dirty="0" smtClean="0">
                <a:solidFill>
                  <a:schemeClr val="tx1"/>
                </a:solidFill>
              </a:rPr>
              <a:t> названиями предметов обихода: </a:t>
            </a:r>
            <a:r>
              <a:rPr lang="de-DE" i="1" dirty="0" err="1" smtClean="0">
                <a:solidFill>
                  <a:schemeClr val="tx1"/>
                </a:solidFill>
              </a:rPr>
              <a:t>Rasper</a:t>
            </a:r>
            <a:r>
              <a:rPr lang="ru-RU" i="1" dirty="0" smtClean="0">
                <a:solidFill>
                  <a:schemeClr val="tx1"/>
                </a:solidFill>
              </a:rPr>
              <a:t> – тёрка, </a:t>
            </a:r>
            <a:r>
              <a:rPr lang="de-DE" i="1" dirty="0" smtClean="0">
                <a:solidFill>
                  <a:schemeClr val="tx1"/>
                </a:solidFill>
              </a:rPr>
              <a:t>Band</a:t>
            </a:r>
            <a:r>
              <a:rPr lang="ru-RU" i="1" dirty="0" smtClean="0">
                <a:solidFill>
                  <a:schemeClr val="tx1"/>
                </a:solidFill>
              </a:rPr>
              <a:t> – бант, </a:t>
            </a:r>
            <a:r>
              <a:rPr lang="de-DE" i="1" dirty="0" smtClean="0">
                <a:solidFill>
                  <a:schemeClr val="tx1"/>
                </a:solidFill>
              </a:rPr>
              <a:t>Teller</a:t>
            </a:r>
            <a:r>
              <a:rPr lang="ru-RU" i="1" dirty="0" smtClean="0">
                <a:solidFill>
                  <a:schemeClr val="tx1"/>
                </a:solidFill>
              </a:rPr>
              <a:t> – тарелка;</a:t>
            </a:r>
          </a:p>
          <a:p>
            <a:r>
              <a:rPr lang="ru-RU" b="1" dirty="0" smtClean="0">
                <a:solidFill>
                  <a:schemeClr val="tx1"/>
                </a:solidFill>
              </a:rPr>
              <a:t> техникой: </a:t>
            </a:r>
            <a:r>
              <a:rPr lang="de-DE" i="1" dirty="0" smtClean="0">
                <a:solidFill>
                  <a:schemeClr val="tx1"/>
                </a:solidFill>
              </a:rPr>
              <a:t>Fotoapparat</a:t>
            </a:r>
            <a:r>
              <a:rPr lang="ru-RU" i="1" dirty="0" smtClean="0">
                <a:solidFill>
                  <a:schemeClr val="tx1"/>
                </a:solidFill>
              </a:rPr>
              <a:t> – фотоаппарат, </a:t>
            </a:r>
            <a:r>
              <a:rPr lang="de-DE" i="1" dirty="0" smtClean="0">
                <a:solidFill>
                  <a:schemeClr val="tx1"/>
                </a:solidFill>
              </a:rPr>
              <a:t>Film</a:t>
            </a:r>
            <a:r>
              <a:rPr lang="ru-RU" i="1" dirty="0" smtClean="0">
                <a:solidFill>
                  <a:schemeClr val="tx1"/>
                </a:solidFill>
              </a:rPr>
              <a:t> – фильм, плёнка;</a:t>
            </a:r>
            <a:r>
              <a:rPr lang="ru-RU" b="1" dirty="0" smtClean="0">
                <a:solidFill>
                  <a:schemeClr val="tx1"/>
                </a:solidFill>
              </a:rPr>
              <a:t> </a:t>
            </a:r>
          </a:p>
          <a:p>
            <a:r>
              <a:rPr lang="ru-RU" b="1" dirty="0" smtClean="0">
                <a:solidFill>
                  <a:schemeClr val="tx1"/>
                </a:solidFill>
              </a:rPr>
              <a:t>искусством: </a:t>
            </a:r>
            <a:r>
              <a:rPr lang="de-DE" i="1" dirty="0" err="1" smtClean="0">
                <a:solidFill>
                  <a:schemeClr val="tx1"/>
                </a:solidFill>
              </a:rPr>
              <a:t>Malbrett</a:t>
            </a:r>
            <a:r>
              <a:rPr lang="ru-RU" i="1" dirty="0" smtClean="0">
                <a:solidFill>
                  <a:schemeClr val="tx1"/>
                </a:solidFill>
              </a:rPr>
              <a:t> – мольберт, </a:t>
            </a:r>
            <a:r>
              <a:rPr lang="de-DE" i="1" dirty="0" smtClean="0">
                <a:solidFill>
                  <a:schemeClr val="tx1"/>
                </a:solidFill>
              </a:rPr>
              <a:t>Abriss</a:t>
            </a:r>
            <a:r>
              <a:rPr lang="ru-RU" i="1" dirty="0" smtClean="0">
                <a:solidFill>
                  <a:schemeClr val="tx1"/>
                </a:solidFill>
              </a:rPr>
              <a:t> –обведённый контур, рисунок;</a:t>
            </a:r>
          </a:p>
          <a:p>
            <a:r>
              <a:rPr lang="ru-RU" b="1" dirty="0" smtClean="0">
                <a:solidFill>
                  <a:schemeClr val="tx1"/>
                </a:solidFill>
              </a:rPr>
              <a:t>медициной: </a:t>
            </a:r>
            <a:r>
              <a:rPr lang="ru-RU" i="1" dirty="0" smtClean="0">
                <a:solidFill>
                  <a:schemeClr val="tx1"/>
                </a:solidFill>
              </a:rPr>
              <a:t>шприц</a:t>
            </a:r>
            <a:r>
              <a:rPr lang="de-DE" i="1" dirty="0" smtClean="0">
                <a:solidFill>
                  <a:schemeClr val="tx1"/>
                </a:solidFill>
              </a:rPr>
              <a:t> – Spritze</a:t>
            </a:r>
            <a:r>
              <a:rPr lang="ru-RU" i="1" dirty="0" smtClean="0">
                <a:solidFill>
                  <a:schemeClr val="tx1"/>
                </a:solidFill>
              </a:rPr>
              <a:t>;</a:t>
            </a:r>
          </a:p>
          <a:p>
            <a:r>
              <a:rPr lang="ru-RU" b="1" dirty="0" smtClean="0">
                <a:solidFill>
                  <a:schemeClr val="tx1"/>
                </a:solidFill>
              </a:rPr>
              <a:t>общественно-политической деятельностью: </a:t>
            </a:r>
            <a:r>
              <a:rPr lang="de-DE" i="1" dirty="0" smtClean="0">
                <a:solidFill>
                  <a:schemeClr val="tx1"/>
                </a:solidFill>
              </a:rPr>
              <a:t>Losung</a:t>
            </a:r>
            <a:r>
              <a:rPr lang="ru-RU" i="1" dirty="0" smtClean="0">
                <a:solidFill>
                  <a:schemeClr val="tx1"/>
                </a:solidFill>
              </a:rPr>
              <a:t> – лозунг, </a:t>
            </a:r>
            <a:r>
              <a:rPr lang="de-DE" i="1" dirty="0" smtClean="0">
                <a:solidFill>
                  <a:schemeClr val="tx1"/>
                </a:solidFill>
              </a:rPr>
              <a:t>Trauer</a:t>
            </a:r>
            <a:r>
              <a:rPr lang="ru-RU" i="1" dirty="0" smtClean="0">
                <a:solidFill>
                  <a:schemeClr val="tx1"/>
                </a:solidFill>
              </a:rPr>
              <a:t> – траур, </a:t>
            </a:r>
            <a:r>
              <a:rPr lang="de-DE" i="1" dirty="0" smtClean="0">
                <a:solidFill>
                  <a:schemeClr val="tx1"/>
                </a:solidFill>
              </a:rPr>
              <a:t>Turm</a:t>
            </a:r>
            <a:r>
              <a:rPr lang="ru-RU" i="1" dirty="0" smtClean="0">
                <a:solidFill>
                  <a:schemeClr val="tx1"/>
                </a:solidFill>
              </a:rPr>
              <a:t> – тюрьма и т. д.</a:t>
            </a:r>
          </a:p>
          <a:p>
            <a:endParaRPr lang="ru-RU" dirty="0"/>
          </a:p>
        </p:txBody>
      </p:sp>
      <p:sp>
        <p:nvSpPr>
          <p:cNvPr id="3" name="Заголовок 2"/>
          <p:cNvSpPr>
            <a:spLocks noGrp="1"/>
          </p:cNvSpPr>
          <p:nvPr>
            <p:ph type="title"/>
          </p:nvPr>
        </p:nvSpPr>
        <p:spPr>
          <a:xfrm>
            <a:off x="107504" y="228168"/>
            <a:ext cx="8640960" cy="1150897"/>
          </a:xfrm>
        </p:spPr>
        <p:txBody>
          <a:bodyPr>
            <a:normAutofit fontScale="90000"/>
          </a:bodyPr>
          <a:lstStyle/>
          <a:p>
            <a: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Из немецкого языка </a:t>
            </a:r>
            <a:b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заимствуются слова, связанные :</a:t>
            </a:r>
            <a:b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e7383ba88c1ee2e2ade906ad352d37b9086c1c5"/>
</p:tagLst>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Шары">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2415</TotalTime>
  <Words>1086</Words>
  <Application>Microsoft Office PowerPoint</Application>
  <PresentationFormat>Экран (4:3)</PresentationFormat>
  <Paragraphs>145</Paragraphs>
  <Slides>15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«Немецкие заимствования в русском языке».                              Работу выполнили ученики 8 класса                                МКОУ «Красносельцевская СШ» Салихова Разия       Нитова Ангелина                       Руководители: Сизякина Оксана Ивановна </vt:lpstr>
      <vt:lpstr>Актуальность и цель работы</vt:lpstr>
      <vt:lpstr> Заимствование </vt:lpstr>
      <vt:lpstr> Причины заимствования </vt:lpstr>
      <vt:lpstr>Иноязычная лексика: </vt:lpstr>
      <vt:lpstr> Германизмы   в русском языке </vt:lpstr>
      <vt:lpstr> Германизмы в русском языке </vt:lpstr>
      <vt:lpstr>Сфера применения германизмов</vt:lpstr>
      <vt:lpstr> Из немецкого языка  заимствуются слова, связанные : </vt:lpstr>
      <vt:lpstr>  Социологическое исследование :  «Замена заимствованных слов  из немецкого на синонимы» </vt:lpstr>
      <vt:lpstr> Таблица 1. Замена заимствованных слов из немецкого на синонимы </vt:lpstr>
      <vt:lpstr>Слайд 12</vt:lpstr>
      <vt:lpstr>Слайд 13</vt:lpstr>
      <vt:lpstr>Заключение </vt:lpstr>
      <vt:lpstr>Список литературы: </vt:lpstr>
    </vt:vector>
  </TitlesOfParts>
  <Company>presentation-creation.ru</Company>
  <LinksUpToDate>false</LinksUpToDate>
  <SharedDoc>false</SharedDoc>
  <HyperlinkBase>https://presentation-creation.ru/powerpoint-templates.html</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Добро пожаловать в Германию</dc:title>
  <dc:creator>obstinate</dc:creator>
  <dc:description>Шаблон презентации с сайта https://presentation-creation.ru/</dc:description>
  <cp:lastModifiedBy>123</cp:lastModifiedBy>
  <cp:revision>1152</cp:revision>
  <dcterms:created xsi:type="dcterms:W3CDTF">2018-02-25T09:09:03Z</dcterms:created>
  <dcterms:modified xsi:type="dcterms:W3CDTF">2021-02-10T09:17:31Z</dcterms:modified>
</cp:coreProperties>
</file>