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</p:sldMasterIdLst>
  <p:notesMasterIdLst>
    <p:notesMasterId r:id="rId20"/>
  </p:notesMasterIdLst>
  <p:handoutMasterIdLst>
    <p:handoutMasterId r:id="rId21"/>
  </p:handoutMasterIdLst>
  <p:sldIdLst>
    <p:sldId id="259" r:id="rId5"/>
    <p:sldId id="274" r:id="rId6"/>
    <p:sldId id="275" r:id="rId7"/>
    <p:sldId id="273" r:id="rId8"/>
    <p:sldId id="272" r:id="rId9"/>
    <p:sldId id="277" r:id="rId10"/>
    <p:sldId id="289" r:id="rId11"/>
    <p:sldId id="279" r:id="rId12"/>
    <p:sldId id="286" r:id="rId13"/>
    <p:sldId id="280" r:id="rId14"/>
    <p:sldId id="287" r:id="rId15"/>
    <p:sldId id="281" r:id="rId16"/>
    <p:sldId id="283" r:id="rId17"/>
    <p:sldId id="285" r:id="rId18"/>
    <p:sldId id="288" r:id="rId19"/>
  </p:sldIdLst>
  <p:sldSz cx="12188825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321">
          <p15:clr>
            <a:srgbClr val="A4A3A4"/>
          </p15:clr>
        </p15:guide>
        <p15:guide id="5" pos="3839">
          <p15:clr>
            <a:srgbClr val="A4A3A4"/>
          </p15:clr>
        </p15:guide>
        <p15:guide id="6" pos="1007">
          <p15:clr>
            <a:srgbClr val="A4A3A4"/>
          </p15:clr>
        </p15:guide>
        <p15:guide id="7" pos="717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4" autoAdjust="0"/>
    <p:restoredTop sz="94660"/>
  </p:normalViewPr>
  <p:slideViewPr>
    <p:cSldViewPr showGuides="1">
      <p:cViewPr varScale="1">
        <p:scale>
          <a:sx n="115" d="100"/>
          <a:sy n="115" d="100"/>
        </p:scale>
        <p:origin x="450" y="114"/>
      </p:cViewPr>
      <p:guideLst>
        <p:guide orient="horz" pos="2160"/>
        <p:guide orient="horz" pos="1008"/>
        <p:guide orient="horz" pos="3888"/>
        <p:guide orient="horz" pos="321"/>
        <p:guide pos="3839"/>
        <p:guide pos="1007"/>
        <p:guide pos="717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90" d="100"/>
          <a:sy n="90" d="100"/>
        </p:scale>
        <p:origin x="3024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30277379480983596"/>
          <c:y val="0"/>
          <c:w val="0.429816247268822"/>
          <c:h val="0.7641177729223501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снежинки </c:v>
                </c:pt>
              </c:strCache>
            </c:strRef>
          </c:tx>
          <c:explosion val="11"/>
          <c:dPt>
            <c:idx val="0"/>
            <c:bubble3D val="0"/>
            <c:explosion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865-4AB6-A60C-0D12FCB47C3D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865-4AB6-A60C-0D12FCB47C3D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865-4AB6-A60C-0D12FCB47C3D}"/>
              </c:ext>
            </c:extLst>
          </c:dPt>
          <c:dLbls>
            <c:dLbl>
              <c:idx val="0"/>
              <c:layout>
                <c:manualLayout>
                  <c:x val="0.11925196850393684"/>
                  <c:y val="-0.1047142544681914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>
                      <a:defRPr sz="1310" b="1" i="0" u="none" strike="noStrike" kern="120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310" b="1" i="0" baseline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t>90%</a:t>
                    </a:r>
                    <a:endParaRPr lang="en-US" sz="1310" b="1" i="0" baseline="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>
                    <a:defRPr sz="1310" b="1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6099628171478561E-2"/>
                      <c:h val="8.724221972253466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4865-4AB6-A60C-0D12FCB47C3D}"/>
                </c:ext>
              </c:extLst>
            </c:dLbl>
            <c:dLbl>
              <c:idx val="1"/>
              <c:layout>
                <c:manualLayout>
                  <c:x val="-5.0925925925925923E-2"/>
                  <c:y val="2.069585051868516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>
                      <a:defRPr sz="1310" b="1" i="0" u="none" strike="noStrike" kern="120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310" b="1" i="0" baseline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rPr>
                      <a:t>9%</a:t>
                    </a:r>
                    <a:endParaRPr lang="en-US" sz="1310" b="1" i="0" baseline="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>
                    <a:defRPr sz="1310" b="1" i="0" u="none" strike="noStrike" kern="12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9768518518518517E-2"/>
                      <c:h val="8.829365079365079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4865-4AB6-A60C-0D12FCB47C3D}"/>
                </c:ext>
              </c:extLst>
            </c:dLbl>
            <c:dLbl>
              <c:idx val="2"/>
              <c:layout>
                <c:manualLayout>
                  <c:x val="5.2353991917564714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4865-4AB6-A60C-0D12FCB47C3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>
                  <a:defRPr sz="131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Дендриты</c:v>
                </c:pt>
                <c:pt idx="1">
                  <c:v>Сложные пластинки</c:v>
                </c:pt>
                <c:pt idx="2">
                  <c:v>Ветка с наростами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90</c:v>
                </c:pt>
                <c:pt idx="1">
                  <c:v>9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865-4AB6-A60C-0D12FCB47C3D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0" b="1" i="1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1065671522608599"/>
          <c:y val="0.81509744802017881"/>
          <c:w val="0.69868090466799981"/>
          <c:h val="0.148975473918535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0" b="1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455363E-5DB3-439C-B549-DD83222C79E4}" type="datetime1">
              <a:rPr lang="ru-RU" smtClean="0"/>
              <a:t>02.05.2019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4360E59-1627-4404-ACC5-51C744AB0F2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62254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26E2F11-CEBF-4D63-B350-54083DC2653F}" type="datetime1">
              <a:rPr lang="ru-RU" smtClean="0"/>
              <a:pPr/>
              <a:t>02.05.2019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841221E5-7225-48EB-A4EE-420E7BFCF705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56669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41221E5-7225-48EB-A4EE-420E7BFCF705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8074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ltGray"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28669" y="1600200"/>
            <a:ext cx="8329031" cy="2680127"/>
          </a:xfrm>
          <a:noFill/>
          <a:effectLst>
            <a:softEdge rad="31750"/>
          </a:effectLst>
        </p:spPr>
        <p:txBody>
          <a:bodyPr rtlCol="0" anchor="b"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28669" y="4344915"/>
            <a:ext cx="7516442" cy="1116085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699025" y="6356351"/>
            <a:ext cx="1218883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906DD7E9-633A-4209-8629-FCA24BED8E5C}" type="datetime1">
              <a:rPr lang="ru-RU" noProof="0" smtClean="0"/>
              <a:t>02.05.2019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114708" y="6356351"/>
            <a:ext cx="3974065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285571" y="6356351"/>
            <a:ext cx="609441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DC1BBB0-96F0-4077-A278-0F3FB5C104D3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9098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7BCC0A8-4822-4C48-B4AB-E6618EB17856}" type="datetime1">
              <a:rPr lang="ru-RU" noProof="0" smtClean="0"/>
              <a:t>02.05.2019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6616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599612" y="685800"/>
            <a:ext cx="1787526" cy="5486400"/>
          </a:xfrm>
        </p:spPr>
        <p:txBody>
          <a:bodyPr vert="eaVert"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98613" y="685800"/>
            <a:ext cx="7848599" cy="5486400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F26FFAE-3E3C-4124-8CE2-33E8AFE68549}" type="datetime1">
              <a:rPr lang="ru-RU" noProof="0" smtClean="0"/>
              <a:t>02.05.2019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1729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5648EF9-D76D-408D-9269-C51AF1E71906}" type="datetime1">
              <a:rPr lang="ru-RU" noProof="0" smtClean="0"/>
              <a:t>02.05.2019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3552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8613" y="1600201"/>
            <a:ext cx="8283272" cy="2654064"/>
          </a:xfrm>
        </p:spPr>
        <p:txBody>
          <a:bodyPr rtlCol="0" anchor="b">
            <a:normAutofit/>
          </a:bodyPr>
          <a:lstStyle>
            <a:lvl1pPr algn="l">
              <a:defRPr sz="5400" b="0" cap="none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98613" y="4259996"/>
            <a:ext cx="7264623" cy="1150203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267F7D04-070A-4786-BFC3-699C3BEEF6F5}" type="datetime1">
              <a:rPr lang="ru-RU" noProof="0" smtClean="0"/>
              <a:t>02.05.2019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7DC1BBB0-96F0-4077-A278-0F3FB5C104D3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7491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93436" y="1600200"/>
            <a:ext cx="4814586" cy="4572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561651" y="1600200"/>
            <a:ext cx="4814586" cy="4572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 baseline="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6DFC388-25B8-4D98-8EA3-7599CFB174A7}" type="datetime1">
              <a:rPr lang="ru-RU" noProof="0" smtClean="0"/>
              <a:t>02.05.2019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78340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93436" y="1499616"/>
            <a:ext cx="4818888" cy="93878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93436" y="2514706"/>
            <a:ext cx="4814586" cy="365749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09524" y="1499616"/>
            <a:ext cx="4818888" cy="93878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609524" y="2514600"/>
            <a:ext cx="4818888" cy="365556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6184B29-88E0-41C3-91BD-DCA26527FF63}" type="datetime1">
              <a:rPr lang="ru-RU" noProof="0" smtClean="0"/>
              <a:t>02.05.2019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4595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50918EF-A4F5-4A7C-96B1-F87831C82688}" type="datetime1">
              <a:rPr lang="ru-RU" noProof="0" smtClean="0"/>
              <a:t>02.05.2019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2167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138ADB2-DC01-420A-B091-D935BF010607}" type="datetime1">
              <a:rPr lang="ru-RU" noProof="0" smtClean="0"/>
              <a:t>02.05.2019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algn="r">
              <a:defRPr lang="en-US" smtClean="0"/>
            </a:lvl1pPr>
          </a:lstStyle>
          <a:p>
            <a:pPr rtl="0"/>
            <a:fld id="{7DC1BBB0-96F0-4077-A278-0F3FB5C104D3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6617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098"/>
            <a:ext cx="12188825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>
          <a:xfrm>
            <a:off x="1598612" y="381000"/>
            <a:ext cx="3293422" cy="1371600"/>
          </a:xfrm>
        </p:spPr>
        <p:txBody>
          <a:bodyPr rtlCol="0" anchor="b">
            <a:normAutofit/>
          </a:bodyPr>
          <a:lstStyle>
            <a:lvl1pPr algn="l">
              <a:defRPr sz="2800" b="0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white">
          <a:xfrm>
            <a:off x="1598612" y="1828800"/>
            <a:ext cx="3293422" cy="4343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32426" y="482600"/>
            <a:ext cx="6195986" cy="5689600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5981ADC-92F1-410C-B0D8-5A45B123FAEB}" type="datetime1">
              <a:rPr lang="ru-RU" noProof="0" smtClean="0"/>
              <a:t>02.05.2019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1189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5103812" y="0"/>
            <a:ext cx="6324601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6718" y="381000"/>
            <a:ext cx="3293422" cy="1371600"/>
          </a:xfrm>
        </p:spPr>
        <p:txBody>
          <a:bodyPr rtlCol="0" anchor="b">
            <a:normAutofit/>
          </a:bodyPr>
          <a:lstStyle>
            <a:lvl1pPr algn="l">
              <a:defRPr sz="2800" b="0" cap="all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 bwMode="auto">
          <a:xfrm>
            <a:off x="5232426" y="482600"/>
            <a:ext cx="6043586" cy="5689600"/>
          </a:xfrm>
          <a:ln w="1905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16718" y="1828800"/>
            <a:ext cx="3293422" cy="4343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D528A0-6E8B-4E56-B80E-E13CDB5F70CC}" type="datetime1">
              <a:rPr lang="ru-RU" noProof="0" smtClean="0"/>
              <a:t>02.05.2019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5703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93436" y="1600200"/>
            <a:ext cx="9782801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180250" y="6316091"/>
            <a:ext cx="1218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fld id="{F914A4C0-1A15-4319-B325-10A509977DD3}" type="datetime1">
              <a:rPr lang="ru-RU" noProof="0" smtClean="0"/>
              <a:t>02.05.2019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595933" y="6316091"/>
            <a:ext cx="3974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766796" y="6316091"/>
            <a:ext cx="609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fld id="{7DC1BBB0-96F0-4077-A278-0F3FB5C104D3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12629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400"/>
        </a:spcBef>
        <a:buFont typeface="Euphemia" pitchFamily="34" charset="0"/>
        <a:buChar char="›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126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9784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344168" indent="-24688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70992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07568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4414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8072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17296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39" userDrawn="1">
          <p15:clr>
            <a:srgbClr val="F26B43"/>
          </p15:clr>
        </p15:guide>
        <p15:guide id="2" pos="1007" userDrawn="1">
          <p15:clr>
            <a:srgbClr val="F26B43"/>
          </p15:clr>
        </p15:guide>
        <p15:guide id="3" pos="719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9756" y="0"/>
            <a:ext cx="11999069" cy="5157192"/>
          </a:xfrm>
        </p:spPr>
        <p:txBody>
          <a:bodyPr rtlCol="0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Исследовательский 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 физике </a:t>
            </a:r>
            <a:b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снежинок. Определение средней скорости их падения.»</a:t>
            </a:r>
            <a:b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/>
              <a:t> </a:t>
            </a:r>
            <a:br>
              <a:rPr lang="ru-RU" sz="2000" dirty="0"/>
            </a:br>
            <a:r>
              <a:rPr lang="ru-RU" sz="1200" dirty="0"/>
              <a:t> </a:t>
            </a:r>
            <a:br>
              <a:rPr lang="ru-RU" sz="1200" dirty="0"/>
            </a:br>
            <a:r>
              <a:rPr lang="ru-RU" sz="1200" dirty="0"/>
              <a:t> </a:t>
            </a:r>
            <a:br>
              <a:rPr lang="ru-RU" sz="1200" dirty="0"/>
            </a:br>
            <a:r>
              <a:rPr lang="ru-RU" sz="1200" dirty="0"/>
              <a:t> </a:t>
            </a:r>
            <a:br>
              <a:rPr lang="ru-RU" sz="1200" dirty="0"/>
            </a:br>
            <a:r>
              <a:rPr lang="ru-RU" sz="1200" dirty="0"/>
              <a:t> </a:t>
            </a:r>
            <a:br>
              <a:rPr lang="ru-RU" sz="1200" dirty="0"/>
            </a:br>
            <a:r>
              <a:rPr lang="ru-RU" sz="1200" dirty="0"/>
              <a:t> </a:t>
            </a:r>
            <a:br>
              <a:rPr lang="ru-RU" sz="1200" dirty="0"/>
            </a:br>
            <a:r>
              <a:rPr lang="ru-RU" sz="1200" dirty="0"/>
              <a:t> </a:t>
            </a:r>
            <a:br>
              <a:rPr lang="ru-RU" sz="1200" dirty="0"/>
            </a:br>
            <a:r>
              <a:rPr lang="ru-RU" sz="1200" dirty="0"/>
              <a:t> </a:t>
            </a:r>
            <a:br>
              <a:rPr lang="ru-RU" sz="1200" dirty="0"/>
            </a:br>
            <a:r>
              <a:rPr lang="ru-RU" sz="1200" dirty="0"/>
              <a:t> </a:t>
            </a:r>
            <a:br>
              <a:rPr lang="ru-RU" sz="1200" dirty="0"/>
            </a:br>
            <a:endParaRPr lang="ru-RU" sz="1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73932" y="3284984"/>
            <a:ext cx="9865095" cy="2736304"/>
          </a:xfrm>
        </p:spPr>
        <p:txBody>
          <a:bodyPr rtlCol="0">
            <a:normAutofit/>
          </a:bodyPr>
          <a:lstStyle/>
          <a:p>
            <a:pPr algn="r" fontAlgn="base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выполнила:</a:t>
            </a:r>
          </a:p>
          <a:p>
            <a:pPr algn="r" fontAlgn="base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ученица 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класса,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Лицея №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r" fontAlgn="base"/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Лазарева Елизавета</a:t>
            </a:r>
          </a:p>
          <a:p>
            <a:pPr algn="r" fontAlgn="base"/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fontAlgn="base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проекта: учитель физики Лицея № 15 </a:t>
            </a:r>
          </a:p>
          <a:p>
            <a:pPr algn="r" fontAlgn="base"/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Касерес Марина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Олеговна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fontAlgn="base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fontAlgn="base"/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fontAlgn="base"/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rtl="0"/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996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4000"/>
                    </a14:imgEffect>
                    <a14:imgEffect>
                      <a14:saturation sat="85000"/>
                    </a14:imgEffect>
                    <a14:imgEffect>
                      <a14:brightnessContrast bright="2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908" y="116632"/>
            <a:ext cx="4752528" cy="5688632"/>
          </a:xfrm>
          <a:prstGeom prst="rect">
            <a:avLst/>
          </a:prstGeom>
          <a:effectLst>
            <a:glow rad="101600">
              <a:schemeClr val="accent1">
                <a:alpha val="0"/>
              </a:schemeClr>
            </a:glow>
          </a:effectLst>
        </p:spPr>
      </p:pic>
      <p:pic>
        <p:nvPicPr>
          <p:cNvPr id="3" name="Рисунок 2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4000"/>
                    </a14:imgEffect>
                    <a14:imgEffect>
                      <a14:saturation sat="85000"/>
                    </a14:imgEffect>
                    <a14:imgEffect>
                      <a14:brightnessContrast bright="5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8" y="116632"/>
            <a:ext cx="4608512" cy="568863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29979" y="5949280"/>
            <a:ext cx="6092825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  <a:tabLst>
                <a:tab pos="2969895" algn="ctr"/>
              </a:tabLst>
            </a:pP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Рис. </a:t>
            </a:r>
            <a:r>
              <a:rPr lang="ru-RU" sz="20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1.5 – </a:t>
            </a: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фотографии моего опыта</a:t>
            </a:r>
            <a:endParaRPr lang="ru-RU" sz="20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24679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916" y="0"/>
            <a:ext cx="4248472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652" y="187489"/>
            <a:ext cx="3723109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749" y="3379224"/>
            <a:ext cx="3816424" cy="2808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277988" y="3175856"/>
            <a:ext cx="2591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Рис.1.6- дендрит </a:t>
            </a:r>
            <a:endParaRPr lang="ru-RU" sz="24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750596" y="2861284"/>
            <a:ext cx="43015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Рис.1.7 - сложная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пластинка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24749" y="6186036"/>
            <a:ext cx="40078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Рис.1.8 - ветка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наростами </a:t>
            </a:r>
          </a:p>
        </p:txBody>
      </p:sp>
    </p:spTree>
    <p:extLst>
      <p:ext uri="{BB962C8B-B14F-4D97-AF65-F5344CB8AC3E}">
        <p14:creationId xmlns:p14="http://schemas.microsoft.com/office/powerpoint/2010/main" val="16269054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763206076"/>
              </p:ext>
            </p:extLst>
          </p:nvPr>
        </p:nvGraphicFramePr>
        <p:xfrm>
          <a:off x="3070076" y="404664"/>
          <a:ext cx="6912768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370560" y="4509120"/>
            <a:ext cx="50838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49580">
              <a:spcAft>
                <a:spcPts val="0"/>
              </a:spcAft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ru-RU" sz="20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иаграмма 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– Соотношение снежинок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209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01924" y="0"/>
            <a:ext cx="10225136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Выводы: 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spcAft>
                <a:spcPts val="0"/>
              </a:spcAft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Форма снежинки полностью зависит от погодных условий.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spcAft>
                <a:spcPts val="0"/>
              </a:spcAft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На опыте, проведенным мной, я убедилась в том, что снежинки — это маленькие кристаллики льда. Гипотеза подтвердилась.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7750595" y="2852936"/>
            <a:ext cx="4392489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/>
          <p:nvPr/>
        </p:nvPicPr>
        <p:blipFill rotWithShape="1">
          <a:blip r:embed="rId3"/>
          <a:srcRect t="6899"/>
          <a:stretch/>
        </p:blipFill>
        <p:spPr bwMode="auto">
          <a:xfrm>
            <a:off x="1917948" y="3429000"/>
            <a:ext cx="4088234" cy="32181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325531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41884" y="88833"/>
            <a:ext cx="1008112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580"/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Узнала, что изучением кристаллов, их структурой и возникновением занимается особая наука – </a:t>
            </a:r>
            <a:r>
              <a:rPr lang="ru-RU" sz="3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кристаллография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3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449580"/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Узнала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 огромном разнообразии видов кристаллов (снежинок).</a:t>
            </a:r>
            <a:endParaRPr lang="ru-RU" sz="3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449580"/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Сама рассчитала среднюю скорость падения снежинки при определенных погодных условиях. Чем больше скорость ветра, тем больше скорость снежинки.</a:t>
            </a:r>
            <a:endParaRPr lang="ru-RU" sz="3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449580"/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0636" y="3978688"/>
            <a:ext cx="3744416" cy="2912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1701924" y="4096268"/>
            <a:ext cx="3960440" cy="2677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653648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29916" y="2420888"/>
            <a:ext cx="96490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6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за внимание!</a:t>
            </a:r>
            <a:endParaRPr lang="ru-RU" sz="6000" b="1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83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64063" y="-22199"/>
            <a:ext cx="10153128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работы: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Собрать информацию о снежных кристаллах: их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симметрии, классификации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условиях образования.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5812535" y="3140968"/>
            <a:ext cx="5904656" cy="354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608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57908" y="332656"/>
            <a:ext cx="95050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1) Узнать, при каких условиях и как образуются снежинки.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2) Выяснить, почему они все разные и имеют только шестиугольную форму. 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3) Сделать доклад по результатам исследования. Создать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презентацию.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8902724" y="3789040"/>
            <a:ext cx="3274775" cy="2971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/>
          <p:nvPr/>
        </p:nvPicPr>
        <p:blipFill>
          <a:blip r:embed="rId3"/>
          <a:stretch>
            <a:fillRect/>
          </a:stretch>
        </p:blipFill>
        <p:spPr>
          <a:xfrm>
            <a:off x="9027943" y="0"/>
            <a:ext cx="3024336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03707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29916" y="836712"/>
            <a:ext cx="972108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/>
              <a:t>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Гипотеза: Снежинки – маленькие кристаллики льда. 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6465845" y="1559987"/>
            <a:ext cx="5004400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/>
          <p:nvPr/>
        </p:nvPicPr>
        <p:blipFill>
          <a:blip r:embed="rId3"/>
          <a:stretch>
            <a:fillRect/>
          </a:stretch>
        </p:blipFill>
        <p:spPr>
          <a:xfrm>
            <a:off x="1557908" y="2924944"/>
            <a:ext cx="4392488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86173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8508" y="3140968"/>
            <a:ext cx="4968552" cy="3312368"/>
          </a:xfrm>
          <a:prstGeom prst="rect">
            <a:avLst/>
          </a:prstGeom>
        </p:spPr>
      </p:pic>
      <p:pic>
        <p:nvPicPr>
          <p:cNvPr id="3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740" y="188640"/>
            <a:ext cx="5071727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269876" y="3501008"/>
            <a:ext cx="5686813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49580">
              <a:spcAft>
                <a:spcPts val="0"/>
              </a:spcAft>
            </a:pPr>
            <a:r>
              <a:rPr lang="ru-RU" sz="19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Рисунок 1.1 – Кристаллическая структура льда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5320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589" y="116632"/>
            <a:ext cx="5552401" cy="628292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13892" y="476672"/>
            <a:ext cx="48965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(Международная классификация выпадающих снежных кристаллов (первый столбик - графические символы): </a:t>
            </a:r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F1-пластинки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F2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звездочки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F3-столбики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F4 -иголки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F5 –пространственные звездочки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F6 - столбики с пластинками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F7 - кристаллы неопределенной формы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F8 - снежная крупа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F9 - ледяные зерна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0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F0 - град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19996837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dmee.ru/tw_files2/urls_1/11/d-10995/10995_html_572cdc4f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036" y="260648"/>
            <a:ext cx="6984776" cy="40324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989956" y="4365104"/>
            <a:ext cx="94051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spcAft>
                <a:spcPts val="0"/>
              </a:spcAft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Рисунок </a:t>
            </a:r>
            <a:r>
              <a:rPr lang="ru-RU" sz="20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1.2 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Диаграмма </a:t>
            </a:r>
            <a:r>
              <a:rPr lang="ru-RU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Магоно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Ли (Морфологическая диаграмма снежинок)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spcAft>
                <a:spcPts val="0"/>
              </a:spcAft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01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3070076" y="328926"/>
            <a:ext cx="6696744" cy="353212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86100" y="4293096"/>
            <a:ext cx="62376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49580">
              <a:spcAft>
                <a:spcPts val="0"/>
              </a:spcAft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Рис. </a:t>
            </a:r>
            <a:r>
              <a:rPr lang="ru-RU" sz="20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1.3 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Восемь основных снежинок (по У. </a:t>
            </a:r>
            <a:r>
              <a:rPr lang="ru-RU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Накая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6138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60" y="44624"/>
            <a:ext cx="7128792" cy="525658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77988" y="5445224"/>
            <a:ext cx="95050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spcAft>
                <a:spcPts val="0"/>
              </a:spcAft>
            </a:pPr>
            <a:r>
              <a:rPr lang="ru-RU" sz="20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Рисунок 1.4 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Скорость падения ледяных кристаллов различных форм</a:t>
            </a:r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данным </a:t>
            </a:r>
            <a:r>
              <a:rPr lang="ru-RU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У.Накайя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С.Терада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spcAft>
                <a:spcPts val="0"/>
              </a:spcAft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– иглы; 2 – дендритные пластинки; 3 – пространственные дендриты;</a:t>
            </a:r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– снежная пудра; 5 – </a:t>
            </a:r>
            <a:r>
              <a:rPr lang="ru-RU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обзерненные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кристаллы; 6 – крупа.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5909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с оформлением из снежинок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3565634_TF03460579.potx" id="{40D3241A-2CC1-4B91-9455-399A32BBE08D}" vid="{AC3AC366-9FEE-4E7E-8EB1-89A878B99460}"/>
    </a:ext>
  </a:extLst>
</a:theme>
</file>

<file path=ppt/theme/theme2.xml><?xml version="1.0" encoding="utf-8"?>
<a:theme xmlns:a="http://schemas.openxmlformats.org/drawingml/2006/main" name="Тема Offic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915ED37-D514-41C3-9B3C-B262145D17B7}">
  <ds:schemaRefs>
    <ds:schemaRef ds:uri="40262f94-9f35-4ac3-9a90-690165a166b7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a4f35948-e619-41b3-aa29-22878b09cfd2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D8853CD7-B1C6-4FDD-B6D0-92A83B857D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E783485-1103-4BBC-98A1-D39A248154C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Слайды с оформлением из снежинок</Template>
  <TotalTime>356</TotalTime>
  <Words>300</Words>
  <Application>Microsoft Office PowerPoint</Application>
  <PresentationFormat>Произвольный</PresentationFormat>
  <Paragraphs>46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Century Gothic</vt:lpstr>
      <vt:lpstr>Euphemia</vt:lpstr>
      <vt:lpstr>Times New Roman</vt:lpstr>
      <vt:lpstr>Шаблон с оформлением из снежинок</vt:lpstr>
      <vt:lpstr>        Исследовательский проект по физике    «Классификация снежинок. Определение средней скорости их падения.»                   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39</cp:revision>
  <dcterms:created xsi:type="dcterms:W3CDTF">2019-04-18T17:26:34Z</dcterms:created>
  <dcterms:modified xsi:type="dcterms:W3CDTF">2019-05-02T19:01:15Z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74067300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