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81" r:id="rId5"/>
    <p:sldId id="282" r:id="rId6"/>
    <p:sldId id="283" r:id="rId7"/>
    <p:sldId id="290" r:id="rId8"/>
    <p:sldId id="291" r:id="rId9"/>
    <p:sldId id="294" r:id="rId10"/>
    <p:sldId id="293" r:id="rId11"/>
    <p:sldId id="292" r:id="rId12"/>
    <p:sldId id="295" r:id="rId13"/>
    <p:sldId id="261" r:id="rId14"/>
    <p:sldId id="263" r:id="rId15"/>
    <p:sldId id="265" r:id="rId16"/>
    <p:sldId id="298" r:id="rId17"/>
    <p:sldId id="296" r:id="rId18"/>
    <p:sldId id="297" r:id="rId19"/>
    <p:sldId id="299" r:id="rId20"/>
    <p:sldId id="301" r:id="rId21"/>
    <p:sldId id="302" r:id="rId22"/>
    <p:sldId id="300" r:id="rId23"/>
    <p:sldId id="304" r:id="rId24"/>
    <p:sldId id="305" r:id="rId25"/>
    <p:sldId id="306" r:id="rId26"/>
    <p:sldId id="307" r:id="rId27"/>
    <p:sldId id="268" r:id="rId28"/>
    <p:sldId id="269" r:id="rId29"/>
    <p:sldId id="289" r:id="rId30"/>
    <p:sldId id="270" r:id="rId31"/>
    <p:sldId id="287" r:id="rId32"/>
    <p:sldId id="271" r:id="rId33"/>
    <p:sldId id="286" r:id="rId34"/>
    <p:sldId id="285" r:id="rId35"/>
    <p:sldId id="274" r:id="rId36"/>
    <p:sldId id="275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>
      <p:cViewPr varScale="1">
        <p:scale>
          <a:sx n="100" d="100"/>
          <a:sy n="100" d="100"/>
        </p:scale>
        <p:origin x="-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Да                 Нет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Да                 Нет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axId val="66730624"/>
        <c:axId val="66748800"/>
      </c:barChart>
      <c:catAx>
        <c:axId val="66730624"/>
        <c:scaling>
          <c:orientation val="minMax"/>
        </c:scaling>
        <c:axPos val="b"/>
        <c:numFmt formatCode="General" sourceLinked="1"/>
        <c:tickLblPos val="nextTo"/>
        <c:crossAx val="66748800"/>
        <c:crosses val="autoZero"/>
        <c:auto val="1"/>
        <c:lblAlgn val="ctr"/>
        <c:lblOffset val="100"/>
      </c:catAx>
      <c:valAx>
        <c:axId val="66748800"/>
        <c:scaling>
          <c:orientation val="minMax"/>
        </c:scaling>
        <c:axPos val="l"/>
        <c:majorGridlines/>
        <c:numFmt formatCode="General" sourceLinked="1"/>
        <c:tickLblPos val="nextTo"/>
        <c:crossAx val="667306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Да               Нет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Да               Нет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axId val="80554624"/>
        <c:axId val="80568704"/>
      </c:barChart>
      <c:catAx>
        <c:axId val="80554624"/>
        <c:scaling>
          <c:orientation val="minMax"/>
        </c:scaling>
        <c:axPos val="b"/>
        <c:numFmt formatCode="General" sourceLinked="1"/>
        <c:tickLblPos val="nextTo"/>
        <c:crossAx val="80568704"/>
        <c:crosses val="autoZero"/>
        <c:auto val="1"/>
        <c:lblAlgn val="ctr"/>
        <c:lblOffset val="100"/>
      </c:catAx>
      <c:valAx>
        <c:axId val="80568704"/>
        <c:scaling>
          <c:orientation val="minMax"/>
        </c:scaling>
        <c:axPos val="l"/>
        <c:majorGridlines/>
        <c:numFmt formatCode="General" sourceLinked="1"/>
        <c:tickLblPos val="nextTo"/>
        <c:crossAx val="805546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Да             Нет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Да             Нет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axId val="81545472"/>
        <c:axId val="81567744"/>
      </c:barChart>
      <c:catAx>
        <c:axId val="81545472"/>
        <c:scaling>
          <c:orientation val="minMax"/>
        </c:scaling>
        <c:axPos val="b"/>
        <c:numFmt formatCode="General" sourceLinked="0"/>
        <c:tickLblPos val="nextTo"/>
        <c:crossAx val="81567744"/>
        <c:crosses val="autoZero"/>
        <c:auto val="1"/>
        <c:lblAlgn val="ctr"/>
        <c:lblOffset val="100"/>
      </c:catAx>
      <c:valAx>
        <c:axId val="81567744"/>
        <c:scaling>
          <c:orientation val="minMax"/>
        </c:scaling>
        <c:axPos val="l"/>
        <c:majorGridlines/>
        <c:numFmt formatCode="General" sourceLinked="1"/>
        <c:tickLblPos val="nextTo"/>
        <c:crossAx val="815454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Хорошо решаю.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Решаю не очень хорошо.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Совсем не умею решать.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</c:v>
                </c:pt>
              </c:numCache>
            </c:numRef>
          </c:val>
        </c:ser>
        <c:axId val="82131968"/>
        <c:axId val="82137856"/>
      </c:barChart>
      <c:catAx>
        <c:axId val="82131968"/>
        <c:scaling>
          <c:orientation val="minMax"/>
        </c:scaling>
        <c:axPos val="b"/>
        <c:numFmt formatCode="General" sourceLinked="1"/>
        <c:tickLblPos val="nextTo"/>
        <c:crossAx val="82137856"/>
        <c:crosses val="autoZero"/>
        <c:auto val="1"/>
        <c:lblAlgn val="ctr"/>
        <c:lblOffset val="100"/>
      </c:catAx>
      <c:valAx>
        <c:axId val="82137856"/>
        <c:scaling>
          <c:orientation val="minMax"/>
        </c:scaling>
        <c:axPos val="l"/>
        <c:majorGridlines/>
        <c:numFmt formatCode="General" sourceLinked="1"/>
        <c:tickLblPos val="nextTo"/>
        <c:crossAx val="821319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Да                    Нет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Да                    Нет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axId val="89664128"/>
        <c:axId val="89678208"/>
      </c:barChart>
      <c:catAx>
        <c:axId val="89664128"/>
        <c:scaling>
          <c:orientation val="minMax"/>
        </c:scaling>
        <c:axPos val="b"/>
        <c:numFmt formatCode="General" sourceLinked="0"/>
        <c:tickLblPos val="nextTo"/>
        <c:crossAx val="89678208"/>
        <c:crosses val="autoZero"/>
        <c:auto val="1"/>
        <c:lblAlgn val="ctr"/>
        <c:lblOffset val="100"/>
      </c:catAx>
      <c:valAx>
        <c:axId val="89678208"/>
        <c:scaling>
          <c:orientation val="minMax"/>
        </c:scaling>
        <c:axPos val="l"/>
        <c:majorGridlines/>
        <c:numFmt formatCode="General" sourceLinked="1"/>
        <c:tickLblPos val="nextTo"/>
        <c:crossAx val="896641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математике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тему: «Графы и моя семья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lvl="0" algn="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Автор: </a:t>
            </a:r>
            <a:r>
              <a:rPr lang="ru-RU" sz="3600" b="1" dirty="0" err="1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Ракова</a:t>
            </a:r>
            <a:r>
              <a:rPr lang="ru-RU" sz="3600" b="1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Алина Николаевна, </a:t>
            </a:r>
            <a:endParaRPr lang="ru-RU" sz="3600" b="1" dirty="0">
              <a:solidFill>
                <a:srgbClr val="1F497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ученица 6  класса</a:t>
            </a:r>
          </a:p>
          <a:p>
            <a:pPr marL="1348740" indent="449580" algn="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МОУ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Пановская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СОШ</a:t>
            </a:r>
          </a:p>
          <a:p>
            <a:pPr marL="1348740" indent="449580" algn="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Коломенский г.о.</a:t>
            </a:r>
          </a:p>
          <a:p>
            <a:pPr algn="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Руководитель: Блохина Маргарита Викторовна</a:t>
            </a:r>
          </a:p>
          <a:p>
            <a:pPr algn="r"/>
            <a:endParaRPr lang="ru-RU" sz="36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0688"/>
            <a:ext cx="8229600" cy="36004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Умеете ли вы решать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 методом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графов?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8507392"/>
              </p:ext>
            </p:extLst>
          </p:nvPr>
        </p:nvGraphicFramePr>
        <p:xfrm>
          <a:off x="714375" y="981075"/>
          <a:ext cx="771525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71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57606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Нужны  ли  графы в нашей жизни?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0840327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553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графов.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Родоначальником теории графов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принято считать математика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Леонарда Эйлера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1707-1783, российский математик,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швейцарец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происхождению,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академик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Петербургской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Берлинской академии наук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263249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2838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графы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Графом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называется набор точек (эти точки называются вершинами), некоторые из которых объявляются смежными (или соседними). Считается, что смежные вершины соединены между собой ребрами (или дугами).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645024"/>
            <a:ext cx="667776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059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57606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Виды графов:</a:t>
            </a:r>
            <a:br>
              <a:rPr lang="ru-RU" sz="54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ru-RU" sz="2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графа, состоящая из «изолированных» вершин, называется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нулевым графом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(рис.2)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Графы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 которых не построены все возможные ребра, называются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неполными графами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(рис.3)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Графы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 которых построены все возможные ребра, называются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полными графами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(рис.4</a:t>
            </a:r>
            <a:r>
              <a:rPr lang="ru-RU" sz="2600" dirty="0"/>
              <a:t>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511256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442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помощи графов 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упрощается решение 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математических задач, головоломок, задач на смекалку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9" descr="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068960"/>
            <a:ext cx="3816424" cy="30243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54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Лабиринт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это граф. А исследовать его - это найти путь в этом графе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kern="0" dirty="0">
              <a:solidFill>
                <a:srgbClr val="000000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kern="0" dirty="0" smtClean="0">
              <a:solidFill>
                <a:srgbClr val="000000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kern="0" dirty="0">
              <a:solidFill>
                <a:srgbClr val="000000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kern="0" dirty="0" smtClean="0">
              <a:solidFill>
                <a:srgbClr val="000000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kern="0" dirty="0">
              <a:solidFill>
                <a:srgbClr val="000000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Вершинами здесь обозначены тупики,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отрезками – проходы лабиринта. </a:t>
            </a:r>
            <a:endParaRPr lang="ru-RU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endParaRPr lang="ru-RU" kern="0" dirty="0">
              <a:solidFill>
                <a:srgbClr val="000000"/>
              </a:solidFill>
              <a:latin typeface="Comic Sans MS"/>
            </a:endParaRPr>
          </a:p>
          <a:p>
            <a:endParaRPr lang="ru-RU" dirty="0"/>
          </a:p>
        </p:txBody>
      </p:sp>
      <p:pic>
        <p:nvPicPr>
          <p:cNvPr id="5" name="Рисунок 4" descr="Граф лабирин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67240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09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Типичными графами на 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географических картах 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изображения 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железных 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5" descr="3AA8KECA0Q6SRACAEBW020CAPWN1BLCA6UUPFJCAIPFJ55CA2JRRBGCAGCXRMNCAIN70DPCADEY6EMCA0ZG1YHCASNGJU0CA33Y2N5CA13W3PKCALNGXY5CAJCG2AHCAK75ASJCAWADZ1VCAL2SMQXCAAMKW8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492896"/>
            <a:ext cx="3456384" cy="32403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33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Графы есть и на 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картах звездного неба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неб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4824"/>
            <a:ext cx="381635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00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Графом является и 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улиц города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Его вершины – площади и перекрестки, а ребра – улицы.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9"/>
            <a:ext cx="7344297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29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4653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Введение.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386044" cy="53789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этой темы.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место в математике занимают задачи, решение которых развивает логическое мышление, что способствует успешному изучению предмета. 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Эти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носят занимательный характер и не требуют большого запаса математических знаний, поэтому они привлекают даже тех учащихся , которые не любят математику. 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графов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 из методов решения логических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729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Граф шахма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1"/>
            <a:ext cx="496855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268760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/>
                <a:ea typeface="Times New Roman"/>
              </a:rPr>
              <a:t>Можно составить граф любой позиционной игры: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шахмат, шашек, «крестиков – ноликов»</a:t>
            </a:r>
            <a:r>
              <a:rPr lang="ru-RU" sz="3200" b="1" dirty="0">
                <a:solidFill>
                  <a:schemeClr val="tx2"/>
                </a:solidFill>
                <a:latin typeface="Times New Roman"/>
                <a:ea typeface="Times New Roman"/>
              </a:rPr>
              <a:t>.</a:t>
            </a:r>
            <a:br>
              <a:rPr lang="ru-RU" sz="3200" b="1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1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Блок-схема программ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45638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052737"/>
            <a:ext cx="74168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Графами являются 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блок – схемы программ для ЭВМ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, а так же любые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электрические цепи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или электрическая сеть.</a:t>
            </a:r>
            <a:endParaRPr lang="ru-RU" sz="2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0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Схемы 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авиалиний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представлены в виде графов.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Схема авиалини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256584" cy="352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77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Участок московского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Метрополитена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.</a:t>
            </a:r>
            <a:b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Участок метрополите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96855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204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Социограммы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(в психологии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исследовании межличностных отношений в группах).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Рисунок 3" descr="Социограммы в графа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86037"/>
            <a:ext cx="3528392" cy="3147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031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графов в повседневной жизни.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Химия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(Молекулярный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граф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Молекулярный граф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3096343" cy="2376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27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Графы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моя семья.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Представьте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что за одним столом собрались несколько больших семей. Каждый гость хочет рассказать о своей семье побольше. Через несколько минут, скорее всего, у слушателей голова пойдет кругом от обилия имен, отчеств, фамилий, дат рождения и другой информации, которой захочется поделиться каждому гостю с собравшимися. И здесь на помощь приходят графы. С их помощью можно построить генеалогическое древо, в котором при желании указать всю многочисленную родню до седьмого колена.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Генеалогическое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древо – один из способов применения теории графов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Деревья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очень удобный инструмент наглядного представления информации самого разного вида.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2320006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 «Древо жизни моей семьи».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528" y="921341"/>
            <a:ext cx="6174943" cy="50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87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1. «Жанры фильмов»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В </a:t>
            </a: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нашей семье, которая состоит из папы, мамы, меня и брата, все любят разные жанры фильмов: комедии, приключения, боевики и фантастику. Определите, какой из жанров любит каждый член семьи, если известно: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Мама, я и брат, как и любитель боевиков, любят спорт;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Папа, мама и я, как и любитель фантастики, любят фантазировать;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Мама, папа, брат  и любитель приключений любят всё новое и необычное.</a:t>
            </a:r>
          </a:p>
          <a:p>
            <a:pPr marL="0" indent="0">
              <a:buNone/>
            </a:pPr>
            <a:endParaRPr lang="ru-RU" sz="5800" dirty="0"/>
          </a:p>
        </p:txBody>
      </p:sp>
    </p:spTree>
    <p:extLst>
      <p:ext uri="{BB962C8B-B14F-4D97-AF65-F5344CB8AC3E}">
        <p14:creationId xmlns:p14="http://schemas.microsoft.com/office/powerpoint/2010/main" xmlns="" val="24087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1. «Жанры фильмов»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6732483" cy="2984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1248" y="1571697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4984" y="515719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Мама любит комедии, дочь- приключения, брат-фантастику, а папа- боевики.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978283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5040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Цели: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1863"/>
            <a:ext cx="5976664" cy="4397337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познакомиться с понятием «графы»; 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научиться решать  задачи с помощью графов; </a:t>
            </a:r>
            <a:b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расширить свой кругозор и развивать логическое мышление.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9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2. «Подарок из деревни».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Бабушка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привезла  из деревни во фляге 8 л молока. У нас есть две банки емкостью 5 и 3 л. Требуется отлить в пятилитровую банку 4 л молока и оставить во фляге 4 л., т.е. нужно разделить молоко поровну между нашей семьёй и семьёй моей тёти. Как это сделать?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4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2. «Подарок из деревни».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1869" y="1667185"/>
            <a:ext cx="6123053" cy="41044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19872" y="1857685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8550" y="710768"/>
            <a:ext cx="1953394" cy="18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433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032448" cy="46536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3 «Про котят».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08912" cy="2160240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нашей семье кошка родила трех котят.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Котят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решили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подарить семье тёти Юли, семье тёте Оксаны и одного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оставили для дяди Саши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придумали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котятам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имена: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Васька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Черныш,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Дымка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приготовили для них бантики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голубого, красного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розового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цветов. Определите, какому котенку принадлежит бантик каждого цвета, если известно следующее: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buClr>
                <a:srgbClr val="FF0000"/>
              </a:buClr>
              <a:buFont typeface="Symbol"/>
              <a:buChar char=""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Дымки бантик отсутствует среди семи цветов радуги;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buClr>
                <a:srgbClr val="FF0000"/>
              </a:buClr>
              <a:buFont typeface="Symbol"/>
              <a:buChar char=""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Черныша не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голубой бантик.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12976"/>
            <a:ext cx="2787189" cy="1584176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284984"/>
            <a:ext cx="6264696" cy="2232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5661247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у Васьки голубой бантик, у Черныша - красный, у Дымки- розовый.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636912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Решение: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5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6480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Задача4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r>
              <a:rPr lang="ru-RU" sz="1800" b="1" dirty="0">
                <a:latin typeface="Times New Roman"/>
                <a:ea typeface="Times New Roman"/>
              </a:rPr>
              <a:t/>
            </a:r>
            <a:br>
              <a:rPr lang="ru-RU" sz="1800" b="1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704856" cy="1800201"/>
          </a:xfrm>
        </p:spPr>
        <p:txBody>
          <a:bodyPr>
            <a:normAutofit fontScale="55000" lnSpcReduction="20000"/>
          </a:bodyPr>
          <a:lstStyle/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	</a:t>
            </a:r>
            <a:r>
              <a:rPr lang="ru-RU" sz="2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 </a:t>
            </a:r>
            <a:r>
              <a:rPr lang="ru-RU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дяди Саши дома живут три питомца: собака, кошка, хомяк. Их клички такие: Люси, Бублик, Бусинка. У всех питомцев есть свои миски желтого, зеленого, лилового  цветов. Определи клички животных и цвет миски каждого из них, если известно следующее:</a:t>
            </a:r>
          </a:p>
          <a:p>
            <a:pPr lvl="0">
              <a:lnSpc>
                <a:spcPct val="120000"/>
              </a:lnSpc>
              <a:buClr>
                <a:srgbClr val="FF0000"/>
              </a:buClr>
              <a:buFont typeface="Symbol"/>
              <a:buChar char=""/>
            </a:pPr>
            <a:r>
              <a:rPr lang="ru-RU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хомяка зовут так же, как и кондитерское изделие;</a:t>
            </a:r>
          </a:p>
          <a:p>
            <a:pPr lvl="0">
              <a:lnSpc>
                <a:spcPct val="120000"/>
              </a:lnSpc>
              <a:buClr>
                <a:srgbClr val="FF0000"/>
              </a:buClr>
              <a:buFont typeface="Symbol"/>
              <a:buChar char=""/>
            </a:pPr>
            <a:r>
              <a:rPr lang="ru-RU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цвет миски кошки отсутствует среди семи основных цветов радуги;</a:t>
            </a:r>
          </a:p>
          <a:p>
            <a:pPr lvl="0">
              <a:lnSpc>
                <a:spcPct val="120000"/>
              </a:lnSpc>
              <a:buClr>
                <a:srgbClr val="FF0000"/>
              </a:buClr>
              <a:buFont typeface="Symbol"/>
              <a:buChar char=""/>
            </a:pPr>
            <a:r>
              <a:rPr lang="ru-RU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кличка собаки не Бублик, не Бусинка;</a:t>
            </a:r>
          </a:p>
          <a:p>
            <a:pPr lvl="0">
              <a:lnSpc>
                <a:spcPct val="120000"/>
              </a:lnSpc>
              <a:buClr>
                <a:srgbClr val="FF0000"/>
              </a:buClr>
              <a:buFont typeface="Symbol"/>
              <a:buChar char=""/>
            </a:pPr>
            <a:r>
              <a:rPr lang="ru-RU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 хомяка не зелёная миска.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132855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Решение: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6341733" cy="2808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5552656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</a:t>
            </a:r>
            <a:r>
              <a:rPr lang="ru-RU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у собаки Люси зелёная миска, у кошки Бусинки - лиловая, у хомяка Бублик- жёлтая.</a:t>
            </a:r>
            <a:endParaRPr lang="ru-RU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http://www.kelmann.com/wp-content/uploads/2015/10/Dollarphotoclub_67306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201967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42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значимость.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8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Мною создано генеалогическое древо моей семьи. Думаю, его будет интересно рассмотреть как моим родственникам, и гостям нашего дома, а также моим потомкам</a:t>
            </a:r>
            <a:r>
              <a:rPr lang="ru-RU" sz="8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8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Также придумано несколько задач о нашей семье, которые решаются с помощью </a:t>
            </a:r>
            <a:r>
              <a:rPr lang="ru-RU" sz="8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графов.</a:t>
            </a:r>
          </a:p>
          <a:p>
            <a:pPr marL="0" indent="0">
              <a:buNone/>
            </a:pPr>
            <a:endParaRPr lang="ru-RU" sz="8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Данные разработки могут найти применение на занятиях по внеурочной деятельности по </a:t>
            </a:r>
            <a:r>
              <a:rPr lang="ru-RU" sz="8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математике и при подготовке к математическим олимпиадам.</a:t>
            </a:r>
          </a:p>
          <a:p>
            <a:pPr marL="0" indent="0">
              <a:buNone/>
            </a:pPr>
            <a:endParaRPr lang="ru-RU" sz="8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Считаю, что материалы нашей работы будут интересными для других учащихся, учителей и всех членов моей семьи. </a:t>
            </a:r>
          </a:p>
        </p:txBody>
      </p:sp>
    </p:spTree>
    <p:extLst>
      <p:ext uri="{BB962C8B-B14F-4D97-AF65-F5344CB8AC3E}">
        <p14:creationId xmlns:p14="http://schemas.microsoft.com/office/powerpoint/2010/main" xmlns="" val="1393960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данной работе мы познакомились с новым понятием «граф», рассмотрели историю возникновения графов и научились применять теорию графов при решении различных математических и логических задач.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ходе исследования были выявлены особенности изображения некоторых рисунков в виде графов, рассмотрены простейшие правила построения графов.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Также было показано практическое применение графов на конкретных примерах, используемые в повседневной жизни. Были решены математические и логические задачи с применением графов.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195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Альхова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З.Н., Макеева А.В. Внеклассная работа по математике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Саратов, 2003 г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Барр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Ст. «Россыпи головоломок». М., «Мир», 1987 г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Берж К. "Теория графов и ее применение", М., ИЛ, 1962г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Гарднер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М., Оре О. "Графы и их применения", М. "Мир", 1965г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Зыков А.А. "Теория конечных графов", Новосибирск, "Наука", 1969г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Твое свободное время. Занимательные задачи, опыт, игры. М., «Детская литература»,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Ресурсы сети Интернет.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3913624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Задачи: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изучить литературу по теме;</a:t>
            </a:r>
            <a:br>
              <a:rPr lang="ru-RU" sz="3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изучить историю возникновения графов;</a:t>
            </a:r>
            <a:br>
              <a:rPr lang="ru-RU" sz="3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изучить понятие графа;</a:t>
            </a:r>
            <a:endParaRPr lang="ru-RU" sz="34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изучить применение графов в повседневной жизни; </a:t>
            </a:r>
            <a:endParaRPr lang="ru-RU" sz="34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составить генеалогическое древо моей семьи; </a:t>
            </a:r>
            <a:endParaRPr lang="ru-RU" sz="34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придумать интересные  задачи о моей семье, решаемые с помощью графов; </a:t>
            </a:r>
            <a:endParaRPr lang="ru-RU" sz="34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нацелить учащихся и учителей на дальнейшее развитие данной темы.</a:t>
            </a:r>
            <a:endParaRPr lang="ru-RU" sz="34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64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7200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Новизна.</a:t>
            </a:r>
            <a:r>
              <a:rPr lang="ru-RU" sz="32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1863"/>
            <a:ext cx="7602068" cy="5311781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Нам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предстоит составить генеалогическое древо моей семьи и  небольшой сборник задач о моей семье, которые решаются с помощью графов. 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Думаю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и мне, и моим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родственникам и одноклассникам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будет очень интересно. 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Используя метод графов можно решать многие логические задачи в моей семье.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924944"/>
            <a:ext cx="35101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Гипотеза.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010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53737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АНКЕТИРОВАНИЕ.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1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 анкетировании принимали участие 25 учащихся 6б класса.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1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Вопросы анкеты: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1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111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Имеете ли вы представление, что такое графы?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1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111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Знаете ли вы, где применяются  графы  в повседневной жизни?</a:t>
            </a:r>
            <a:endParaRPr lang="ru-RU" sz="111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1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Решали вы когда-нибудь задачи с графами?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1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Умеете ли вы решать методом графов?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1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Нужны  ли  графы в нашей жизни?</a:t>
            </a:r>
          </a:p>
          <a:p>
            <a:pPr marL="0" indent="0">
              <a:buNone/>
            </a:pPr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xmlns="" val="2465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Знаете ли вы, что такое графы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6217302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717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0688"/>
            <a:ext cx="8229600" cy="288032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Знаете ли вы, где применяются  графы  в повседневной жизни?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7055279"/>
              </p:ext>
            </p:extLst>
          </p:nvPr>
        </p:nvGraphicFramePr>
        <p:xfrm>
          <a:off x="714375" y="1268413"/>
          <a:ext cx="7715250" cy="48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902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4320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Решали вы когда-нибудь задачи с графами?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124744"/>
            <a:ext cx="7715304" cy="50189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6454404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594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795</TotalTime>
  <Words>984</Words>
  <Application>Microsoft Office PowerPoint</Application>
  <PresentationFormat>Экран (4:3)</PresentationFormat>
  <Paragraphs>170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8_math</vt:lpstr>
      <vt:lpstr>ИССЛЕДОВАТЕЛЬСКАЯ РАБОТА  по математике  на тему: «Графы и моя семья». </vt:lpstr>
      <vt:lpstr>Введение.</vt:lpstr>
      <vt:lpstr>Цели:  </vt:lpstr>
      <vt:lpstr>Задачи:  </vt:lpstr>
      <vt:lpstr>Новизна. </vt:lpstr>
      <vt:lpstr>АНКЕТИРОВАНИЕ.</vt:lpstr>
      <vt:lpstr>1. Знаете ли вы, что такое графы?</vt:lpstr>
      <vt:lpstr>2. Знаете ли вы, где применяются  графы  в повседневной жизни? </vt:lpstr>
      <vt:lpstr>3. Решали вы когда-нибудь задачи с графами? </vt:lpstr>
      <vt:lpstr>4. Умеете ли вы решать задачи методом графов? </vt:lpstr>
      <vt:lpstr>5. Нужны  ли  графы в нашей жизни? </vt:lpstr>
      <vt:lpstr> История возникновения графов. </vt:lpstr>
      <vt:lpstr>Что такое графы?</vt:lpstr>
      <vt:lpstr>Виды графов: </vt:lpstr>
      <vt:lpstr>Применение графов в повседневной жизни. </vt:lpstr>
      <vt:lpstr>Применение графов в повседневной жизни. </vt:lpstr>
      <vt:lpstr>Применение графов в повседневной жизни. </vt:lpstr>
      <vt:lpstr>Применение графов в повседневной жизни. </vt:lpstr>
      <vt:lpstr>Применение графов в повседневной жизни. </vt:lpstr>
      <vt:lpstr>Применение графов в повседневной жизни. </vt:lpstr>
      <vt:lpstr>Применение графов в повседневной жизни. </vt:lpstr>
      <vt:lpstr>Применение графов в повседневной жизни. </vt:lpstr>
      <vt:lpstr>Применение графов в повседневной жизни. </vt:lpstr>
      <vt:lpstr>Применение графов в повседневной жизни. </vt:lpstr>
      <vt:lpstr>Применение графов в повседневной жизни. </vt:lpstr>
      <vt:lpstr>Графы и моя семья. </vt:lpstr>
      <vt:lpstr>Граф «Древо жизни моей семьи». </vt:lpstr>
      <vt:lpstr>Задача 1. «Жанры фильмов».</vt:lpstr>
      <vt:lpstr>Задача 1. «Жанры фильмов».</vt:lpstr>
      <vt:lpstr>Задача 2. «Подарок из деревни».</vt:lpstr>
      <vt:lpstr>Задача 2. «Подарок из деревни».</vt:lpstr>
      <vt:lpstr>Задача 3 «Про котят».</vt:lpstr>
      <vt:lpstr>Задача4. </vt:lpstr>
      <vt:lpstr>Практическая значимость. </vt:lpstr>
      <vt:lpstr>Выводы.</vt:lpstr>
      <vt:lpstr> Список использованной литературы.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Графы и моя семья</dc:title>
  <dc:subject>Шаблон оформления</dc:subject>
  <dc:creator>lda</dc:creator>
  <cp:keywords/>
  <dc:description>Шаблон оформления
Корпорация Майкрософт</dc:description>
  <cp:lastModifiedBy>Дом</cp:lastModifiedBy>
  <cp:revision>75</cp:revision>
  <dcterms:created xsi:type="dcterms:W3CDTF">2018-01-26T18:54:33Z</dcterms:created>
  <dcterms:modified xsi:type="dcterms:W3CDTF">2021-02-01T14:27:32Z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