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Lst>
  <p:notesMasterIdLst>
    <p:notesMasterId r:id="rId9"/>
  </p:notesMasterIdLst>
  <p:sldIdLst>
    <p:sldId id="257" r:id="rId2"/>
    <p:sldId id="258" r:id="rId3"/>
    <p:sldId id="259" r:id="rId4"/>
    <p:sldId id="260" r:id="rId5"/>
    <p:sldId id="261" r:id="rId6"/>
    <p:sldId id="262" r:id="rId7"/>
    <p:sldId id="263" r:id="rId8"/>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p:restoredTop sz="93593" autoAdjust="0"/>
  </p:normalViewPr>
  <p:slideViewPr>
    <p:cSldViewPr>
      <p:cViewPr varScale="1">
        <p:scale>
          <a:sx n="79" d="100"/>
          <a:sy n="79" d="100"/>
        </p:scale>
        <p:origin x="-154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D40F6B-1C6B-44C4-A31F-85661E768CF8}" type="datetimeFigureOut">
              <a:rPr lang="ru-RU" smtClean="0"/>
              <a:t>26.02.2021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725171-ABBF-4291-917D-EE7B1E8F6220}" type="slidenum">
              <a:rPr lang="ru-RU" smtClean="0"/>
              <a:t>‹#›</a:t>
            </a:fld>
            <a:endParaRPr lang="ru-RU"/>
          </a:p>
        </p:txBody>
      </p:sp>
    </p:spTree>
    <p:extLst>
      <p:ext uri="{BB962C8B-B14F-4D97-AF65-F5344CB8AC3E}">
        <p14:creationId xmlns:p14="http://schemas.microsoft.com/office/powerpoint/2010/main" val="411956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205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1803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Rectangle 3"/>
          <p:cNvSpPr>
            <a:spLocks noGrp="1" noChangeArrowheads="1"/>
          </p:cNvSpPr>
          <p:nvPr>
            <p:ph type="ctrTitle" sz="quarter"/>
          </p:nvPr>
        </p:nvSpPr>
        <p:spPr>
          <a:xfrm>
            <a:off x="1828800" y="1524000"/>
            <a:ext cx="7162800" cy="1905000"/>
          </a:xfrm>
        </p:spPr>
        <p:txBody>
          <a:bodyPr/>
          <a:lstStyle>
            <a:lvl1pPr>
              <a:defRPr/>
            </a:lvl1pPr>
          </a:lstStyle>
          <a:p>
            <a:pPr lvl="0"/>
            <a:r>
              <a:rPr lang="ru-RU" altLang="ru-RU" noProof="0" smtClean="0"/>
              <a:t>Образец заголовка</a:t>
            </a:r>
          </a:p>
        </p:txBody>
      </p:sp>
      <p:sp>
        <p:nvSpPr>
          <p:cNvPr id="2052" name="Rectangle 4"/>
          <p:cNvSpPr>
            <a:spLocks noGrp="1" noChangeArrowheads="1"/>
          </p:cNvSpPr>
          <p:nvPr>
            <p:ph type="subTitle" sz="quarter" idx="1"/>
          </p:nvPr>
        </p:nvSpPr>
        <p:spPr>
          <a:xfrm>
            <a:off x="2209800" y="3886200"/>
            <a:ext cx="6400800" cy="1752600"/>
          </a:xfrm>
        </p:spPr>
        <p:txBody>
          <a:bodyPr/>
          <a:lstStyle>
            <a:lvl1pPr marL="0" indent="0" algn="ctr">
              <a:buFontTx/>
              <a:buNone/>
              <a:defRPr/>
            </a:lvl1pPr>
          </a:lstStyle>
          <a:p>
            <a:pPr lvl="0"/>
            <a:r>
              <a:rPr lang="ru-RU" altLang="ru-RU" noProof="0" smtClean="0"/>
              <a:t>Образец подзаголовка</a:t>
            </a:r>
          </a:p>
        </p:txBody>
      </p:sp>
      <p:sp>
        <p:nvSpPr>
          <p:cNvPr id="2053" name="Rectangle 5"/>
          <p:cNvSpPr>
            <a:spLocks noGrp="1" noChangeArrowheads="1"/>
          </p:cNvSpPr>
          <p:nvPr>
            <p:ph type="dt" sz="quarter" idx="2"/>
          </p:nvPr>
        </p:nvSpPr>
        <p:spPr>
          <a:xfrm>
            <a:off x="1828800" y="6248400"/>
            <a:ext cx="1905000" cy="457200"/>
          </a:xfrm>
        </p:spPr>
        <p:txBody>
          <a:bodyPr/>
          <a:lstStyle>
            <a:lvl1pPr>
              <a:defRPr/>
            </a:lvl1pPr>
          </a:lstStyle>
          <a:p>
            <a:endParaRPr lang="ru-RU" altLang="ru-RU"/>
          </a:p>
        </p:txBody>
      </p:sp>
      <p:sp>
        <p:nvSpPr>
          <p:cNvPr id="2054" name="Rectangle 6"/>
          <p:cNvSpPr>
            <a:spLocks noGrp="1" noChangeArrowheads="1"/>
          </p:cNvSpPr>
          <p:nvPr>
            <p:ph type="ftr" sz="quarter" idx="3"/>
          </p:nvPr>
        </p:nvSpPr>
        <p:spPr>
          <a:xfrm>
            <a:off x="3962400" y="6248400"/>
            <a:ext cx="2895600" cy="457200"/>
          </a:xfrm>
        </p:spPr>
        <p:txBody>
          <a:bodyPr/>
          <a:lstStyle>
            <a:lvl1pPr>
              <a:defRPr/>
            </a:lvl1pPr>
          </a:lstStyle>
          <a:p>
            <a:endParaRPr lang="ru-RU" altLang="ru-RU"/>
          </a:p>
        </p:txBody>
      </p:sp>
      <p:sp>
        <p:nvSpPr>
          <p:cNvPr id="2055" name="Rectangle 7"/>
          <p:cNvSpPr>
            <a:spLocks noGrp="1" noChangeArrowheads="1"/>
          </p:cNvSpPr>
          <p:nvPr>
            <p:ph type="sldNum" sz="quarter" idx="4"/>
          </p:nvPr>
        </p:nvSpPr>
        <p:spPr>
          <a:xfrm>
            <a:off x="7086600" y="6248400"/>
            <a:ext cx="1905000" cy="457200"/>
          </a:xfrm>
        </p:spPr>
        <p:txBody>
          <a:bodyPr/>
          <a:lstStyle>
            <a:lvl1pPr>
              <a:defRPr/>
            </a:lvl1pPr>
          </a:lstStyle>
          <a:p>
            <a:fld id="{DD3503AE-7DE2-4B1E-97DA-3C592FF75AF9}" type="slidenum">
              <a:rPr lang="ru-RU" altLang="ru-RU" smtClean="0"/>
              <a:pPr/>
              <a:t>‹#›</a:t>
            </a:fld>
            <a:endParaRPr lang="ru-RU"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02094B15-1BE9-44F8-B00A-4E7912EE93E1}" type="slidenum">
              <a:rPr lang="ru-RU" altLang="ru-RU" smtClean="0"/>
              <a:pPr/>
              <a:t>‹#›</a:t>
            </a:fld>
            <a:endParaRPr lang="ru-RU" altLang="ru-RU"/>
          </a:p>
        </p:txBody>
      </p:sp>
    </p:spTree>
    <p:extLst>
      <p:ext uri="{BB962C8B-B14F-4D97-AF65-F5344CB8AC3E}">
        <p14:creationId xmlns:p14="http://schemas.microsoft.com/office/powerpoint/2010/main" val="2686276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96100" y="609600"/>
            <a:ext cx="1943100" cy="5410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66800" y="609600"/>
            <a:ext cx="56769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C9B91522-CEB9-4EDF-BAD2-CE626E29B837}" type="slidenum">
              <a:rPr lang="ru-RU" altLang="ru-RU" smtClean="0"/>
              <a:pPr/>
              <a:t>‹#›</a:t>
            </a:fld>
            <a:endParaRPr lang="ru-RU" altLang="ru-RU"/>
          </a:p>
        </p:txBody>
      </p:sp>
    </p:spTree>
    <p:extLst>
      <p:ext uri="{BB962C8B-B14F-4D97-AF65-F5344CB8AC3E}">
        <p14:creationId xmlns:p14="http://schemas.microsoft.com/office/powerpoint/2010/main" val="153221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69A87586-0F3E-4169-B8EC-1CD0F56B96B4}" type="slidenum">
              <a:rPr lang="ru-RU" altLang="ru-RU" smtClean="0"/>
              <a:pPr/>
              <a:t>‹#›</a:t>
            </a:fld>
            <a:endParaRPr lang="ru-RU" altLang="ru-RU"/>
          </a:p>
        </p:txBody>
      </p:sp>
    </p:spTree>
    <p:extLst>
      <p:ext uri="{BB962C8B-B14F-4D97-AF65-F5344CB8AC3E}">
        <p14:creationId xmlns:p14="http://schemas.microsoft.com/office/powerpoint/2010/main" val="1502533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F790B90E-8928-420A-AF56-C60BD8978C2E}" type="slidenum">
              <a:rPr lang="ru-RU" altLang="ru-RU" smtClean="0"/>
              <a:pPr/>
              <a:t>‹#›</a:t>
            </a:fld>
            <a:endParaRPr lang="ru-RU" altLang="ru-RU"/>
          </a:p>
        </p:txBody>
      </p:sp>
    </p:spTree>
    <p:extLst>
      <p:ext uri="{BB962C8B-B14F-4D97-AF65-F5344CB8AC3E}">
        <p14:creationId xmlns:p14="http://schemas.microsoft.com/office/powerpoint/2010/main" val="272727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066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029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77AF0CCF-E245-4915-980D-AE90F56DD48B}" type="slidenum">
              <a:rPr lang="ru-RU" altLang="ru-RU" smtClean="0"/>
              <a:pPr/>
              <a:t>‹#›</a:t>
            </a:fld>
            <a:endParaRPr lang="ru-RU" altLang="ru-RU"/>
          </a:p>
        </p:txBody>
      </p:sp>
    </p:spTree>
    <p:extLst>
      <p:ext uri="{BB962C8B-B14F-4D97-AF65-F5344CB8AC3E}">
        <p14:creationId xmlns:p14="http://schemas.microsoft.com/office/powerpoint/2010/main" val="325394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ltLang="ru-RU"/>
          </a:p>
        </p:txBody>
      </p:sp>
      <p:sp>
        <p:nvSpPr>
          <p:cNvPr id="8" name="Нижний колонтитул 7"/>
          <p:cNvSpPr>
            <a:spLocks noGrp="1"/>
          </p:cNvSpPr>
          <p:nvPr>
            <p:ph type="ftr" sz="quarter" idx="11"/>
          </p:nvPr>
        </p:nvSpPr>
        <p:spPr/>
        <p:txBody>
          <a:bodyPr/>
          <a:lstStyle>
            <a:lvl1pPr>
              <a:defRPr/>
            </a:lvl1pPr>
          </a:lstStyle>
          <a:p>
            <a:endParaRPr lang="ru-RU" altLang="ru-RU"/>
          </a:p>
        </p:txBody>
      </p:sp>
      <p:sp>
        <p:nvSpPr>
          <p:cNvPr id="9" name="Номер слайда 8"/>
          <p:cNvSpPr>
            <a:spLocks noGrp="1"/>
          </p:cNvSpPr>
          <p:nvPr>
            <p:ph type="sldNum" sz="quarter" idx="12"/>
          </p:nvPr>
        </p:nvSpPr>
        <p:spPr/>
        <p:txBody>
          <a:bodyPr/>
          <a:lstStyle>
            <a:lvl1pPr>
              <a:defRPr/>
            </a:lvl1pPr>
          </a:lstStyle>
          <a:p>
            <a:fld id="{385AC59C-3348-48B3-91BD-0997A96FE65A}" type="slidenum">
              <a:rPr lang="ru-RU" altLang="ru-RU" smtClean="0"/>
              <a:pPr/>
              <a:t>‹#›</a:t>
            </a:fld>
            <a:endParaRPr lang="ru-RU" altLang="ru-RU"/>
          </a:p>
        </p:txBody>
      </p:sp>
    </p:spTree>
    <p:extLst>
      <p:ext uri="{BB962C8B-B14F-4D97-AF65-F5344CB8AC3E}">
        <p14:creationId xmlns:p14="http://schemas.microsoft.com/office/powerpoint/2010/main" val="3819576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ltLang="ru-RU"/>
          </a:p>
        </p:txBody>
      </p:sp>
      <p:sp>
        <p:nvSpPr>
          <p:cNvPr id="4" name="Нижний колонтитул 3"/>
          <p:cNvSpPr>
            <a:spLocks noGrp="1"/>
          </p:cNvSpPr>
          <p:nvPr>
            <p:ph type="ftr" sz="quarter" idx="11"/>
          </p:nvPr>
        </p:nvSpPr>
        <p:spPr/>
        <p:txBody>
          <a:bodyPr/>
          <a:lstStyle>
            <a:lvl1pPr>
              <a:defRPr/>
            </a:lvl1pPr>
          </a:lstStyle>
          <a:p>
            <a:endParaRPr lang="ru-RU" altLang="ru-RU"/>
          </a:p>
        </p:txBody>
      </p:sp>
      <p:sp>
        <p:nvSpPr>
          <p:cNvPr id="5" name="Номер слайда 4"/>
          <p:cNvSpPr>
            <a:spLocks noGrp="1"/>
          </p:cNvSpPr>
          <p:nvPr>
            <p:ph type="sldNum" sz="quarter" idx="12"/>
          </p:nvPr>
        </p:nvSpPr>
        <p:spPr/>
        <p:txBody>
          <a:bodyPr/>
          <a:lstStyle>
            <a:lvl1pPr>
              <a:defRPr/>
            </a:lvl1pPr>
          </a:lstStyle>
          <a:p>
            <a:fld id="{AC74404E-E563-4C45-870A-5E9A3E1549E2}" type="slidenum">
              <a:rPr lang="ru-RU" altLang="ru-RU" smtClean="0"/>
              <a:pPr/>
              <a:t>‹#›</a:t>
            </a:fld>
            <a:endParaRPr lang="ru-RU" altLang="ru-RU"/>
          </a:p>
        </p:txBody>
      </p:sp>
    </p:spTree>
    <p:extLst>
      <p:ext uri="{BB962C8B-B14F-4D97-AF65-F5344CB8AC3E}">
        <p14:creationId xmlns:p14="http://schemas.microsoft.com/office/powerpoint/2010/main" val="3827257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ru-RU"/>
          </a:p>
        </p:txBody>
      </p:sp>
      <p:sp>
        <p:nvSpPr>
          <p:cNvPr id="3" name="Нижний колонтитул 2"/>
          <p:cNvSpPr>
            <a:spLocks noGrp="1"/>
          </p:cNvSpPr>
          <p:nvPr>
            <p:ph type="ftr" sz="quarter" idx="11"/>
          </p:nvPr>
        </p:nvSpPr>
        <p:spPr/>
        <p:txBody>
          <a:bodyPr/>
          <a:lstStyle>
            <a:lvl1pPr>
              <a:defRPr/>
            </a:lvl1pPr>
          </a:lstStyle>
          <a:p>
            <a:endParaRPr lang="ru-RU" altLang="ru-RU"/>
          </a:p>
        </p:txBody>
      </p:sp>
      <p:sp>
        <p:nvSpPr>
          <p:cNvPr id="4" name="Номер слайда 3"/>
          <p:cNvSpPr>
            <a:spLocks noGrp="1"/>
          </p:cNvSpPr>
          <p:nvPr>
            <p:ph type="sldNum" sz="quarter" idx="12"/>
          </p:nvPr>
        </p:nvSpPr>
        <p:spPr/>
        <p:txBody>
          <a:bodyPr/>
          <a:lstStyle>
            <a:lvl1pPr>
              <a:defRPr/>
            </a:lvl1pPr>
          </a:lstStyle>
          <a:p>
            <a:fld id="{8F65F040-1F96-40EB-AB6A-A3B50F628D2F}" type="slidenum">
              <a:rPr lang="ru-RU" altLang="ru-RU" smtClean="0"/>
              <a:pPr/>
              <a:t>‹#›</a:t>
            </a:fld>
            <a:endParaRPr lang="ru-RU" altLang="ru-RU"/>
          </a:p>
        </p:txBody>
      </p:sp>
    </p:spTree>
    <p:extLst>
      <p:ext uri="{BB962C8B-B14F-4D97-AF65-F5344CB8AC3E}">
        <p14:creationId xmlns:p14="http://schemas.microsoft.com/office/powerpoint/2010/main" val="3034612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111FE603-754A-4578-A97C-47BD0203EFF6}" type="slidenum">
              <a:rPr lang="ru-RU" altLang="ru-RU" smtClean="0"/>
              <a:pPr/>
              <a:t>‹#›</a:t>
            </a:fld>
            <a:endParaRPr lang="ru-RU" altLang="ru-RU"/>
          </a:p>
        </p:txBody>
      </p:sp>
    </p:spTree>
    <p:extLst>
      <p:ext uri="{BB962C8B-B14F-4D97-AF65-F5344CB8AC3E}">
        <p14:creationId xmlns:p14="http://schemas.microsoft.com/office/powerpoint/2010/main" val="1071984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D2E04D85-1827-49B3-B225-9B998F1091BC}" type="slidenum">
              <a:rPr lang="ru-RU" altLang="ru-RU" smtClean="0"/>
              <a:pPr/>
              <a:t>‹#›</a:t>
            </a:fld>
            <a:endParaRPr lang="ru-RU" altLang="ru-RU"/>
          </a:p>
        </p:txBody>
      </p:sp>
    </p:spTree>
    <p:extLst>
      <p:ext uri="{BB962C8B-B14F-4D97-AF65-F5344CB8AC3E}">
        <p14:creationId xmlns:p14="http://schemas.microsoft.com/office/powerpoint/2010/main" val="2296661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8" name="Group 4"/>
          <p:cNvGrpSpPr>
            <a:grpSpLocks/>
          </p:cNvGrpSpPr>
          <p:nvPr/>
        </p:nvGrpSpPr>
        <p:grpSpPr bwMode="auto">
          <a:xfrm>
            <a:off x="0" y="0"/>
            <a:ext cx="8915400" cy="6858000"/>
            <a:chOff x="0" y="0"/>
            <a:chExt cx="5616" cy="4320"/>
          </a:xfrm>
        </p:grpSpPr>
        <p:pic>
          <p:nvPicPr>
            <p:cNvPr id="1026" name="Picture 2"/>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0" y="0"/>
              <a:ext cx="1136"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3"/>
            <p:cNvSpPr>
              <a:spLocks noChangeArrowheads="1"/>
            </p:cNvSpPr>
            <p:nvPr/>
          </p:nvSpPr>
          <p:spPr bwMode="white">
            <a:xfrm>
              <a:off x="576" y="1152"/>
              <a:ext cx="5040" cy="27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029" name="Rectangle 5"/>
          <p:cNvSpPr>
            <a:spLocks noGrp="1" noChangeArrowheads="1"/>
          </p:cNvSpPr>
          <p:nvPr>
            <p:ph type="title"/>
          </p:nvPr>
        </p:nvSpPr>
        <p:spPr bwMode="auto">
          <a:xfrm>
            <a:off x="1066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ctr" anchorCtr="0" compatLnSpc="1">
            <a:prstTxWarp prst="textNoShape">
              <a:avLst/>
            </a:prstTxWarp>
          </a:bodyPr>
          <a:lstStyle/>
          <a:p>
            <a:pPr lvl="0"/>
            <a:r>
              <a:rPr lang="ru-RU" altLang="ru-RU" smtClean="0"/>
              <a:t>Образец заголовка</a:t>
            </a:r>
          </a:p>
        </p:txBody>
      </p:sp>
      <p:sp>
        <p:nvSpPr>
          <p:cNvPr id="1030" name="Rectangle 6"/>
          <p:cNvSpPr>
            <a:spLocks noGrp="1" noChangeArrowheads="1"/>
          </p:cNvSpPr>
          <p:nvPr>
            <p:ph type="body" idx="1"/>
          </p:nvPr>
        </p:nvSpPr>
        <p:spPr bwMode="auto">
          <a:xfrm>
            <a:off x="1066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31" name="Rectangle 7"/>
          <p:cNvSpPr>
            <a:spLocks noGrp="1" noChangeArrowheads="1"/>
          </p:cNvSpPr>
          <p:nvPr>
            <p:ph type="dt" sz="half" idx="2"/>
          </p:nvPr>
        </p:nvSpPr>
        <p:spPr bwMode="auto">
          <a:xfrm>
            <a:off x="1066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ctr" anchorCtr="0" compatLnSpc="1">
            <a:prstTxWarp prst="textNoShape">
              <a:avLst/>
            </a:prstTxWarp>
          </a:bodyPr>
          <a:lstStyle>
            <a:lvl1pPr eaLnBrk="0" hangingPunct="0">
              <a:defRPr sz="1400"/>
            </a:lvl1pPr>
          </a:lstStyle>
          <a:p>
            <a:endParaRPr lang="ru-RU" altLang="ru-RU"/>
          </a:p>
        </p:txBody>
      </p:sp>
      <p:sp>
        <p:nvSpPr>
          <p:cNvPr id="1032" name="Rectangle 8"/>
          <p:cNvSpPr>
            <a:spLocks noGrp="1" noChangeArrowheads="1"/>
          </p:cNvSpPr>
          <p:nvPr>
            <p:ph type="ftr" sz="quarter" idx="3"/>
          </p:nvPr>
        </p:nvSpPr>
        <p:spPr bwMode="auto">
          <a:xfrm>
            <a:off x="3505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ctr" anchorCtr="0" compatLnSpc="1">
            <a:prstTxWarp prst="textNoShape">
              <a:avLst/>
            </a:prstTxWarp>
          </a:bodyPr>
          <a:lstStyle>
            <a:lvl1pPr algn="ctr" eaLnBrk="0" hangingPunct="0">
              <a:defRPr sz="1400"/>
            </a:lvl1pPr>
          </a:lstStyle>
          <a:p>
            <a:endParaRPr lang="ru-RU" altLang="ru-RU"/>
          </a:p>
        </p:txBody>
      </p:sp>
      <p:sp>
        <p:nvSpPr>
          <p:cNvPr id="1033" name="Rectangle 9"/>
          <p:cNvSpPr>
            <a:spLocks noGrp="1" noChangeArrowheads="1"/>
          </p:cNvSpPr>
          <p:nvPr>
            <p:ph type="sldNum" sz="quarter" idx="4"/>
          </p:nvPr>
        </p:nvSpPr>
        <p:spPr bwMode="auto">
          <a:xfrm>
            <a:off x="6934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ctr" anchorCtr="0" compatLnSpc="1">
            <a:prstTxWarp prst="textNoShape">
              <a:avLst/>
            </a:prstTxWarp>
          </a:bodyPr>
          <a:lstStyle>
            <a:lvl1pPr algn="r" eaLnBrk="0" hangingPunct="0">
              <a:defRPr sz="1400"/>
            </a:lvl1pPr>
          </a:lstStyle>
          <a:p>
            <a:fld id="{9F5CCD24-27DC-413A-A098-38496AA3EA8C}" type="slidenum">
              <a:rPr lang="ru-RU" altLang="ru-RU" smtClean="0"/>
              <a:pPr/>
              <a:t>‹#›</a:t>
            </a:fld>
            <a:endParaRPr lang="ru-RU" altLang="ru-RU"/>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Char char="–"/>
        <a:defRPr sz="28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lr>
          <a:schemeClr val="accent2"/>
        </a:buClr>
        <a:buChar char="–"/>
        <a:defRPr sz="2000">
          <a:solidFill>
            <a:schemeClr val="tx1"/>
          </a:solidFill>
          <a:latin typeface="+mn-lt"/>
        </a:defRPr>
      </a:lvl4pPr>
      <a:lvl5pPr marL="2057400" indent="-228600" algn="l" rtl="0" eaLnBrk="1" fontAlgn="base" hangingPunct="1">
        <a:spcBef>
          <a:spcPct val="20000"/>
        </a:spcBef>
        <a:spcAft>
          <a:spcPct val="0"/>
        </a:spcAft>
        <a:buClr>
          <a:schemeClr val="accent2"/>
        </a:buClr>
        <a:buChar char="•"/>
        <a:defRPr sz="2000">
          <a:solidFill>
            <a:schemeClr val="tx1"/>
          </a:solidFill>
          <a:latin typeface="+mn-lt"/>
        </a:defRPr>
      </a:lvl5pPr>
      <a:lvl6pPr marL="2514600" indent="-228600" algn="l" rtl="0" eaLnBrk="1" fontAlgn="base" hangingPunct="1">
        <a:spcBef>
          <a:spcPct val="20000"/>
        </a:spcBef>
        <a:spcAft>
          <a:spcPct val="0"/>
        </a:spcAft>
        <a:buClr>
          <a:schemeClr val="accent2"/>
        </a:buClr>
        <a:buChar char="•"/>
        <a:defRPr sz="2000">
          <a:solidFill>
            <a:schemeClr val="tx1"/>
          </a:solidFill>
          <a:latin typeface="+mn-lt"/>
        </a:defRPr>
      </a:lvl6pPr>
      <a:lvl7pPr marL="2971800" indent="-228600" algn="l" rtl="0" eaLnBrk="1" fontAlgn="base" hangingPunct="1">
        <a:spcBef>
          <a:spcPct val="20000"/>
        </a:spcBef>
        <a:spcAft>
          <a:spcPct val="0"/>
        </a:spcAft>
        <a:buClr>
          <a:schemeClr val="accent2"/>
        </a:buClr>
        <a:buChar char="•"/>
        <a:defRPr sz="2000">
          <a:solidFill>
            <a:schemeClr val="tx1"/>
          </a:solidFill>
          <a:latin typeface="+mn-lt"/>
        </a:defRPr>
      </a:lvl7pPr>
      <a:lvl8pPr marL="3429000" indent="-228600" algn="l" rtl="0" eaLnBrk="1" fontAlgn="base" hangingPunct="1">
        <a:spcBef>
          <a:spcPct val="20000"/>
        </a:spcBef>
        <a:spcAft>
          <a:spcPct val="0"/>
        </a:spcAft>
        <a:buClr>
          <a:schemeClr val="accent2"/>
        </a:buClr>
        <a:buChar char="•"/>
        <a:defRPr sz="2000">
          <a:solidFill>
            <a:schemeClr val="tx1"/>
          </a:solidFill>
          <a:latin typeface="+mn-lt"/>
        </a:defRPr>
      </a:lvl8pPr>
      <a:lvl9pPr marL="3886200" indent="-228600" algn="l" rtl="0" eaLnBrk="1" fontAlgn="base" hangingPunct="1">
        <a:spcBef>
          <a:spcPct val="20000"/>
        </a:spcBef>
        <a:spcAft>
          <a:spcPct val="0"/>
        </a:spcAft>
        <a:buClr>
          <a:schemeClr val="accent2"/>
        </a:buClr>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1000">
              <a:schemeClr val="bg2"/>
            </a:gs>
            <a:gs pos="79000">
              <a:schemeClr val="bg1"/>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a:off x="1835696" y="1628800"/>
            <a:ext cx="7162800" cy="1905000"/>
          </a:xfrm>
        </p:spPr>
        <p:txBody>
          <a:bodyPr/>
          <a:lstStyle/>
          <a:p>
            <a:r>
              <a:rPr lang="ru-RU" dirty="0" smtClean="0"/>
              <a:t>Влияние пищевых добавок на организм человека</a:t>
            </a:r>
            <a:endParaRPr lang="ru-RU" dirty="0"/>
          </a:p>
        </p:txBody>
      </p:sp>
      <p:sp>
        <p:nvSpPr>
          <p:cNvPr id="3" name="Подзаголовок 2"/>
          <p:cNvSpPr>
            <a:spLocks noGrp="1"/>
          </p:cNvSpPr>
          <p:nvPr>
            <p:ph type="subTitle" sz="quarter" idx="1"/>
          </p:nvPr>
        </p:nvSpPr>
        <p:spPr>
          <a:xfrm>
            <a:off x="4355976" y="3645024"/>
            <a:ext cx="4320480" cy="2520280"/>
          </a:xfrm>
        </p:spPr>
        <p:txBody>
          <a:bodyPr/>
          <a:lstStyle/>
          <a:p>
            <a:r>
              <a:rPr lang="ru-RU" sz="2000" b="1" i="1" dirty="0" smtClean="0">
                <a:solidFill>
                  <a:schemeClr val="bg2"/>
                </a:solidFill>
              </a:rPr>
              <a:t>Работу </a:t>
            </a:r>
            <a:r>
              <a:rPr lang="ru-RU" sz="2000" b="1" i="1" dirty="0" smtClean="0">
                <a:solidFill>
                  <a:schemeClr val="bg2"/>
                </a:solidFill>
              </a:rPr>
              <a:t>выполнили:</a:t>
            </a:r>
            <a:endParaRPr lang="ru-RU" sz="2000" b="1" i="1" dirty="0" smtClean="0">
              <a:solidFill>
                <a:schemeClr val="bg2"/>
              </a:solidFill>
            </a:endParaRPr>
          </a:p>
          <a:p>
            <a:r>
              <a:rPr lang="ru-RU" sz="2000" b="1" i="1" dirty="0" smtClean="0">
                <a:solidFill>
                  <a:schemeClr val="bg2"/>
                </a:solidFill>
              </a:rPr>
              <a:t>Уткина Екатерина, 10 класс</a:t>
            </a:r>
            <a:r>
              <a:rPr lang="ru-RU" sz="2000" b="1" i="1" dirty="0" smtClean="0">
                <a:solidFill>
                  <a:schemeClr val="bg2"/>
                </a:solidFill>
              </a:rPr>
              <a:t>,</a:t>
            </a:r>
          </a:p>
          <a:p>
            <a:r>
              <a:rPr lang="ru-RU" sz="2000" b="1" i="1" dirty="0" smtClean="0">
                <a:solidFill>
                  <a:schemeClr val="bg2"/>
                </a:solidFill>
              </a:rPr>
              <a:t>Шмелева Ксения, 10 класс,</a:t>
            </a:r>
          </a:p>
          <a:p>
            <a:r>
              <a:rPr lang="ru-RU" sz="2000" b="1" i="1" dirty="0" smtClean="0">
                <a:solidFill>
                  <a:schemeClr val="bg2"/>
                </a:solidFill>
              </a:rPr>
              <a:t> </a:t>
            </a:r>
            <a:r>
              <a:rPr lang="ru-RU" sz="2000" b="1" i="1" dirty="0" smtClean="0">
                <a:solidFill>
                  <a:schemeClr val="bg2"/>
                </a:solidFill>
              </a:rPr>
              <a:t>МБОУ «</a:t>
            </a:r>
            <a:r>
              <a:rPr lang="ru-RU" sz="2000" b="1" i="1" dirty="0" err="1" smtClean="0">
                <a:solidFill>
                  <a:schemeClr val="bg2"/>
                </a:solidFill>
              </a:rPr>
              <a:t>Кугесьский</a:t>
            </a:r>
            <a:r>
              <a:rPr lang="ru-RU" sz="2000" b="1" i="1" dirty="0" smtClean="0">
                <a:solidFill>
                  <a:schemeClr val="bg2"/>
                </a:solidFill>
              </a:rPr>
              <a:t> лицей»</a:t>
            </a:r>
          </a:p>
          <a:p>
            <a:endParaRPr lang="ru-RU" sz="2000" b="1" i="1" dirty="0">
              <a:solidFill>
                <a:schemeClr val="bg2"/>
              </a:solidFill>
            </a:endParaRPr>
          </a:p>
          <a:p>
            <a:r>
              <a:rPr lang="ru-RU" sz="2000" b="1" i="1" dirty="0" smtClean="0">
                <a:solidFill>
                  <a:schemeClr val="bg2"/>
                </a:solidFill>
              </a:rPr>
              <a:t>Научный руководитель:</a:t>
            </a:r>
          </a:p>
          <a:p>
            <a:r>
              <a:rPr lang="ru-RU" sz="2000" b="1" i="1" dirty="0" err="1" smtClean="0">
                <a:solidFill>
                  <a:schemeClr val="bg2"/>
                </a:solidFill>
              </a:rPr>
              <a:t>Свинцова</a:t>
            </a:r>
            <a:r>
              <a:rPr lang="ru-RU" sz="2000" b="1" i="1" dirty="0" smtClean="0">
                <a:solidFill>
                  <a:schemeClr val="bg2"/>
                </a:solidFill>
              </a:rPr>
              <a:t> Лилия Николаевна, учитель химии и биологии</a:t>
            </a:r>
            <a:endParaRPr lang="ru-RU" sz="2000" b="1" i="1" dirty="0">
              <a:solidFill>
                <a:schemeClr val="bg2"/>
              </a:solidFill>
            </a:endParaRPr>
          </a:p>
        </p:txBody>
      </p:sp>
    </p:spTree>
    <p:extLst>
      <p:ext uri="{BB962C8B-B14F-4D97-AF65-F5344CB8AC3E}">
        <p14:creationId xmlns:p14="http://schemas.microsoft.com/office/powerpoint/2010/main" val="1034628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2000"/>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323528" y="404664"/>
            <a:ext cx="8208912" cy="1569660"/>
          </a:xfrm>
          <a:prstGeom prst="rect">
            <a:avLst/>
          </a:prstGeom>
          <a:noFill/>
        </p:spPr>
        <p:txBody>
          <a:bodyPr wrap="square" rtlCol="0">
            <a:spAutoFit/>
          </a:bodyPr>
          <a:lstStyle/>
          <a:p>
            <a:r>
              <a:rPr lang="ru-RU" sz="3200" b="1" u="sng" dirty="0" smtClean="0">
                <a:solidFill>
                  <a:srgbClr val="FF0000"/>
                </a:solidFill>
              </a:rPr>
              <a:t>Цель проекта</a:t>
            </a:r>
            <a:r>
              <a:rPr lang="ru-RU" sz="3200" b="1" dirty="0" smtClean="0">
                <a:solidFill>
                  <a:schemeClr val="tx2">
                    <a:lumMod val="10000"/>
                  </a:schemeClr>
                </a:solidFill>
              </a:rPr>
              <a:t>: ознакомление с видами пищевых добавок, где они используются и как влияют на наш организм.</a:t>
            </a:r>
            <a:endParaRPr lang="ru-RU" sz="3200" b="1" dirty="0">
              <a:solidFill>
                <a:schemeClr val="tx2">
                  <a:lumMod val="10000"/>
                </a:schemeClr>
              </a:solidFill>
            </a:endParaRPr>
          </a:p>
        </p:txBody>
      </p:sp>
      <p:sp>
        <p:nvSpPr>
          <p:cNvPr id="5" name="TextBox 4"/>
          <p:cNvSpPr txBox="1"/>
          <p:nvPr/>
        </p:nvSpPr>
        <p:spPr>
          <a:xfrm>
            <a:off x="323528" y="2564904"/>
            <a:ext cx="8064896" cy="2125400"/>
          </a:xfrm>
          <a:prstGeom prst="rect">
            <a:avLst/>
          </a:prstGeom>
          <a:noFill/>
        </p:spPr>
        <p:txBody>
          <a:bodyPr wrap="square" rtlCol="0">
            <a:spAutoFit/>
          </a:bodyPr>
          <a:lstStyle/>
          <a:p>
            <a:r>
              <a:rPr lang="ru-RU" sz="3200" b="1" u="sng" dirty="0" smtClean="0">
                <a:solidFill>
                  <a:srgbClr val="FF0000"/>
                </a:solidFill>
              </a:rPr>
              <a:t>Вытекающие задачи</a:t>
            </a:r>
            <a:r>
              <a:rPr lang="ru-RU" sz="3200" b="1" dirty="0" smtClean="0">
                <a:solidFill>
                  <a:schemeClr val="tx2">
                    <a:lumMod val="10000"/>
                  </a:schemeClr>
                </a:solidFill>
              </a:rPr>
              <a:t>: 1)изучение дополнительной литературу по данной теме;</a:t>
            </a:r>
          </a:p>
          <a:p>
            <a:r>
              <a:rPr lang="ru-RU" sz="3200" b="1" dirty="0" smtClean="0">
                <a:solidFill>
                  <a:schemeClr val="tx2">
                    <a:lumMod val="10000"/>
                  </a:schemeClr>
                </a:solidFill>
              </a:rPr>
              <a:t>2) сбор материалов для проекта.</a:t>
            </a:r>
            <a:endParaRPr lang="ru-RU" sz="3200" b="1" dirty="0">
              <a:solidFill>
                <a:srgbClr val="FF0000"/>
              </a:solidFill>
            </a:endParaRPr>
          </a:p>
        </p:txBody>
      </p:sp>
    </p:spTree>
    <p:extLst>
      <p:ext uri="{BB962C8B-B14F-4D97-AF65-F5344CB8AC3E}">
        <p14:creationId xmlns:p14="http://schemas.microsoft.com/office/powerpoint/2010/main" val="2362318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0000"/>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323528" y="548680"/>
            <a:ext cx="8568952" cy="5509200"/>
          </a:xfrm>
          <a:prstGeom prst="rect">
            <a:avLst/>
          </a:prstGeom>
          <a:noFill/>
        </p:spPr>
        <p:txBody>
          <a:bodyPr wrap="square" rtlCol="0">
            <a:spAutoFit/>
          </a:bodyPr>
          <a:lstStyle/>
          <a:p>
            <a:pPr algn="ctr"/>
            <a:r>
              <a:rPr lang="ru-RU" sz="3200" b="1" u="sng" dirty="0">
                <a:solidFill>
                  <a:srgbClr val="FF0000"/>
                </a:solidFill>
              </a:rPr>
              <a:t>З</a:t>
            </a:r>
            <a:r>
              <a:rPr lang="ru-RU" sz="3200" b="1" u="sng" dirty="0" smtClean="0">
                <a:solidFill>
                  <a:srgbClr val="FF0000"/>
                </a:solidFill>
              </a:rPr>
              <a:t>адачи пищевых добавок:</a:t>
            </a:r>
          </a:p>
          <a:p>
            <a:pPr algn="ctr"/>
            <a:r>
              <a:rPr lang="ru-RU" sz="3200" b="1" u="sng" dirty="0" smtClean="0">
                <a:solidFill>
                  <a:srgbClr val="FF0000"/>
                </a:solidFill>
              </a:rPr>
              <a:t> </a:t>
            </a:r>
          </a:p>
          <a:p>
            <a:r>
              <a:rPr lang="ru-RU" sz="2400" b="1" dirty="0" smtClean="0">
                <a:solidFill>
                  <a:schemeClr val="tx2">
                    <a:lumMod val="10000"/>
                  </a:schemeClr>
                </a:solidFill>
              </a:rPr>
              <a:t>• совершенствование технологии подготовки, переработки пищевого сырья, изготовления, </a:t>
            </a:r>
            <a:r>
              <a:rPr lang="ru-RU" sz="2400" b="1" dirty="0" err="1" smtClean="0">
                <a:solidFill>
                  <a:schemeClr val="tx2">
                    <a:lumMod val="10000"/>
                  </a:schemeClr>
                </a:solidFill>
              </a:rPr>
              <a:t>фасования</a:t>
            </a:r>
            <a:r>
              <a:rPr lang="ru-RU" sz="2400" b="1" dirty="0" smtClean="0">
                <a:solidFill>
                  <a:schemeClr val="tx2">
                    <a:lumMod val="10000"/>
                  </a:schemeClr>
                </a:solidFill>
              </a:rPr>
              <a:t>, транспортирования и хранения продуктов питания (применяемые при этом добавки не должны маскировать последствия использования испорченного сырья или проведения технологических операций в антисанитарных условиях);</a:t>
            </a:r>
          </a:p>
          <a:p>
            <a:endParaRPr lang="ru-RU" sz="2400" b="1" dirty="0" smtClean="0">
              <a:solidFill>
                <a:schemeClr val="tx2">
                  <a:lumMod val="10000"/>
                </a:schemeClr>
              </a:solidFill>
            </a:endParaRPr>
          </a:p>
          <a:p>
            <a:r>
              <a:rPr lang="ru-RU" sz="2400" b="1" dirty="0" smtClean="0">
                <a:solidFill>
                  <a:schemeClr val="tx2">
                    <a:lumMod val="10000"/>
                  </a:schemeClr>
                </a:solidFill>
              </a:rPr>
              <a:t>• сохранение природных качеств пищевого продукта;</a:t>
            </a:r>
          </a:p>
          <a:p>
            <a:endParaRPr lang="ru-RU" sz="2400" b="1" dirty="0" smtClean="0">
              <a:solidFill>
                <a:schemeClr val="tx2">
                  <a:lumMod val="10000"/>
                </a:schemeClr>
              </a:solidFill>
            </a:endParaRPr>
          </a:p>
          <a:p>
            <a:r>
              <a:rPr lang="ru-RU" sz="2400" b="1" dirty="0" smtClean="0">
                <a:solidFill>
                  <a:schemeClr val="tx2">
                    <a:lumMod val="10000"/>
                  </a:schemeClr>
                </a:solidFill>
              </a:rPr>
              <a:t>• улучшение органолептических свойств пищевых </a:t>
            </a:r>
          </a:p>
          <a:p>
            <a:r>
              <a:rPr lang="ru-RU" sz="2400" b="1" dirty="0" smtClean="0">
                <a:solidFill>
                  <a:schemeClr val="tx2">
                    <a:lumMod val="10000"/>
                  </a:schemeClr>
                </a:solidFill>
              </a:rPr>
              <a:t>продуктов и увеличение их стабильности при хранении.</a:t>
            </a:r>
            <a:endParaRPr lang="ru-RU" sz="2400" b="1" dirty="0">
              <a:solidFill>
                <a:schemeClr val="tx2">
                  <a:lumMod val="10000"/>
                </a:schemeClr>
              </a:solidFill>
            </a:endParaRPr>
          </a:p>
        </p:txBody>
      </p:sp>
    </p:spTree>
    <p:extLst>
      <p:ext uri="{BB962C8B-B14F-4D97-AF65-F5344CB8AC3E}">
        <p14:creationId xmlns:p14="http://schemas.microsoft.com/office/powerpoint/2010/main" val="1775612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4000"/>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251520" y="332656"/>
            <a:ext cx="8784976" cy="5878532"/>
          </a:xfrm>
          <a:prstGeom prst="rect">
            <a:avLst/>
          </a:prstGeom>
          <a:noFill/>
        </p:spPr>
        <p:txBody>
          <a:bodyPr wrap="square" rtlCol="0">
            <a:spAutoFit/>
          </a:bodyPr>
          <a:lstStyle/>
          <a:p>
            <a:pPr algn="ctr"/>
            <a:r>
              <a:rPr lang="ru-RU" sz="3200" b="1" u="sng" dirty="0" smtClean="0">
                <a:solidFill>
                  <a:srgbClr val="FF0000"/>
                </a:solidFill>
              </a:rPr>
              <a:t>Группы пищевых добавок:</a:t>
            </a:r>
          </a:p>
          <a:p>
            <a:pPr algn="ctr"/>
            <a:endParaRPr lang="ru-RU" sz="3200" b="1" u="sng" dirty="0" smtClean="0">
              <a:solidFill>
                <a:srgbClr val="FF0000"/>
              </a:solidFill>
            </a:endParaRPr>
          </a:p>
          <a:p>
            <a:r>
              <a:rPr lang="ru-RU" sz="2400" b="1" dirty="0" smtClean="0">
                <a:solidFill>
                  <a:schemeClr val="bg2">
                    <a:lumMod val="50000"/>
                  </a:schemeClr>
                </a:solidFill>
              </a:rPr>
              <a:t>• вещества, которые регулируют вкус продукта (</a:t>
            </a:r>
            <a:r>
              <a:rPr lang="ru-RU" sz="2400" b="1" dirty="0" err="1" smtClean="0">
                <a:solidFill>
                  <a:schemeClr val="bg2">
                    <a:lumMod val="50000"/>
                  </a:schemeClr>
                </a:solidFill>
              </a:rPr>
              <a:t>ароматизаторы</a:t>
            </a:r>
            <a:r>
              <a:rPr lang="ru-RU" sz="2400" b="1" dirty="0" smtClean="0">
                <a:solidFill>
                  <a:schemeClr val="bg2">
                    <a:lumMod val="50000"/>
                  </a:schemeClr>
                </a:solidFill>
              </a:rPr>
              <a:t>, вкусовые добавки, подслащивающие вещества, кислоты и регуляторы кислотности);</a:t>
            </a:r>
          </a:p>
          <a:p>
            <a:endParaRPr lang="ru-RU" sz="2400" b="1" dirty="0" smtClean="0">
              <a:solidFill>
                <a:schemeClr val="bg2">
                  <a:lumMod val="50000"/>
                </a:schemeClr>
              </a:solidFill>
            </a:endParaRPr>
          </a:p>
          <a:p>
            <a:r>
              <a:rPr lang="ru-RU" sz="2400" b="1" dirty="0" smtClean="0">
                <a:solidFill>
                  <a:schemeClr val="bg2">
                    <a:lumMod val="50000"/>
                  </a:schemeClr>
                </a:solidFill>
              </a:rPr>
              <a:t>• вещества, которые влияют на внешний вид продукта (красители, стабилизаторы цвета, отбеливатели);</a:t>
            </a:r>
          </a:p>
          <a:p>
            <a:endParaRPr lang="ru-RU" sz="2400" b="1" dirty="0" smtClean="0">
              <a:solidFill>
                <a:schemeClr val="bg2">
                  <a:lumMod val="50000"/>
                </a:schemeClr>
              </a:solidFill>
            </a:endParaRPr>
          </a:p>
          <a:p>
            <a:r>
              <a:rPr lang="ru-RU" sz="2400" b="1" dirty="0" smtClean="0">
                <a:solidFill>
                  <a:schemeClr val="bg2">
                    <a:lumMod val="50000"/>
                  </a:schemeClr>
                </a:solidFill>
              </a:rPr>
              <a:t>• вещества, которые регулируют консистенцию и текстуру (загустители, </a:t>
            </a:r>
            <a:r>
              <a:rPr lang="ru-RU" sz="2400" b="1" dirty="0" err="1" smtClean="0">
                <a:solidFill>
                  <a:schemeClr val="bg2">
                    <a:lumMod val="50000"/>
                  </a:schemeClr>
                </a:solidFill>
              </a:rPr>
              <a:t>гелеобразователи</a:t>
            </a:r>
            <a:r>
              <a:rPr lang="ru-RU" sz="2400" b="1" dirty="0" smtClean="0">
                <a:solidFill>
                  <a:schemeClr val="bg2">
                    <a:lumMod val="50000"/>
                  </a:schemeClr>
                </a:solidFill>
              </a:rPr>
              <a:t>, стабилизаторы, эмульгаторы и др.);</a:t>
            </a:r>
          </a:p>
          <a:p>
            <a:endParaRPr lang="ru-RU" sz="2400" b="1" dirty="0" smtClean="0">
              <a:solidFill>
                <a:schemeClr val="bg2">
                  <a:lumMod val="50000"/>
                </a:schemeClr>
              </a:solidFill>
            </a:endParaRPr>
          </a:p>
          <a:p>
            <a:r>
              <a:rPr lang="ru-RU" sz="2400" b="1" dirty="0" smtClean="0">
                <a:solidFill>
                  <a:schemeClr val="bg2">
                    <a:lumMod val="50000"/>
                  </a:schemeClr>
                </a:solidFill>
              </a:rPr>
              <a:t>• вещества, которые повышают срок хранение продуктов (консерванты, антиоксиданты и др.).</a:t>
            </a:r>
            <a:endParaRPr lang="ru-RU" sz="2400" b="1" dirty="0">
              <a:solidFill>
                <a:schemeClr val="bg2">
                  <a:lumMod val="50000"/>
                </a:schemeClr>
              </a:solidFill>
            </a:endParaRPr>
          </a:p>
        </p:txBody>
      </p:sp>
    </p:spTree>
    <p:extLst>
      <p:ext uri="{BB962C8B-B14F-4D97-AF65-F5344CB8AC3E}">
        <p14:creationId xmlns:p14="http://schemas.microsoft.com/office/powerpoint/2010/main" val="3773416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4000"/>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51520" y="692696"/>
            <a:ext cx="8424936" cy="5324535"/>
          </a:xfrm>
          <a:prstGeom prst="rect">
            <a:avLst/>
          </a:prstGeom>
          <a:noFill/>
        </p:spPr>
        <p:txBody>
          <a:bodyPr wrap="square" rtlCol="0">
            <a:spAutoFit/>
          </a:bodyPr>
          <a:lstStyle/>
          <a:p>
            <a:r>
              <a:rPr lang="ru-RU" sz="2000" b="1" dirty="0" smtClean="0">
                <a:solidFill>
                  <a:schemeClr val="bg2">
                    <a:lumMod val="50000"/>
                  </a:schemeClr>
                </a:solidFill>
              </a:rPr>
              <a:t>Все добавки имеют свой индекс. </a:t>
            </a:r>
            <a:r>
              <a:rPr lang="ru-RU" sz="2000" b="1" i="1" u="sng" dirty="0" smtClean="0">
                <a:solidFill>
                  <a:schemeClr val="bg2">
                    <a:lumMod val="50000"/>
                  </a:schemeClr>
                </a:solidFill>
              </a:rPr>
              <a:t>Индекс</a:t>
            </a:r>
            <a:r>
              <a:rPr lang="ru-RU" sz="2000" b="1" dirty="0" smtClean="0">
                <a:solidFill>
                  <a:schemeClr val="bg2">
                    <a:lumMod val="50000"/>
                  </a:schemeClr>
                </a:solidFill>
              </a:rPr>
              <a:t> – числовой указатель, помещаемый справа при цифре или букве. В составе многих продуктов есть обозначения Е100, Е600 и т.п. </a:t>
            </a:r>
          </a:p>
          <a:p>
            <a:endParaRPr lang="ru-RU" sz="2000" b="1" dirty="0" smtClean="0">
              <a:solidFill>
                <a:schemeClr val="bg2">
                  <a:lumMod val="50000"/>
                </a:schemeClr>
              </a:solidFill>
            </a:endParaRPr>
          </a:p>
          <a:p>
            <a:r>
              <a:rPr lang="ru-RU" sz="2000" b="1" dirty="0" smtClean="0">
                <a:solidFill>
                  <a:schemeClr val="bg2">
                    <a:lumMod val="50000"/>
                  </a:schemeClr>
                </a:solidFill>
              </a:rPr>
              <a:t>Е100 – Е182 – красители;</a:t>
            </a:r>
          </a:p>
          <a:p>
            <a:r>
              <a:rPr lang="ru-RU" sz="2000" b="1" dirty="0" smtClean="0">
                <a:solidFill>
                  <a:schemeClr val="bg2">
                    <a:lumMod val="50000"/>
                  </a:schemeClr>
                </a:solidFill>
              </a:rPr>
              <a:t>Е200 и далее – консерванты;</a:t>
            </a:r>
          </a:p>
          <a:p>
            <a:r>
              <a:rPr lang="ru-RU" sz="2000" b="1" dirty="0" smtClean="0">
                <a:solidFill>
                  <a:schemeClr val="bg2">
                    <a:lumMod val="50000"/>
                  </a:schemeClr>
                </a:solidFill>
              </a:rPr>
              <a:t>Е300 и далее – антиокислители (предохраняют продукты от порчи);</a:t>
            </a:r>
          </a:p>
          <a:p>
            <a:r>
              <a:rPr lang="ru-RU" sz="2000" b="1" dirty="0" smtClean="0">
                <a:solidFill>
                  <a:schemeClr val="bg2">
                    <a:lumMod val="50000"/>
                  </a:schemeClr>
                </a:solidFill>
              </a:rPr>
              <a:t>Е400 и далее – стабилизаторы (сохраняют заданную консистенцию);</a:t>
            </a:r>
          </a:p>
          <a:p>
            <a:r>
              <a:rPr lang="ru-RU" sz="2000" b="1" dirty="0" smtClean="0">
                <a:solidFill>
                  <a:schemeClr val="bg2">
                    <a:lumMod val="50000"/>
                  </a:schemeClr>
                </a:solidFill>
              </a:rPr>
              <a:t>Е500 и далее – эмульгаторы (поддерживают определенную структуру);</a:t>
            </a:r>
          </a:p>
          <a:p>
            <a:r>
              <a:rPr lang="ru-RU" sz="2000" b="1" dirty="0" smtClean="0">
                <a:solidFill>
                  <a:schemeClr val="bg2">
                    <a:lumMod val="50000"/>
                  </a:schemeClr>
                </a:solidFill>
              </a:rPr>
              <a:t>Е600 и далее – усилители вкуса и аромата;</a:t>
            </a:r>
          </a:p>
          <a:p>
            <a:r>
              <a:rPr lang="ru-RU" sz="2000" b="1" dirty="0" smtClean="0">
                <a:solidFill>
                  <a:schemeClr val="bg2">
                    <a:lumMod val="50000"/>
                  </a:schemeClr>
                </a:solidFill>
              </a:rPr>
              <a:t>Е924а – </a:t>
            </a:r>
            <a:r>
              <a:rPr lang="ru-RU" sz="2000" b="1" dirty="0" err="1" smtClean="0">
                <a:solidFill>
                  <a:schemeClr val="bg2">
                    <a:lumMod val="50000"/>
                  </a:schemeClr>
                </a:solidFill>
              </a:rPr>
              <a:t>улучшитель</a:t>
            </a:r>
            <a:r>
              <a:rPr lang="ru-RU" sz="2000" b="1" dirty="0" smtClean="0">
                <a:solidFill>
                  <a:schemeClr val="bg2">
                    <a:lumMod val="50000"/>
                  </a:schemeClr>
                </a:solidFill>
              </a:rPr>
              <a:t> муки и хлеба;</a:t>
            </a:r>
          </a:p>
          <a:p>
            <a:r>
              <a:rPr lang="ru-RU" sz="2000" b="1" dirty="0" smtClean="0">
                <a:solidFill>
                  <a:schemeClr val="bg2">
                    <a:lumMod val="50000"/>
                  </a:schemeClr>
                </a:solidFill>
              </a:rPr>
              <a:t>Е924d–</a:t>
            </a:r>
            <a:r>
              <a:rPr lang="ru-RU" sz="2000" b="1" dirty="0" err="1" smtClean="0">
                <a:solidFill>
                  <a:schemeClr val="bg2">
                    <a:lumMod val="50000"/>
                  </a:schemeClr>
                </a:solidFill>
              </a:rPr>
              <a:t>улучшитель</a:t>
            </a:r>
            <a:r>
              <a:rPr lang="ru-RU" sz="2000" b="1" dirty="0" smtClean="0">
                <a:solidFill>
                  <a:schemeClr val="bg2">
                    <a:lumMod val="50000"/>
                  </a:schemeClr>
                </a:solidFill>
              </a:rPr>
              <a:t> муки и хлеба.</a:t>
            </a:r>
          </a:p>
          <a:p>
            <a:endParaRPr lang="ru-RU" sz="2000" b="1" dirty="0" smtClean="0">
              <a:solidFill>
                <a:schemeClr val="bg2">
                  <a:lumMod val="50000"/>
                </a:schemeClr>
              </a:solidFill>
            </a:endParaRPr>
          </a:p>
          <a:p>
            <a:endParaRPr lang="ru-RU" sz="2000" b="1" dirty="0">
              <a:solidFill>
                <a:schemeClr val="bg2">
                  <a:lumMod val="50000"/>
                </a:schemeClr>
              </a:solidFill>
            </a:endParaRPr>
          </a:p>
          <a:p>
            <a:r>
              <a:rPr lang="ru-RU" sz="2000" b="1" i="1" dirty="0" smtClean="0">
                <a:solidFill>
                  <a:schemeClr val="bg2">
                    <a:lumMod val="50000"/>
                  </a:schemeClr>
                </a:solidFill>
              </a:rPr>
              <a:t>Под знаком Е173 закодирован порошковый алюминий, который применяют при украшении импортных конфет и других кондитерских изделий и который тоже у нас запрещён.</a:t>
            </a:r>
            <a:endParaRPr lang="ru-RU" sz="2000" b="1" i="1" dirty="0">
              <a:solidFill>
                <a:schemeClr val="bg2">
                  <a:lumMod val="50000"/>
                </a:schemeClr>
              </a:solidFill>
            </a:endParaRPr>
          </a:p>
        </p:txBody>
      </p:sp>
    </p:spTree>
    <p:extLst>
      <p:ext uri="{BB962C8B-B14F-4D97-AF65-F5344CB8AC3E}">
        <p14:creationId xmlns:p14="http://schemas.microsoft.com/office/powerpoint/2010/main" val="2881751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183416" y="260648"/>
            <a:ext cx="8781071" cy="6386364"/>
          </a:xfrm>
          <a:prstGeom prst="rect">
            <a:avLst/>
          </a:prstGeom>
          <a:noFill/>
        </p:spPr>
        <p:txBody>
          <a:bodyPr wrap="square" rtlCol="0">
            <a:spAutoFit/>
          </a:bodyPr>
          <a:lstStyle/>
          <a:p>
            <a:pPr algn="ctr"/>
            <a:r>
              <a:rPr lang="ru-RU" sz="3200" b="1" u="sng" dirty="0" smtClean="0">
                <a:solidFill>
                  <a:srgbClr val="FF0000"/>
                </a:solidFill>
              </a:rPr>
              <a:t>ВЛИЯНИЕ ПИЩЕВЫХ ДОБАВОК НА ОРГАНИЗМ ЧЕЛОВЕКА</a:t>
            </a:r>
          </a:p>
          <a:p>
            <a:pPr algn="ctr"/>
            <a:endParaRPr lang="ru-RU" sz="2300" b="1" u="sng" dirty="0" smtClean="0">
              <a:solidFill>
                <a:srgbClr val="FF0000"/>
              </a:solidFill>
            </a:endParaRPr>
          </a:p>
          <a:p>
            <a:r>
              <a:rPr lang="ru-RU" sz="2300" b="1" dirty="0" smtClean="0">
                <a:solidFill>
                  <a:schemeClr val="bg2">
                    <a:lumMod val="50000"/>
                  </a:schemeClr>
                </a:solidFill>
              </a:rPr>
              <a:t>Каждый организм индивидуален, поэтому нельзя говорить, как он влияет абсолютно на всех. Ещё немаловажно, что на воздействие влияет и количество вещества. Каждое вещество имеет свою дозу, превышение которой может повлечь за собой немалый вред. Некоторые вещества, которые применяются в качестве пищевых добавок, минимальная доза составляет несколько миллиграмм на килограмм веса человека (например, Е250 – нитрит натрия), для других (например, Е330– лимонная кислота) – десятые доли грамма на килограмм веса.</a:t>
            </a:r>
          </a:p>
          <a:p>
            <a:r>
              <a:rPr lang="ru-RU" sz="2300" b="1" dirty="0" smtClean="0">
                <a:solidFill>
                  <a:schemeClr val="bg2">
                    <a:lumMod val="50000"/>
                  </a:schemeClr>
                </a:solidFill>
              </a:rPr>
              <a:t>Для производства колбасных изделий используют нитрит натрия (Е250). На самом деле нитриты токсичны, но на практике их не запрещают, ссылаясь на то, что они не особо вредны, ведь именно нитрит натрия (Е250)  улучшает товарный вид, следовательно, повышает продажи. </a:t>
            </a:r>
            <a:endParaRPr lang="ru-RU" sz="2300" b="1" dirty="0">
              <a:solidFill>
                <a:schemeClr val="bg2">
                  <a:lumMod val="50000"/>
                </a:schemeClr>
              </a:solidFill>
            </a:endParaRPr>
          </a:p>
        </p:txBody>
      </p:sp>
    </p:spTree>
    <p:extLst>
      <p:ext uri="{BB962C8B-B14F-4D97-AF65-F5344CB8AC3E}">
        <p14:creationId xmlns:p14="http://schemas.microsoft.com/office/powerpoint/2010/main" val="2562445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8000"/>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323528" y="22312"/>
            <a:ext cx="8136904" cy="6740307"/>
          </a:xfrm>
          <a:prstGeom prst="rect">
            <a:avLst/>
          </a:prstGeom>
          <a:noFill/>
        </p:spPr>
        <p:txBody>
          <a:bodyPr wrap="square" rtlCol="0">
            <a:spAutoFit/>
          </a:bodyPr>
          <a:lstStyle/>
          <a:p>
            <a:pPr algn="ctr"/>
            <a:r>
              <a:rPr lang="ru-RU" sz="3200" b="1" i="1" u="sng" dirty="0">
                <a:solidFill>
                  <a:srgbClr val="FF0000"/>
                </a:solidFill>
              </a:rPr>
              <a:t>ЗАКЛЮЧЕНИЕ</a:t>
            </a:r>
          </a:p>
          <a:p>
            <a:r>
              <a:rPr lang="ru-RU" sz="2000" b="1" dirty="0">
                <a:solidFill>
                  <a:schemeClr val="tx2">
                    <a:lumMod val="10000"/>
                  </a:schemeClr>
                </a:solidFill>
              </a:rPr>
              <a:t>Наше питание влияет на многое. Оно может как позитивно, так и отрицательно сказываться на наших способностях. Для обеспечения нормального зрения, развития, поддержания нормального состояния кожных покровов и нормального кроветворения нужно правильно питаться. </a:t>
            </a:r>
            <a:endParaRPr lang="ru-RU" sz="2000" b="1" dirty="0" smtClean="0">
              <a:solidFill>
                <a:schemeClr val="tx2">
                  <a:lumMod val="10000"/>
                </a:schemeClr>
              </a:solidFill>
            </a:endParaRPr>
          </a:p>
          <a:p>
            <a:endParaRPr lang="ru-RU" sz="2000" b="1" dirty="0">
              <a:solidFill>
                <a:schemeClr val="tx2">
                  <a:lumMod val="10000"/>
                </a:schemeClr>
              </a:solidFill>
            </a:endParaRPr>
          </a:p>
          <a:p>
            <a:r>
              <a:rPr lang="ru-RU" sz="2000" b="1" dirty="0">
                <a:solidFill>
                  <a:schemeClr val="tx2">
                    <a:lumMod val="10000"/>
                  </a:schemeClr>
                </a:solidFill>
              </a:rPr>
              <a:t>В современном мире человеку очень трудно следить за питанием из-за нехватки времени, отсутствия желания или попросту средств. Многие люди не могут позволить себе экологически чистые продукты без пищевых добавок и ГМО</a:t>
            </a:r>
            <a:r>
              <a:rPr lang="ru-RU" sz="2000" b="1" dirty="0" smtClean="0">
                <a:solidFill>
                  <a:schemeClr val="tx2">
                    <a:lumMod val="10000"/>
                  </a:schemeClr>
                </a:solidFill>
              </a:rPr>
              <a:t>.</a:t>
            </a:r>
          </a:p>
          <a:p>
            <a:endParaRPr lang="ru-RU" sz="2000" b="1" dirty="0">
              <a:solidFill>
                <a:schemeClr val="tx2">
                  <a:lumMod val="10000"/>
                </a:schemeClr>
              </a:solidFill>
            </a:endParaRPr>
          </a:p>
          <a:p>
            <a:r>
              <a:rPr lang="ru-RU" sz="2000" b="1" dirty="0">
                <a:solidFill>
                  <a:schemeClr val="tx2">
                    <a:lumMod val="10000"/>
                  </a:schemeClr>
                </a:solidFill>
              </a:rPr>
              <a:t>Из всей литературы, которую </a:t>
            </a:r>
            <a:r>
              <a:rPr lang="ru-RU" sz="2000" b="1" dirty="0" smtClean="0">
                <a:solidFill>
                  <a:schemeClr val="tx2">
                    <a:lumMod val="10000"/>
                  </a:schemeClr>
                </a:solidFill>
              </a:rPr>
              <a:t>мы</a:t>
            </a:r>
            <a:r>
              <a:rPr lang="ru-RU" sz="2000" b="1" dirty="0" smtClean="0">
                <a:solidFill>
                  <a:schemeClr val="tx2">
                    <a:lumMod val="10000"/>
                  </a:schemeClr>
                </a:solidFill>
              </a:rPr>
              <a:t> изучили, хотим </a:t>
            </a:r>
            <a:r>
              <a:rPr lang="ru-RU" sz="2000" b="1" dirty="0">
                <a:solidFill>
                  <a:schemeClr val="tx2">
                    <a:lumMod val="10000"/>
                  </a:schemeClr>
                </a:solidFill>
              </a:rPr>
              <a:t>вывести общий вывод. Современная пища попросту невозможна без </a:t>
            </a:r>
            <a:r>
              <a:rPr lang="ru-RU" sz="2000" b="1" dirty="0" err="1">
                <a:solidFill>
                  <a:schemeClr val="tx2">
                    <a:lumMod val="10000"/>
                  </a:schemeClr>
                </a:solidFill>
              </a:rPr>
              <a:t>ароматизаторов</a:t>
            </a:r>
            <a:r>
              <a:rPr lang="ru-RU" sz="2000" b="1" dirty="0">
                <a:solidFill>
                  <a:schemeClr val="tx2">
                    <a:lumMod val="10000"/>
                  </a:schemeClr>
                </a:solidFill>
              </a:rPr>
              <a:t>, консервантов, красителей , эмульгаторов и т.д. К сожалению, даже те добавки, которые не вредны для нас, а даже полезны, проходят огромную химическую обработку, поэтому они могут повлиять на любого человека абсолютно по-разному и неоднозначно. Поэтому хочу сказать, что нужно стараться питаться тем, что выращено собственными руками и не подвергалось никаким химическим воздействиям.</a:t>
            </a:r>
          </a:p>
        </p:txBody>
      </p:sp>
    </p:spTree>
    <p:extLst>
      <p:ext uri="{BB962C8B-B14F-4D97-AF65-F5344CB8AC3E}">
        <p14:creationId xmlns:p14="http://schemas.microsoft.com/office/powerpoint/2010/main" val="3212619484"/>
      </p:ext>
    </p:extLst>
  </p:cSld>
  <p:clrMapOvr>
    <a:masterClrMapping/>
  </p:clrMapOvr>
  <p:timing>
    <p:tnLst>
      <p:par>
        <p:cTn id="1" dur="indefinite" restart="never" nodeType="tmRoot"/>
      </p:par>
    </p:tnLst>
  </p:timing>
</p:sld>
</file>

<file path=ppt/theme/theme1.xml><?xml version="1.0" encoding="utf-8"?>
<a:theme xmlns:a="http://schemas.openxmlformats.org/drawingml/2006/main" name="Pharmacy design template">
  <a:themeElements>
    <a:clrScheme name="Тема Office 1">
      <a:dk1>
        <a:srgbClr val="404075"/>
      </a:dk1>
      <a:lt1>
        <a:srgbClr val="CCECFF"/>
      </a:lt1>
      <a:dk2>
        <a:srgbClr val="99CCFF"/>
      </a:dk2>
      <a:lt2>
        <a:srgbClr val="EAEAEA"/>
      </a:lt2>
      <a:accent1>
        <a:srgbClr val="6600FF"/>
      </a:accent1>
      <a:accent2>
        <a:srgbClr val="CCCC00"/>
      </a:accent2>
      <a:accent3>
        <a:srgbClr val="CAE2FF"/>
      </a:accent3>
      <a:accent4>
        <a:srgbClr val="AEC9DA"/>
      </a:accent4>
      <a:accent5>
        <a:srgbClr val="B8AAFF"/>
      </a:accent5>
      <a:accent6>
        <a:srgbClr val="B9B900"/>
      </a:accent6>
      <a:hlink>
        <a:srgbClr val="996633"/>
      </a:hlink>
      <a:folHlink>
        <a:srgbClr val="0099CC"/>
      </a:folHlink>
    </a:clrScheme>
    <a:fontScheme name="Тема Office">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404075"/>
        </a:dk1>
        <a:lt1>
          <a:srgbClr val="CCECFF"/>
        </a:lt1>
        <a:dk2>
          <a:srgbClr val="99CCFF"/>
        </a:dk2>
        <a:lt2>
          <a:srgbClr val="EAEAEA"/>
        </a:lt2>
        <a:accent1>
          <a:srgbClr val="6600FF"/>
        </a:accent1>
        <a:accent2>
          <a:srgbClr val="CCCC00"/>
        </a:accent2>
        <a:accent3>
          <a:srgbClr val="CAE2FF"/>
        </a:accent3>
        <a:accent4>
          <a:srgbClr val="AEC9DA"/>
        </a:accent4>
        <a:accent5>
          <a:srgbClr val="B8AAFF"/>
        </a:accent5>
        <a:accent6>
          <a:srgbClr val="B9B900"/>
        </a:accent6>
        <a:hlink>
          <a:srgbClr val="996633"/>
        </a:hlink>
        <a:folHlink>
          <a:srgbClr val="0099CC"/>
        </a:folHlink>
      </a:clrScheme>
      <a:clrMap bg1="dk2" tx1="lt1" bg2="dk1" tx2="lt2" accent1="accent1" accent2="accent2" accent3="accent3" accent4="accent4" accent5="accent5" accent6="accent6" hlink="hlink" folHlink="folHlink"/>
    </a:extraClrScheme>
    <a:extraClrScheme>
      <a:clrScheme name="Тема Office 2">
        <a:dk1>
          <a:srgbClr val="000000"/>
        </a:dk1>
        <a:lt1>
          <a:srgbClr val="99CCFF"/>
        </a:lt1>
        <a:dk2>
          <a:srgbClr val="000066"/>
        </a:dk2>
        <a:lt2>
          <a:srgbClr val="FFFFFF"/>
        </a:lt2>
        <a:accent1>
          <a:srgbClr val="CCCCFF"/>
        </a:accent1>
        <a:accent2>
          <a:srgbClr val="FFFFCC"/>
        </a:accent2>
        <a:accent3>
          <a:srgbClr val="CAE2FF"/>
        </a:accent3>
        <a:accent4>
          <a:srgbClr val="000000"/>
        </a:accent4>
        <a:accent5>
          <a:srgbClr val="E2E2FF"/>
        </a:accent5>
        <a:accent6>
          <a:srgbClr val="E7E7B9"/>
        </a:accent6>
        <a:hlink>
          <a:srgbClr val="FFCCFF"/>
        </a:hlink>
        <a:folHlink>
          <a:srgbClr val="CCECFF"/>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Pharmacy design template</Template>
  <TotalTime>201</TotalTime>
  <Words>628</Words>
  <Application>Microsoft Office PowerPoint</Application>
  <PresentationFormat>Экран (4:3)</PresentationFormat>
  <Paragraphs>51</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Pharmacy design template</vt:lpstr>
      <vt:lpstr>Влияние пищевых добавок на организм человека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ASUS</cp:lastModifiedBy>
  <cp:revision>10</cp:revision>
  <dcterms:created xsi:type="dcterms:W3CDTF">2021-01-21T15:27:16Z</dcterms:created>
  <dcterms:modified xsi:type="dcterms:W3CDTF">2021-02-26T16:20:13Z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TC010690531049</vt:lpwstr>
  </property>
</Properties>
</file>