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2" r:id="rId3"/>
    <p:sldId id="283" r:id="rId4"/>
    <p:sldId id="285" r:id="rId5"/>
    <p:sldId id="284" r:id="rId6"/>
    <p:sldId id="302" r:id="rId7"/>
    <p:sldId id="260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7C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93" autoAdjust="0"/>
  </p:normalViewPr>
  <p:slideViewPr>
    <p:cSldViewPr>
      <p:cViewPr>
        <p:scale>
          <a:sx n="100" d="100"/>
          <a:sy n="100" d="100"/>
        </p:scale>
        <p:origin x="-64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37A4-FD21-415C-9626-B7C658B36B8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62B5-4BC5-4725-9608-524BF936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8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62B5-4BC5-4725-9608-524BF93610C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5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2"/>
            <a:ext cx="9134782" cy="685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95250">
            <a:bevelT w="107950" h="107950"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36207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285993"/>
            <a:ext cx="8715436" cy="150019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Исследовательский проект: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«Лекарственные травы «Кумысной поляны</a:t>
            </a:r>
            <a:r>
              <a:rPr lang="ru-RU" sz="2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»</a:t>
            </a:r>
            <a:endParaRPr lang="en-US" sz="2800" b="1" i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3300"/>
              </a:solidFill>
            </a:endParaRPr>
          </a:p>
          <a:p>
            <a:pPr algn="ctr"/>
            <a:r>
              <a:rPr lang="ru-RU" sz="2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 </a:t>
            </a:r>
            <a:r>
              <a:rPr lang="ru-RU" sz="2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города Саратова»</a:t>
            </a:r>
            <a:endParaRPr lang="ru-RU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1536" y="428604"/>
            <a:ext cx="102156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737" y="1196752"/>
            <a:ext cx="7954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</a:rPr>
              <a:t>НАУКА И ОБРАЗОВАНИЕ </a:t>
            </a:r>
            <a:r>
              <a:rPr lang="en-US" sz="2400" dirty="0" smtClean="0">
                <a:solidFill>
                  <a:srgbClr val="003300"/>
                </a:solidFill>
              </a:rPr>
              <a:t>ON-LINE</a:t>
            </a:r>
          </a:p>
          <a:p>
            <a:pPr algn="ctr"/>
            <a:r>
              <a:rPr lang="ru-RU" sz="2400" b="1" dirty="0" smtClean="0"/>
              <a:t>III </a:t>
            </a:r>
            <a:r>
              <a:rPr lang="ru-RU" sz="2400" b="1" dirty="0"/>
              <a:t>Международный конкурс исследовательских работ школьников «</a:t>
            </a:r>
            <a:r>
              <a:rPr lang="ru-RU" sz="2400" b="1" dirty="0" err="1"/>
              <a:t>Research</a:t>
            </a:r>
            <a:r>
              <a:rPr lang="ru-RU" sz="2400" b="1" dirty="0"/>
              <a:t> </a:t>
            </a:r>
            <a:r>
              <a:rPr lang="ru-RU" sz="2400" b="1" dirty="0" err="1"/>
              <a:t>start</a:t>
            </a:r>
            <a:r>
              <a:rPr lang="ru-RU" sz="2400" b="1" dirty="0"/>
              <a:t> 2020/2021»</a:t>
            </a:r>
          </a:p>
          <a:p>
            <a:pPr algn="ctr">
              <a:spcAft>
                <a:spcPts val="0"/>
              </a:spcAft>
            </a:pPr>
            <a:endParaRPr lang="ru-RU" sz="2400" dirty="0" smtClean="0">
              <a:solidFill>
                <a:srgbClr val="0033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67944" y="4120018"/>
            <a:ext cx="4746804" cy="139721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Аблязова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Эмилия, 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 «В» класса, МОУ «СОШ №33», </a:t>
            </a:r>
          </a:p>
          <a:p>
            <a:pPr marL="109728" indent="0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Энгельс, Саратовская область</a:t>
            </a:r>
          </a:p>
          <a:p>
            <a:pPr marL="109728" indent="0">
              <a:buNone/>
            </a:pPr>
            <a:r>
              <a:rPr lang="ru-RU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Чуносова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учитель начальных классов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1369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Крапива 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самых распространённых сорняков. Она встречается на сухих и на влажных местах, около домов, по обочинам дорог.  Стебель и листья растения усажены жгучими волосками, которые ранят кожу. Заготавливают только листья крапивы без цветков и стеблей. Листья крапивы богаты витаминами С и К и каротином.  Используют в виде настоев как кровоостанавливающее средство при внутренних кровотечениях. В европейской медицине препараты из крапивы применяют при анемии, атеросклерозе, болезнях печени, почек, мочевого пузыря, кожных болезнях.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98600"/>
            <a:ext cx="3144398" cy="30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79928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Ромашка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один из любимых полевых цветов, символ России, это ещё и лекарственное растение. Она растёт по лугам,  сорным местам, пустырям. У ромашки собирают корзиночки цветков до того, как они начинают осыпаться. Народные лекари говорят: «У кого в горле болит, возьми стакан молока, стакан воды, щепотку ромашки и ложечку липового мёда, смешай всё, вскипяти, процеди, остуди и пей вместо чая». Ромашку используют при флюсах, зубной боли, для промывания гнойных ран, нарывов, как примочку для глаз. Делают ванны при ревматических болях и от золотухи. Ею моют волосы, чтобы был красивый золотистый цвет, и используют в косметологии.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07" y="2996952"/>
            <a:ext cx="3854202" cy="30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5" y="332656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Календула</a:t>
            </a:r>
            <a:r>
              <a:rPr lang="ru-RU" sz="2000" b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–</a:t>
            </a:r>
            <a:r>
              <a:rPr lang="ru-RU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эти ярко-жёлтые цветы часто разводят в садах и палисадниках. Цветёт всё лето до поздней осени. Хотя химический состав ноготков (другое название календулы) изучен ещё недостаточно, растение с давних пор используют в народной медицине. Спиртовой раствор календулы обладает противовоспалительным действием. Используют при ожогах (1 ч. л  настойки на ½ стакана воды), для полоскания горла при ангине, при кожных заболеваниях. Кроме того, календулу применяют при гастритах, язве желудка и заболевании печени.           </a:t>
            </a:r>
            <a:endParaRPr lang="ru-RU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33" y="2671758"/>
            <a:ext cx="4111149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2040" y="836712"/>
            <a:ext cx="84249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Одуванчик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старое лекарственное средство. В народной медицине его считали «жизненным эликсиром», кровоочищающим средством, которое хорошо влияет на пищеварение, помогает от бессонницы и от желтухи. Для лекарственных целей заготавливают его корни, а листья одуванчика полезно класть в первые летние салаты, т. к. они содержат много витаминов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3922304" cy="26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-148902"/>
            <a:ext cx="79928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Подорожник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многолетнее травянистое растение. Народные названия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попутник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«порезник»,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чирьевая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трава» указывают на его применение. Свежие листья подорожника используют как ранозаживляющее средство при порезах, укусах насекомых, ушибах, а высушенные – в составе сбора при язвенной болезни. В народной медицине настой из листьев подорожника издавна применяется в качестве отхаркивающего средства при болезнях лёгких и бронхов. В последнее время начали применять и семена подорожника как лёгкое слабительное средство (по 1-2 столовые ложки) и при хронических поносах и дизентерии (1г. 4 раза в день).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12443"/>
            <a:ext cx="3561952" cy="30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49946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0072" y="188640"/>
            <a:ext cx="78488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Шиповник</a:t>
            </a: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самых щедрых даров природы человеку. Его ягоды, листья и корни являются лекарством с незапамятных времен, а о целебных свойствах этой дикой розы слагали легенды поэты древности. Сегодня ученым известен химический состав растения, и стало понятным его чудесное целительное свойство. Шиповник содержит просто невероятное количество аскорбиновой кислоты (витамин С). Именно это растение является лидером по его содержанию, обогнав лимон и черную смородину. Самое главное свойство – это его профилактическое действие от простуд и вирусов. Рекомендован при диабете, гастрите, анемии.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2996952"/>
            <a:ext cx="378333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 2. 3.  3 этап - 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практическая</a:t>
            </a: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 часть:</a:t>
            </a:r>
          </a:p>
          <a:p>
            <a:pPr indent="228600" algn="just">
              <a:spcAft>
                <a:spcPts val="0"/>
              </a:spcAft>
              <a:tabLst>
                <a:tab pos="457200" algn="l"/>
              </a:tabLst>
            </a:pPr>
            <a:endParaRPr lang="ru-RU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2.3.1. Мнение 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медицинских</a:t>
            </a: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 работников</a:t>
            </a:r>
          </a:p>
          <a:p>
            <a:pPr indent="228600" algn="just">
              <a:spcAft>
                <a:spcPts val="0"/>
              </a:spcAft>
              <a:tabLst>
                <a:tab pos="457200" algn="l"/>
              </a:tabLst>
            </a:pPr>
            <a:endParaRPr lang="ru-RU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762000" algn="l"/>
              </a:tabLst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октября по январь    было пролечено 35 детей, которым был поставлен диагноз ОРВИ.  Наряду с синтетическими медицинскими препаратами применялись народные средства, в виде сборов лекарственных трав. 	В ходе лечения состояние больных улучшалось. Лечение лекарственными травами применяется не только в острый период, но и в период восстановления, что улучшает защитные силы организма и повышает иммунитет.</a:t>
            </a:r>
          </a:p>
          <a:p>
            <a:pPr indent="228600" algn="just">
              <a:spcAft>
                <a:spcPts val="0"/>
              </a:spcAft>
              <a:tabLst>
                <a:tab pos="114300" algn="l"/>
              </a:tabLst>
            </a:pPr>
            <a:endParaRPr lang="ru-RU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15448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6016" y="188640"/>
            <a:ext cx="88569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14300" algn="l"/>
              </a:tabLst>
            </a:pP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2.3.2. Мнение </a:t>
            </a:r>
            <a:r>
              <a:rPr lang="ru-RU" sz="2000" dirty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местных жителей, не имеющих медицинского 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образования</a:t>
            </a:r>
          </a:p>
          <a:p>
            <a:pPr algn="just">
              <a:spcAft>
                <a:spcPts val="0"/>
              </a:spcAft>
              <a:tabLst>
                <a:tab pos="114300" algn="l"/>
              </a:tabLst>
            </a:pPr>
            <a:endParaRPr lang="ru-RU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indent="228600" algn="just">
              <a:tabLst>
                <a:tab pos="114300" algn="l"/>
              </a:tabLst>
            </a:pPr>
            <a:r>
              <a:rPr lang="ru-RU" b="1" dirty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latin typeface="Book Antiqua" panose="02040602050305030304" pitchFamily="18" charset="0"/>
              </a:rPr>
              <a:t>Маркова </a:t>
            </a:r>
            <a:r>
              <a:rPr lang="ru-RU" u="sng" dirty="0" smtClean="0">
                <a:latin typeface="Book Antiqua" panose="02040602050305030304" pitchFamily="18" charset="0"/>
              </a:rPr>
              <a:t>Галина: </a:t>
            </a:r>
            <a:r>
              <a:rPr lang="ru-RU" dirty="0" smtClean="0">
                <a:latin typeface="Book Antiqua" panose="02040602050305030304" pitchFamily="18" charset="0"/>
              </a:rPr>
              <a:t>В   </a:t>
            </a:r>
            <a:r>
              <a:rPr lang="ru-RU" dirty="0">
                <a:latin typeface="Book Antiqua" panose="02040602050305030304" pitchFamily="18" charset="0"/>
              </a:rPr>
              <a:t>своей  жизни  очень  часто  пользуюсь  лекарственными  травами,  которые  растут  в нашей местности.  Особенно  часто  стала  их  использовать  после  выхода  на  пенсию.  Лекарства  дорогие,  пенсия  маленькая,  вот  и  вспомнила  бабушкино  средство  от  разных  недугов.  А  еще  я  люблю  выпить  </a:t>
            </a:r>
            <a:r>
              <a:rPr lang="ru-RU" dirty="0" err="1">
                <a:latin typeface="Book Antiqua" panose="02040602050305030304" pitchFamily="18" charset="0"/>
              </a:rPr>
              <a:t>завар</a:t>
            </a:r>
            <a:r>
              <a:rPr lang="ru-RU" dirty="0">
                <a:latin typeface="Book Antiqua" panose="02040602050305030304" pitchFamily="18" charset="0"/>
              </a:rPr>
              <a:t> шиповника и  другими  травами  после  баньки,  силы  прибавляются,  чувствую  себя  намного  лучше.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      </a:t>
            </a:r>
            <a:r>
              <a:rPr lang="ru-RU" u="sng">
                <a:latin typeface="Book Antiqua" panose="02040602050305030304" pitchFamily="18" charset="0"/>
              </a:rPr>
              <a:t>Черных </a:t>
            </a:r>
            <a:r>
              <a:rPr lang="ru-RU" u="sng" smtClean="0">
                <a:latin typeface="Book Antiqua" panose="02040602050305030304" pitchFamily="18" charset="0"/>
              </a:rPr>
              <a:t>Нина</a:t>
            </a:r>
            <a:r>
              <a:rPr lang="ru-RU" smtClean="0">
                <a:latin typeface="Book Antiqua" panose="02040602050305030304" pitchFamily="18" charset="0"/>
              </a:rPr>
              <a:t>: </a:t>
            </a:r>
            <a:r>
              <a:rPr lang="ru-RU" dirty="0">
                <a:latin typeface="Book Antiqua" panose="02040602050305030304" pitchFamily="18" charset="0"/>
              </a:rPr>
              <a:t>При помощи лекарственных трав  лечу разнообразные простудные заболевания. Собираю травы сама. Лечусь ими  (все настои готовлю строго по рецептам и консультируюсь с медицинскими работниками),  детей, внуков. Своими  рецептами и запасами трав делюсь с другими людьми. </a:t>
            </a:r>
            <a:r>
              <a:rPr lang="ru-RU" dirty="0" smtClean="0">
                <a:latin typeface="Book Antiqua" panose="02040602050305030304" pitchFamily="18" charset="0"/>
              </a:rPr>
              <a:t>Изучение </a:t>
            </a:r>
            <a:r>
              <a:rPr lang="ru-RU" dirty="0">
                <a:latin typeface="Book Antiqua" panose="02040602050305030304" pitchFamily="18" charset="0"/>
              </a:rPr>
              <a:t>лекарственных трав – это  занятие очень интересное, особенно если человек любит природу и хочет приносить пользу другим людям 	С нетерпением жду наступления лета, чтобы вновь пополнить запасы трав.</a:t>
            </a:r>
          </a:p>
          <a:p>
            <a:pPr indent="228600" algn="just">
              <a:tabLst>
                <a:tab pos="114300" algn="l"/>
              </a:tabLst>
            </a:pPr>
            <a:endParaRPr lang="ru-RU" dirty="0">
              <a:latin typeface="Book Antiqua" panose="02040602050305030304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114300" algn="l"/>
              </a:tabLst>
            </a:pPr>
            <a:r>
              <a:rPr lang="ru-RU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25144"/>
            <a:ext cx="2841364" cy="18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89" y="-80328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-266440"/>
            <a:ext cx="871296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62000" algn="l"/>
              </a:tabLst>
            </a:pPr>
            <a:endParaRPr lang="ru-RU" dirty="0" smtClean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62000" algn="l"/>
              </a:tabLst>
            </a:pP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2.3.3.  </a:t>
            </a:r>
            <a:r>
              <a:rPr lang="ru-RU" sz="2000" dirty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А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нкетирования</a:t>
            </a: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 среди родителей одноклассников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опроса,  проведенного  среди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(заранее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раздала анкеты), показали, что многие люди знают о лечебных свойствах растений, но очень мало при этом используют их для лечения и профилактики здоровья. Из 30 опрошенных только 15 человек применяют лекарственные травы регулярно, 9 человек применяют их изредка, в основном, для лечения простуды, остальные 6 вообще не пользуются травами. Из 30 человек только 13 знают, как собирать и заготавливать травы, другие покупают их в аптеке.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337670"/>
              </p:ext>
            </p:extLst>
          </p:nvPr>
        </p:nvGraphicFramePr>
        <p:xfrm>
          <a:off x="179512" y="3389367"/>
          <a:ext cx="3312368" cy="122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Диаграмма" r:id="rId4" imgW="3590857" imgH="1371600" progId="MSGraph.Chart.8">
                  <p:embed/>
                </p:oleObj>
              </mc:Choice>
              <mc:Fallback>
                <p:oleObj name="Диаграмма" r:id="rId4" imgW="3590857" imgH="13716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89367"/>
                        <a:ext cx="3312368" cy="1227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08181"/>
              </p:ext>
            </p:extLst>
          </p:nvPr>
        </p:nvGraphicFramePr>
        <p:xfrm>
          <a:off x="838424" y="2852936"/>
          <a:ext cx="6616700" cy="6483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1776784686"/>
                    </a:ext>
                  </a:extLst>
                </a:gridCol>
                <a:gridCol w="2322478">
                  <a:extLst>
                    <a:ext uri="{9D8B030D-6E8A-4147-A177-3AD203B41FA5}">
                      <a16:colId xmlns:a16="http://schemas.microsoft.com/office/drawing/2014/main" xmlns="" val="61853538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xmlns="" val="4231936271"/>
                    </a:ext>
                  </a:extLst>
                </a:gridCol>
              </a:tblGrid>
              <a:tr h="3282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Да, постоянно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941070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		Изредка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Нет, никогда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94738"/>
                  </a:ext>
                </a:extLst>
              </a:tr>
              <a:tr h="247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87073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63337"/>
              </p:ext>
            </p:extLst>
          </p:nvPr>
        </p:nvGraphicFramePr>
        <p:xfrm>
          <a:off x="755576" y="5085184"/>
          <a:ext cx="6544693" cy="64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81355">
                  <a:extLst>
                    <a:ext uri="{9D8B030D-6E8A-4147-A177-3AD203B41FA5}">
                      <a16:colId xmlns:a16="http://schemas.microsoft.com/office/drawing/2014/main" xmlns="" val="1120593713"/>
                    </a:ext>
                  </a:extLst>
                </a:gridCol>
                <a:gridCol w="2181355">
                  <a:extLst>
                    <a:ext uri="{9D8B030D-6E8A-4147-A177-3AD203B41FA5}">
                      <a16:colId xmlns:a16="http://schemas.microsoft.com/office/drawing/2014/main" xmlns="" val="2901896611"/>
                    </a:ext>
                  </a:extLst>
                </a:gridCol>
                <a:gridCol w="2181983">
                  <a:extLst>
                    <a:ext uri="{9D8B030D-6E8A-4147-A177-3AD203B41FA5}">
                      <a16:colId xmlns:a16="http://schemas.microsoft.com/office/drawing/2014/main" xmlns="" val="2666655850"/>
                    </a:ext>
                  </a:extLst>
                </a:gridCol>
              </a:tblGrid>
              <a:tr h="151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Когда как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Покупаю в аптеке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654422"/>
                  </a:ext>
                </a:extLst>
              </a:tr>
              <a:tr h="151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536907"/>
                  </a:ext>
                </a:extLst>
              </a:tr>
            </a:tbl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39180" y="4400237"/>
            <a:ext cx="9044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  Вы собираете и заготавливаете травы сами или покупаете в аптеке?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5704" y="2362580"/>
            <a:ext cx="7615189" cy="46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1.  Используете ли вы лекарственные травы?</a:t>
            </a:r>
            <a:endParaRPr lang="ru-RU" sz="16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6226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Таким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образом, лечение лекарственными травами сегодня менее популярно, чем раньше. Это объясняется тем, что новое поколение не знает конкретные лечебные свойства растений и не умеют пользоваться ими. Поэтому, следует снова знакомить людей с традициями народной медицины, делиться простыми рецептами от распространённых заболеваний и учить заботиться о своём здоровье при помощи природы.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   	И самое главное, следует помнить, что предупредить болезнь легче, чем вылечить. И ещё, при неумелом лечении лекарственные травы могут вызвать тяжёлые последствия. «Если вы больны – обратитесь к врачу» - это лозунг не только врачей, но и  пациентов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Известно предание, повествующее о том, как древнеиндийского врача </a:t>
            </a:r>
            <a:r>
              <a:rPr lang="ru-RU" dirty="0" err="1">
                <a:latin typeface="Book Antiqua" panose="02040602050305030304" pitchFamily="18" charset="0"/>
              </a:rPr>
              <a:t>Чараки</a:t>
            </a:r>
            <a:r>
              <a:rPr lang="ru-RU" dirty="0">
                <a:latin typeface="Book Antiqua" panose="02040602050305030304" pitchFamily="18" charset="0"/>
              </a:rPr>
              <a:t> учитель послал в лес принести несколько совершенно бесполезных растений. «Учитель, - сказал, вернувшись из лесу, </a:t>
            </a:r>
            <a:r>
              <a:rPr lang="ru-RU" dirty="0" err="1">
                <a:latin typeface="Book Antiqua" panose="02040602050305030304" pitchFamily="18" charset="0"/>
              </a:rPr>
              <a:t>Чараки</a:t>
            </a:r>
            <a:r>
              <a:rPr lang="ru-RU" dirty="0">
                <a:latin typeface="Book Antiqua" panose="02040602050305030304" pitchFamily="18" charset="0"/>
              </a:rPr>
              <a:t>, - я три дня ходил по лесу и не нашёл ни одного бесполезного растения». </a:t>
            </a: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3712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. Заключение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03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429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57200" y="908720"/>
            <a:ext cx="8363272" cy="5242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1. Введение  __________________________________________________________________   3  </a:t>
            </a:r>
          </a:p>
          <a:p>
            <a:pPr marL="0" indent="0">
              <a:buNone/>
            </a:pPr>
            <a:r>
              <a:rPr lang="ru-RU" sz="1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1.1. Актуальность проекта  __________________________________________________   4 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1.2. Проблема (идея) проекта  _______________________________________________    5                                                                  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1.3. Цель и задачи проектной деятельности __________________________________  6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2. Этапы проекта и промежуточные результаты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2.1. 1 этап – организационный этап: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Объект и предмет исследования, обзор литературы__________________________  7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2.2. 2 этап – теоретический этап:</a:t>
            </a:r>
          </a:p>
          <a:p>
            <a:pPr marL="0" indent="0">
              <a:buNone/>
            </a:pPr>
            <a:r>
              <a:rPr lang="ru-RU" sz="1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     2.2.1. Из чего состоят лекарственные травы _______________________________   8</a:t>
            </a:r>
          </a:p>
          <a:p>
            <a:pPr marL="0" indent="0">
              <a:buNone/>
            </a:pPr>
            <a:r>
              <a:rPr lang="ru-RU" sz="1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     2.2.2. Лекарственные травы Кумысной поляны ___________________________   9</a:t>
            </a:r>
          </a:p>
          <a:p>
            <a:pPr marL="0" indent="0">
              <a:buNone/>
            </a:pPr>
            <a:r>
              <a:rPr lang="ru-RU" sz="1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Крапива, ромашка, календула, одуванчик, подорожник, шиповник__________ </a:t>
            </a:r>
            <a:r>
              <a:rPr lang="ru-RU" sz="17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10-15</a:t>
            </a:r>
          </a:p>
          <a:p>
            <a:pPr marL="0" indent="0">
              <a:buNone/>
            </a:pPr>
            <a:r>
              <a:rPr lang="ru-RU" sz="17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 2.3.  3 этап – практический этап:</a:t>
            </a:r>
          </a:p>
          <a:p>
            <a:pPr marL="0" indent="0">
              <a:buNone/>
            </a:pPr>
            <a:r>
              <a:rPr lang="ru-RU" sz="17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      2.3.1. Мнение медицинских работников________________________________________  16</a:t>
            </a:r>
          </a:p>
          <a:p>
            <a:pPr marL="0" indent="0">
              <a:buNone/>
            </a:pPr>
            <a:r>
              <a:rPr lang="ru-RU" sz="17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      2.3.2. Мнение местных жителей, не имеющих медицинского образования_______  17</a:t>
            </a:r>
          </a:p>
          <a:p>
            <a:pPr marL="0" indent="0">
              <a:buNone/>
            </a:pPr>
            <a:r>
              <a:rPr lang="ru-RU" sz="17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      2.3.3. Анкетирование  среди родителей одноклассников________________________    18</a:t>
            </a:r>
          </a:p>
          <a:p>
            <a:pPr marL="0" indent="0">
              <a:buNone/>
            </a:pPr>
            <a:r>
              <a:rPr lang="ru-RU" sz="17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3. Заключение______________________________________________________________________  19</a:t>
            </a:r>
          </a:p>
          <a:p>
            <a:pPr marL="0" indent="0">
              <a:buNone/>
            </a:pPr>
            <a:r>
              <a:rPr lang="ru-RU" sz="17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 3.1. Результаты работы (выводы)__________________________________________________  20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   3.2. Рефлексия проектной деятельности ______________________________________ 21 </a:t>
            </a:r>
          </a:p>
          <a:p>
            <a:pPr marL="0" indent="0">
              <a:buNone/>
            </a:pPr>
            <a:r>
              <a:rPr lang="ru-RU" sz="1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4. Список литературы, электронные адреса сайтов______________________________ 22    </a:t>
            </a:r>
            <a:endParaRPr lang="ru-RU" sz="1800" b="1" dirty="0" smtClean="0">
              <a:latin typeface="Book Antiqua" panose="02040602050305030304" pitchFamily="18" charset="0"/>
            </a:endParaRPr>
          </a:p>
          <a:p>
            <a:endParaRPr lang="ru-RU" sz="18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28600"/>
            <a:ext cx="8229600" cy="7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Содержание проекта:</a:t>
            </a:r>
            <a:endParaRPr lang="en-US" sz="28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77" y="0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-184666"/>
            <a:ext cx="79208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3.1. Результаты работы ( выводы)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В результате проведённых мною исследований, я выяснила, что в окрестностях </a:t>
            </a:r>
            <a:r>
              <a:rPr lang="ru-RU" dirty="0" smtClean="0">
                <a:latin typeface="Book Antiqua" panose="02040602050305030304" pitchFamily="18" charset="0"/>
              </a:rPr>
              <a:t>Кумысной поляны произрастает </a:t>
            </a:r>
            <a:r>
              <a:rPr lang="ru-RU" dirty="0">
                <a:latin typeface="Book Antiqua" panose="02040602050305030304" pitchFamily="18" charset="0"/>
              </a:rPr>
              <a:t>очень много лекарственных растений.  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В </a:t>
            </a:r>
            <a:r>
              <a:rPr lang="ru-RU" dirty="0">
                <a:latin typeface="Book Antiqua" panose="02040602050305030304" pitchFamily="18" charset="0"/>
              </a:rPr>
              <a:t>своей работе я остановилась конкретно только на  нескольких  видах лекарственных </a:t>
            </a:r>
            <a:r>
              <a:rPr lang="ru-RU" dirty="0" err="1" smtClean="0">
                <a:latin typeface="Book Antiqua" panose="02040602050305030304" pitchFamily="18" charset="0"/>
              </a:rPr>
              <a:t>растений.Из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книг и из бесед с жителями я познакомилась с правилами заготовки лекарственного сырья и приготовления настоев.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Из </a:t>
            </a:r>
            <a:r>
              <a:rPr lang="ru-RU" dirty="0">
                <a:latin typeface="Book Antiqua" panose="02040602050305030304" pitchFamily="18" charset="0"/>
              </a:rPr>
              <a:t>беседы с </a:t>
            </a:r>
            <a:r>
              <a:rPr lang="ru-RU" dirty="0" smtClean="0">
                <a:latin typeface="Book Antiqua" panose="02040602050305030304" pitchFamily="18" charset="0"/>
              </a:rPr>
              <a:t>медицинскими работниками я </a:t>
            </a:r>
            <a:r>
              <a:rPr lang="ru-RU" dirty="0">
                <a:latin typeface="Book Antiqua" panose="02040602050305030304" pitchFamily="18" charset="0"/>
              </a:rPr>
              <a:t>поняла, что в современной медицине широко используются и рецепты народной медицины. Как </a:t>
            </a:r>
            <a:r>
              <a:rPr lang="ru-RU" dirty="0" smtClean="0">
                <a:latin typeface="Book Antiqua" panose="02040602050305030304" pitchFamily="18" charset="0"/>
              </a:rPr>
              <a:t>они утверждают,   </a:t>
            </a:r>
            <a:r>
              <a:rPr lang="ru-RU" dirty="0">
                <a:latin typeface="Book Antiqua" panose="02040602050305030304" pitchFamily="18" charset="0"/>
              </a:rPr>
              <a:t>применение народных средств очень эффективно, хотя требуется более длительный срок лечения.  Применение лекарственных трав улучшает защитные силы организма и повышает общий иммунитет.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Из </a:t>
            </a:r>
            <a:r>
              <a:rPr lang="ru-RU" dirty="0">
                <a:latin typeface="Book Antiqua" panose="02040602050305030304" pitchFamily="18" charset="0"/>
              </a:rPr>
              <a:t>бесед с жителями  я поняла, что они  используют лекарственные травы для  профилактики и лечения различных  заболеваний.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При </a:t>
            </a:r>
            <a:r>
              <a:rPr lang="ru-RU" dirty="0">
                <a:latin typeface="Book Antiqua" panose="02040602050305030304" pitchFamily="18" charset="0"/>
              </a:rPr>
              <a:t>заготовке лекарственных растений нельзя забывать мудрый девиз: «используй, охраняя, и охраняй, используя».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8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5324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ClrTx/>
              <a:buNone/>
            </a:pPr>
            <a:r>
              <a:rPr lang="ru-RU" sz="1400" dirty="0">
                <a:latin typeface="Book Antiqua" pitchFamily="18" charset="0"/>
              </a:rPr>
              <a:t> </a:t>
            </a:r>
          </a:p>
          <a:p>
            <a:pPr marL="109728" indent="0" algn="just">
              <a:buClrTx/>
              <a:buNone/>
            </a:pPr>
            <a:r>
              <a:rPr lang="ru-RU" dirty="0">
                <a:latin typeface="Book Antiqua" pitchFamily="18" charset="0"/>
              </a:rPr>
              <a:t>Работая над этим проектом, я поняла еще раз, как же интересна эта </a:t>
            </a:r>
            <a:r>
              <a:rPr lang="ru-RU" dirty="0" smtClean="0">
                <a:latin typeface="Book Antiqua" pitchFamily="18" charset="0"/>
              </a:rPr>
              <a:t>тема. Я усвоила, что природа является источником здоровья. Гипотеза </a:t>
            </a:r>
            <a:r>
              <a:rPr lang="ru-RU" dirty="0" err="1">
                <a:latin typeface="Book Antiqua" pitchFamily="18" charset="0"/>
              </a:rPr>
              <a:t>подтвержена</a:t>
            </a:r>
            <a:r>
              <a:rPr lang="ru-RU" dirty="0">
                <a:latin typeface="Book Antiqua" pitchFamily="18" charset="0"/>
              </a:rPr>
              <a:t>! </a:t>
            </a:r>
            <a:r>
              <a:rPr lang="ru-RU" dirty="0" smtClean="0">
                <a:latin typeface="Book Antiqua" pitchFamily="18" charset="0"/>
              </a:rPr>
              <a:t>Я </a:t>
            </a:r>
            <a:r>
              <a:rPr lang="ru-RU" dirty="0">
                <a:latin typeface="Book Antiqua" pitchFamily="18" charset="0"/>
              </a:rPr>
              <a:t>подчерпнула много нового и для себя, укрепила свои навыки и знания. Наметила новые цели и задачи. Очень многому еще предстоит научиться. И в дальнейшем я бы хотела </a:t>
            </a:r>
            <a:r>
              <a:rPr lang="ru-RU" dirty="0" smtClean="0">
                <a:latin typeface="Book Antiqua" pitchFamily="18" charset="0"/>
              </a:rPr>
              <a:t>изучить больше лекарственных растений, которые растут на Кумысной поляне. Хотелось бы взять с собой в поход одноклассников в сопровождении взрослых.</a:t>
            </a:r>
          </a:p>
          <a:p>
            <a:pPr marL="109728" indent="0" algn="just">
              <a:buClrTx/>
              <a:buNone/>
            </a:pP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Думаю, своим проектам я смогу привлечь внимание </a:t>
            </a:r>
            <a:r>
              <a:rPr lang="ru-RU" dirty="0" smtClean="0">
                <a:latin typeface="Book Antiqua" pitchFamily="18" charset="0"/>
              </a:rPr>
              <a:t>многих, кто хочет укрепить свое здоровье в столь тяжелое пандемическое время. </a:t>
            </a:r>
          </a:p>
          <a:p>
            <a:pPr marL="109728" algn="just"/>
            <a:r>
              <a:rPr lang="ru-RU" dirty="0" smtClean="0">
                <a:latin typeface="Book Antiqua" pitchFamily="18" charset="0"/>
              </a:rPr>
              <a:t> Хочу </a:t>
            </a:r>
            <a:r>
              <a:rPr lang="ru-RU" dirty="0">
                <a:latin typeface="Book Antiqua" panose="02040602050305030304" pitchFamily="18" charset="0"/>
              </a:rPr>
              <a:t>добавить, что я  первый раз в жизни делала собственный исследовательский проект. Мне очень понравился данный вид работы, особенно оформление: какие этапы нужно использовать. Это оказалось очень творческим и увлекательным процессом. В процессе работы с проектом приходилось искать информацию, а самое главное сжимать её. Так же подбирать подходящие картинки. Мне кажется, я справилась с поставленной задачей и целью данной работы. Я не только справилась  с ней, а еще получила много знаний и положительных эмоций!</a:t>
            </a:r>
            <a:endParaRPr lang="en-US" dirty="0">
              <a:latin typeface="Book Antiqua" pitchFamily="18" charset="0"/>
            </a:endParaRPr>
          </a:p>
          <a:p>
            <a:pPr marL="109728" indent="0">
              <a:buClrTx/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022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3.2. Рефлексия проектной 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17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4. Список </a:t>
            </a:r>
            <a:r>
              <a:rPr lang="ru-RU" dirty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используемой </a:t>
            </a: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литературы, электронные адреса сайтов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8072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Book Antiqua" panose="02040602050305030304" pitchFamily="18" charset="0"/>
                <a:ea typeface="Times New Roman" panose="02020603050405020304" pitchFamily="18" charset="0"/>
              </a:rPr>
              <a:t>Б.Г.Волынский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, « Лекарственные растения в научной и народной медицине», Нижнекамск, 1967г.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В.Ф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Сотник, 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«Кладовая 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здоровья», 1985г.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Book Antiqua" panose="02040602050305030304" pitchFamily="18" charset="0"/>
                <a:ea typeface="Times New Roman" panose="02020603050405020304" pitchFamily="18" charset="0"/>
              </a:rPr>
              <a:t>В.С.Лихарев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,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«Удивительное  на  грядке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», 1992г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Особо охраняемые природные территории Саратовской области. Науч. ред. В.З. Макаров. — Саратов: Изд. Саратовского </a:t>
            </a:r>
            <a:r>
              <a:rPr lang="ru-RU" dirty="0" err="1">
                <a:latin typeface="Book Antiqua" panose="02040602050305030304" pitchFamily="18" charset="0"/>
              </a:rPr>
              <a:t>ун</a:t>
            </a:r>
            <a:r>
              <a:rPr lang="ru-RU" dirty="0">
                <a:latin typeface="Book Antiqua" panose="02040602050305030304" pitchFamily="18" charset="0"/>
              </a:rPr>
              <a:t> — та, 2008 г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Анищенко Л, «Энциклопедия лекарственных растений», 2017г.</a:t>
            </a:r>
            <a:endParaRPr lang="ru-RU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Интернет ресурс: </a:t>
            </a:r>
            <a:r>
              <a:rPr lang="en-US" dirty="0" smtClean="0">
                <a:latin typeface="Book Antiqua" panose="02040602050305030304" pitchFamily="18" charset="0"/>
              </a:rPr>
              <a:t>https://</a:t>
            </a:r>
            <a:r>
              <a:rPr lang="ru-RU" dirty="0" err="1" smtClean="0">
                <a:latin typeface="Book Antiqua" panose="02040602050305030304" pitchFamily="18" charset="0"/>
              </a:rPr>
              <a:t>кумыска-онлайн.рф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Интернет ресурс: 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https://www.tursar.ru</a:t>
            </a:r>
            <a:endParaRPr lang="ru-RU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6735092" cy="480665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1. Введение</a:t>
            </a:r>
            <a:endParaRPr lang="en-US" sz="20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57337"/>
            <a:ext cx="55574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 Antiqua" panose="02040602050305030304" pitchFamily="18" charset="0"/>
              </a:rPr>
              <a:t>Очень </a:t>
            </a:r>
            <a:r>
              <a:rPr lang="ru-RU" dirty="0">
                <a:latin typeface="Book Antiqua" panose="02040602050305030304" pitchFamily="18" charset="0"/>
              </a:rPr>
              <a:t>часто </a:t>
            </a:r>
            <a:r>
              <a:rPr lang="ru-RU" dirty="0" smtClean="0">
                <a:latin typeface="Book Antiqua" panose="02040602050305030304" pitchFamily="18" charset="0"/>
              </a:rPr>
              <a:t>я </a:t>
            </a:r>
            <a:r>
              <a:rPr lang="ru-RU" dirty="0">
                <a:latin typeface="Book Antiqua" panose="02040602050305030304" pitchFamily="18" charset="0"/>
              </a:rPr>
              <a:t>с родителями </a:t>
            </a:r>
            <a:r>
              <a:rPr lang="ru-RU" dirty="0" smtClean="0">
                <a:latin typeface="Book Antiqua" panose="02040602050305030304" pitchFamily="18" charset="0"/>
              </a:rPr>
              <a:t>посещаю наше </a:t>
            </a:r>
            <a:r>
              <a:rPr lang="ru-RU" dirty="0">
                <a:latin typeface="Book Antiqua" panose="02040602050305030304" pitchFamily="18" charset="0"/>
              </a:rPr>
              <a:t>любимое место – Кумысная поляна. Это лучшее </a:t>
            </a:r>
            <a:r>
              <a:rPr lang="ru-RU" dirty="0" smtClean="0">
                <a:latin typeface="Book Antiqua" panose="02040602050305030304" pitchFamily="18" charset="0"/>
              </a:rPr>
              <a:t>место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в городе Саратов, </a:t>
            </a:r>
            <a:r>
              <a:rPr lang="ru-RU" dirty="0">
                <a:latin typeface="Book Antiqua" panose="02040602050305030304" pitchFamily="18" charset="0"/>
              </a:rPr>
              <a:t>где можно отдохнуть на природе, заняться спортом или просто </a:t>
            </a:r>
            <a:r>
              <a:rPr lang="ru-RU" dirty="0" smtClean="0">
                <a:latin typeface="Book Antiqua" panose="02040602050305030304" pitchFamily="18" charset="0"/>
              </a:rPr>
              <a:t>погулять. Удивительно</a:t>
            </a:r>
            <a:r>
              <a:rPr lang="ru-RU" dirty="0">
                <a:latin typeface="Book Antiqua" panose="02040602050305030304" pitchFamily="18" charset="0"/>
              </a:rPr>
              <a:t>, но внутри нашего города растет самый настоящий лес! Вековые </a:t>
            </a:r>
            <a:r>
              <a:rPr lang="ru-RU" dirty="0" smtClean="0">
                <a:latin typeface="Book Antiqua" panose="02040602050305030304" pitchFamily="18" charset="0"/>
              </a:rPr>
              <a:t>деревья, </a:t>
            </a:r>
            <a:r>
              <a:rPr lang="ru-RU" dirty="0">
                <a:latin typeface="Book Antiqua" panose="02040602050305030304" pitchFamily="18" charset="0"/>
              </a:rPr>
              <a:t>родники, множество </a:t>
            </a:r>
            <a:r>
              <a:rPr lang="ru-RU" dirty="0" smtClean="0">
                <a:latin typeface="Book Antiqua" panose="02040602050305030304" pitchFamily="18" charset="0"/>
              </a:rPr>
              <a:t>животных и </a:t>
            </a:r>
            <a:r>
              <a:rPr lang="ru-RU" dirty="0">
                <a:latin typeface="Book Antiqua" panose="02040602050305030304" pitchFamily="18" charset="0"/>
              </a:rPr>
              <a:t>птиц. Где еще можно встретить такое чудо? </a:t>
            </a:r>
            <a:r>
              <a:rPr lang="ru-RU" dirty="0" smtClean="0">
                <a:latin typeface="Book Antiqua" panose="02040602050305030304" pitchFamily="18" charset="0"/>
              </a:rPr>
              <a:t>Мало саратовцев знают, что на Кумысной поляне растет много ценных лекарственных растений. 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Именно поэтому я решила рассказать </a:t>
            </a:r>
            <a:r>
              <a:rPr lang="ru-RU" dirty="0" smtClean="0">
                <a:latin typeface="Book Antiqua" panose="02040602050305030304" pitchFamily="18" charset="0"/>
              </a:rPr>
              <a:t> об этих травах Кумысной поляны. 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03" y="3263207"/>
            <a:ext cx="2800071" cy="1923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81" y="692696"/>
            <a:ext cx="2828093" cy="18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1.1. Актуальность проекта</a:t>
            </a:r>
            <a:endParaRPr lang="en-US" sz="20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8147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На Кумысной поляне растут разнообразные растения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, многие из них являются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целебными и лекарственными. Это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дает возможность   людям  лечить некоторые  заболеваний травами, известными человеку с давних пор и   совершенно бесплатно.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7345"/>
            <a:ext cx="2675372" cy="1783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6011"/>
            <a:ext cx="2664296" cy="1850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84" y="4445841"/>
            <a:ext cx="2808312" cy="2106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42" y="2846440"/>
            <a:ext cx="1661220" cy="1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Уже много веков человечество применяет растения и травы в кулинарии и для лечения различных болезней. Чаще всего лечение травами не требует больших затрат и очень эффективно. Человек всегда стремился укреплять свое здоровье. Когда человек здоров, у него хорошее настроение, высокая работоспособность. Здоровый человек полон сил, молодости и радости жизни. Наши предки всегда жили в ладу с природой.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r>
              <a:rPr lang="ru-RU" sz="1800" dirty="0" smtClean="0">
                <a:latin typeface="Book Antiqua" panose="02040602050305030304" pitchFamily="18" charset="0"/>
              </a:rPr>
              <a:t>Изучение </a:t>
            </a:r>
            <a:r>
              <a:rPr lang="ru-RU" sz="1800" dirty="0">
                <a:latin typeface="Book Antiqua" panose="02040602050305030304" pitchFamily="18" charset="0"/>
              </a:rPr>
              <a:t>лекарственных растений поможет обеспечить профилактику  различных  заболеваний, обогатить домашнюю аптеку каждого человека. Поможет учащимся моей школы расширить кругозор на знание растений своего места </a:t>
            </a:r>
            <a:r>
              <a:rPr lang="ru-RU" sz="1800" dirty="0" smtClean="0">
                <a:latin typeface="Book Antiqua" panose="02040602050305030304" pitchFamily="18" charset="0"/>
              </a:rPr>
              <a:t>жительства.</a:t>
            </a:r>
            <a:endParaRPr lang="ru-RU" sz="1800" dirty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1.2. Проблема (идея) проекта</a:t>
            </a:r>
            <a:endParaRPr lang="en-US" sz="20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18428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692696"/>
            <a:ext cx="7200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1.3. Цель и задачи проектной 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деятельности</a:t>
            </a:r>
            <a:endParaRPr lang="ru-RU" dirty="0" smtClean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endParaRPr lang="ru-RU" dirty="0" smtClean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изучить лекарственные растения,  растущие в нашей местности, и их использование  при лечении  различных заболеваний.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изучить  научно-популярную  литературу  по данной теме;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определить места произрастания лекарственных растений;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провести опрос учащихся и их родителей  для того, чтобы выявить, используется ли «народная медицина» в настоящее время;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расширить общий кругозор  сверстников, развить их познавательную активность;</a:t>
            </a:r>
          </a:p>
          <a:p>
            <a:endParaRPr lang="ru-RU" dirty="0" smtClean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endParaRPr lang="ru-RU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-148902"/>
            <a:ext cx="892899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000" b="1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0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 Этапы проекта и промежуточные результаты</a:t>
            </a:r>
          </a:p>
          <a:p>
            <a:pPr indent="2286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2.1. 1 этап – организационный этап:</a:t>
            </a:r>
          </a:p>
          <a:p>
            <a:pPr indent="2286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Объект исследования:</a:t>
            </a:r>
            <a:endParaRPr lang="ru-RU" sz="20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– лекарственные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растения, произрастающие 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окрестностях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Кумысной поляны.</a:t>
            </a:r>
            <a:endParaRPr lang="ru-RU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Предмет исследования:</a:t>
            </a:r>
            <a:endParaRPr lang="ru-RU" sz="20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лечебные свойства лекарственных растений.</a:t>
            </a:r>
          </a:p>
          <a:p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Обзор литературы:</a:t>
            </a:r>
            <a:endParaRPr lang="ru-RU" sz="20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 В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ходе работы  мной  была изучена литература о лекарственных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растениях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и их использовании для профилактики и лечения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различных 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заболеваний. В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библиотеке 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по данной теме я обнаружила </a:t>
            </a:r>
            <a:endParaRPr lang="ru-RU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много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литературных источников. Самой значимой я считаю книгу </a:t>
            </a:r>
            <a:endParaRPr lang="ru-RU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«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Лекарственные растения НСО»  </a:t>
            </a:r>
            <a:r>
              <a:rPr lang="ru-RU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Б.Г.Волынского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 и  других  авторов, а  </a:t>
            </a:r>
            <a:endParaRPr lang="ru-RU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также 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книги:  В.Ф. Сотник  «Кладовая  природы»,  </a:t>
            </a:r>
            <a:r>
              <a:rPr lang="ru-RU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В.С.Лихарев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 </a:t>
            </a:r>
            <a:endParaRPr lang="ru-RU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«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Удивительное  на  грядке». </a:t>
            </a:r>
            <a:endParaRPr lang="ru-RU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9" y="1268760"/>
            <a:ext cx="3059832" cy="20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53" y="-30063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83671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 2. 2 этап –теоретический этап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2.2.1. Из чего состоят лекарственные травы?</a:t>
            </a:r>
          </a:p>
          <a:p>
            <a:endParaRPr lang="ru-RU" dirty="0" smtClean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Изучив 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научно-популярную  литературу,  я  узнала,  что</a:t>
            </a:r>
            <a:r>
              <a:rPr lang="ru-RU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лекарственными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называются такие растения, которые, действуя на организм больного человека или животного, останавливают развитие болезни, влияют на  причины ее возникновения и приводят в норму работу отдельных органов, систем или организма в целом. Такое положительное действие обусловливается содержанием в них различных биологически активных веществ. Эти вещества в растениях содержатся в очень небольших количествах. Поэтому их целебный эффект наблюдается только при строго определенных, обычно очень малых дозах,  если препарат применять в больших дозах, то он  становится ядом, вызывающим тяжелые отравления</a:t>
            </a:r>
            <a:r>
              <a:rPr lang="ru-RU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771800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2" y="-54247"/>
            <a:ext cx="9252520" cy="69393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2.2.2.  Лекарственные растения Кумысной поляны</a:t>
            </a:r>
          </a:p>
          <a:p>
            <a:endParaRPr lang="ru-RU" sz="2000" dirty="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  <a:p>
            <a:pPr algn="just">
              <a:spcAft>
                <a:spcPts val="0"/>
              </a:spcAft>
              <a:tabLst>
                <a:tab pos="2171700" algn="l"/>
              </a:tabLst>
            </a:pPr>
            <a:r>
              <a:rPr lang="ru-RU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        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Совершив летом экскурсию  по  окрестностям,  я  узнала,  что  многие  лекарственные растения  являются  сорняками,  которые растут везде: у дорог, во дворах домов, вдоль  реки,  на  открытой  местности,  т. е. прямо «под ногами».  Я   насчитала более  30   различных видов трав и растений,  которые  обладают  лечебной  силой. Нужно только знать,  каким образом они могут помочь нам,  и уметь правильно собрать и заготовить  их. Сегодня я  представлю  некоторые виды лекарственных растений и их действие на организм человека.</a:t>
            </a:r>
            <a:endParaRPr lang="ru-RU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52" y="3406281"/>
            <a:ext cx="4355912" cy="29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2042</Words>
  <Application>Microsoft Office PowerPoint</Application>
  <PresentationFormat>Экран (4:3)</PresentationFormat>
  <Paragraphs>136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</vt:lpstr>
      <vt:lpstr>  </vt:lpstr>
      <vt:lpstr>  </vt:lpstr>
      <vt:lpstr>1. Введение</vt:lpstr>
      <vt:lpstr>1.1. Актуальность проекта</vt:lpstr>
      <vt:lpstr>1.2. Проблема (идея)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«Лекарственные растения»</dc:title>
  <dc:creator>Анна Аблязова</dc:creator>
  <cp:lastModifiedBy>ablya</cp:lastModifiedBy>
  <cp:revision>63</cp:revision>
  <cp:lastPrinted>2021-02-17T12:27:27Z</cp:lastPrinted>
  <dcterms:created xsi:type="dcterms:W3CDTF">2014-07-05T11:39:56Z</dcterms:created>
  <dcterms:modified xsi:type="dcterms:W3CDTF">2021-02-25T11:01:04Z</dcterms:modified>
</cp:coreProperties>
</file>