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08720" y="260648"/>
            <a:ext cx="8458200" cy="3458815"/>
          </a:xfrm>
        </p:spPr>
        <p:txBody>
          <a:bodyPr/>
          <a:lstStyle/>
          <a:p>
            <a:r>
              <a:rPr lang="ru-RU" dirty="0" smtClean="0"/>
              <a:t>РУССКИЙ ЯЗЫК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56592" y="195954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 КЛАСС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077072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УРОК 1. ТЕМА: «ЗВУКИ И БУКВЫ РУССКОГО ЯЗЫКА»</a:t>
            </a:r>
          </a:p>
          <a:p>
            <a:r>
              <a:rPr lang="ru-RU" sz="2400" dirty="0" smtClean="0"/>
              <a:t>Учитель начальных классов </a:t>
            </a:r>
            <a:r>
              <a:rPr lang="ru-RU" sz="2400" dirty="0"/>
              <a:t>СШГ №</a:t>
            </a:r>
            <a:r>
              <a:rPr lang="ru-RU" sz="2400" dirty="0" smtClean="0"/>
              <a:t>1:</a:t>
            </a:r>
          </a:p>
          <a:p>
            <a:r>
              <a:rPr lang="ru-RU" sz="2400" dirty="0" err="1" smtClean="0"/>
              <a:t>Борко</a:t>
            </a:r>
            <a:r>
              <a:rPr lang="ru-RU" sz="2400" dirty="0" smtClean="0"/>
              <a:t> Тамара Николаевна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528536" cy="297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t="18941" r="43848" b="55384"/>
          <a:stretch/>
        </p:blipFill>
        <p:spPr bwMode="auto">
          <a:xfrm>
            <a:off x="-17934" y="908720"/>
            <a:ext cx="916193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50087" r="43611" b="12452"/>
          <a:stretch/>
        </p:blipFill>
        <p:spPr bwMode="auto">
          <a:xfrm>
            <a:off x="8756" y="0"/>
            <a:ext cx="7429665" cy="443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5" t="58073" r="19253" b="16927"/>
          <a:stretch/>
        </p:blipFill>
        <p:spPr bwMode="auto">
          <a:xfrm>
            <a:off x="3491880" y="4173374"/>
            <a:ext cx="5400600" cy="26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48872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665712" cy="46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424" y="975098"/>
            <a:ext cx="7859216" cy="5688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Мы старались, мы учились</a:t>
            </a:r>
          </a:p>
          <a:p>
            <a:pPr marL="0" indent="0">
              <a:buNone/>
            </a:pPr>
            <a:r>
              <a:rPr lang="ru-RU" dirty="0"/>
              <a:t>И немного утомились.</a:t>
            </a:r>
          </a:p>
          <a:p>
            <a:pPr marL="0" indent="0">
              <a:buNone/>
            </a:pPr>
            <a:r>
              <a:rPr lang="ru-RU" dirty="0"/>
              <a:t>Сделать мы теперь должны</a:t>
            </a:r>
          </a:p>
          <a:p>
            <a:pPr marL="0" indent="0">
              <a:buNone/>
            </a:pPr>
            <a:r>
              <a:rPr lang="ru-RU" dirty="0"/>
              <a:t>Упражненье для спины. </a:t>
            </a:r>
          </a:p>
          <a:p>
            <a:pPr marL="0" indent="0">
              <a:buNone/>
            </a:pPr>
            <a:r>
              <a:rPr lang="ru-RU" dirty="0" smtClean="0"/>
              <a:t>Чтобы </a:t>
            </a:r>
            <a:r>
              <a:rPr lang="ru-RU" dirty="0"/>
              <a:t>ноги не болели.</a:t>
            </a:r>
          </a:p>
          <a:p>
            <a:pPr marL="0" indent="0">
              <a:buNone/>
            </a:pPr>
            <a:r>
              <a:rPr lang="ru-RU" dirty="0"/>
              <a:t>Раз - присели, два - присели.</a:t>
            </a:r>
          </a:p>
          <a:p>
            <a:pPr marL="0" indent="0">
              <a:buNone/>
            </a:pPr>
            <a:r>
              <a:rPr lang="ru-RU" dirty="0"/>
              <a:t>Три. Четыре. Пять и шесть.</a:t>
            </a:r>
          </a:p>
          <a:p>
            <a:pPr marL="0" indent="0">
              <a:buNone/>
            </a:pPr>
            <a:r>
              <a:rPr lang="ru-RU" dirty="0"/>
              <a:t>Семь и восемь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Девять, десять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Рядом </a:t>
            </a:r>
            <a:r>
              <a:rPr lang="ru-RU" dirty="0"/>
              <a:t>с партою идем,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садимся мы потом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Чудиловская</a:t>
            </a:r>
            <a:r>
              <a:rPr lang="ru-RU" dirty="0" smtClean="0"/>
              <a:t> </a:t>
            </a:r>
            <a:r>
              <a:rPr lang="ru-RU" dirty="0"/>
              <a:t>Е.П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/>
              <a:t>Работа над грамматической темой урока.</a:t>
            </a:r>
          </a:p>
          <a:p>
            <a:pPr marL="0" indent="0">
              <a:buNone/>
            </a:pPr>
            <a:r>
              <a:rPr lang="ru-RU" i="1" dirty="0"/>
              <a:t>Цель: усвоение содержания темы.</a:t>
            </a:r>
          </a:p>
          <a:p>
            <a:pPr marL="0" indent="0">
              <a:buNone/>
            </a:pPr>
            <a:r>
              <a:rPr lang="ru-RU" dirty="0"/>
              <a:t>Послушайте стихотворение и определите, о чём в нём </a:t>
            </a:r>
            <a:r>
              <a:rPr lang="ru-RU" dirty="0" smtClean="0"/>
              <a:t>говорится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Они, как я заметила, везде и всюду есть:</a:t>
            </a:r>
          </a:p>
          <a:p>
            <a:pPr marL="0" indent="0" algn="ctr">
              <a:buNone/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руке их только четверо, зато в кармане - шесть.</a:t>
            </a:r>
          </a:p>
          <a:p>
            <a:pPr marL="0" indent="0" algn="ctr">
              <a:buNone/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 шесть их вижу в радуге и, если сосчитать,</a:t>
            </a:r>
          </a:p>
          <a:p>
            <a:pPr marL="0" indent="0" algn="ctr">
              <a:buNone/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 сразу сами скажете, что их в арбузе - пять!</a:t>
            </a:r>
          </a:p>
          <a:p>
            <a:pPr marL="0" indent="0" algn="r">
              <a:buNone/>
            </a:pPr>
            <a:r>
              <a:rPr lang="ru-RU" dirty="0"/>
              <a:t>Н. Разговоров.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Словарная </a:t>
            </a:r>
            <a:r>
              <a:rPr lang="ru-RU" dirty="0" smtClean="0"/>
              <a:t>работа: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 «Восемь».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выписать слово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сравнить</a:t>
            </a:r>
            <a:r>
              <a:rPr lang="ru-RU" dirty="0"/>
              <a:t>, сколько в нём букв и звуков.</a:t>
            </a:r>
          </a:p>
        </p:txBody>
      </p:sp>
    </p:spTree>
    <p:extLst>
      <p:ext uri="{BB962C8B-B14F-4D97-AF65-F5344CB8AC3E}">
        <p14:creationId xmlns:p14="http://schemas.microsoft.com/office/powerpoint/2010/main" val="303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18941" r="44084" b="29709"/>
          <a:stretch/>
        </p:blipFill>
        <p:spPr bwMode="auto">
          <a:xfrm>
            <a:off x="683568" y="188640"/>
            <a:ext cx="759507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3" t="19783" r="19473" b="47386"/>
          <a:stretch/>
        </p:blipFill>
        <p:spPr bwMode="auto">
          <a:xfrm>
            <a:off x="1598366" y="181257"/>
            <a:ext cx="5227187" cy="40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5" t="53646" r="19546" b="23437"/>
          <a:stretch/>
        </p:blipFill>
        <p:spPr bwMode="auto">
          <a:xfrm>
            <a:off x="1763688" y="4096372"/>
            <a:ext cx="4824536" cy="26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9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33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/>
              <a:t>Проведи исследование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1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Назови </a:t>
            </a:r>
            <a:r>
              <a:rPr lang="ru-RU" sz="2800" dirty="0"/>
              <a:t>предметы. Что ты заметил?</a:t>
            </a:r>
            <a:br>
              <a:rPr lang="ru-RU" sz="2800" dirty="0"/>
            </a:br>
            <a:r>
              <a:rPr lang="ru-RU" sz="2800" dirty="0"/>
              <a:t>Чем различаются эти слова? Докажи. Запиши слова парами.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1" t="30792" r="44518" b="22208"/>
          <a:stretch/>
        </p:blipFill>
        <p:spPr bwMode="auto">
          <a:xfrm>
            <a:off x="169640" y="2564904"/>
            <a:ext cx="4584626" cy="41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33333" r="44583" b="19531"/>
          <a:stretch/>
        </p:blipFill>
        <p:spPr bwMode="auto">
          <a:xfrm>
            <a:off x="4545310" y="2420888"/>
            <a:ext cx="4579218" cy="42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4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Домашнее задание</a:t>
            </a:r>
            <a:br>
              <a:rPr lang="ru-RU" sz="3600" b="1" dirty="0" smtClean="0"/>
            </a:br>
            <a:r>
              <a:rPr lang="ru-RU" sz="3600" b="1" dirty="0" smtClean="0"/>
              <a:t>стр.6, упр. 8</a:t>
            </a:r>
            <a:endParaRPr lang="ru-RU" sz="36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3" t="43774" r="19236" b="28446"/>
          <a:stretch/>
        </p:blipFill>
        <p:spPr bwMode="auto">
          <a:xfrm>
            <a:off x="1259632" y="2276872"/>
            <a:ext cx="7416824" cy="432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1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Цели обучения, которые будут достигнуты на данном уроке: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2.1.1.1 определять </a:t>
            </a:r>
            <a:r>
              <a:rPr lang="ru-RU" dirty="0"/>
              <a:t>с помощью учителя опорные слова, фиксировать их; отвечать на закрытые вопросы</a:t>
            </a:r>
          </a:p>
          <a:p>
            <a:pPr marL="0" indent="0">
              <a:buNone/>
            </a:pPr>
            <a:r>
              <a:rPr lang="ru-RU" dirty="0" smtClean="0"/>
              <a:t>2.2.3.1 формулировать </a:t>
            </a:r>
            <a:r>
              <a:rPr lang="ru-RU" dirty="0"/>
              <a:t>вопросы с опорой на ключевые слова, отвечать на вопросы по содержанию прочитанного</a:t>
            </a:r>
          </a:p>
          <a:p>
            <a:pPr marL="0" indent="0">
              <a:buNone/>
            </a:pPr>
            <a:r>
              <a:rPr lang="ru-RU" dirty="0"/>
              <a:t>2.3.6.1 писать в тетради в узкую линейку с соблюдением высоты, ширины и наклона прописных и строчных букв и их соединений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13" y="2132856"/>
            <a:ext cx="3332410" cy="43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0728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Итог урока. Рефлексия.</a:t>
            </a:r>
          </a:p>
          <a:p>
            <a:pPr marL="0" indent="0">
              <a:buNone/>
            </a:pPr>
            <a:r>
              <a:rPr lang="ru-RU" dirty="0"/>
              <a:t>—  </a:t>
            </a:r>
            <a:r>
              <a:rPr lang="ru-RU" dirty="0" smtClean="0"/>
              <a:t>Давайте </a:t>
            </a:r>
            <a:r>
              <a:rPr lang="ru-RU" dirty="0"/>
              <a:t>подведем итог сегодняшнего урока.</a:t>
            </a:r>
          </a:p>
          <a:p>
            <a:pPr marL="0" indent="0">
              <a:buNone/>
            </a:pPr>
            <a:r>
              <a:rPr lang="ru-RU" dirty="0"/>
              <a:t>—  </a:t>
            </a:r>
            <a:r>
              <a:rPr lang="ru-RU" dirty="0" smtClean="0"/>
              <a:t>Чем </a:t>
            </a:r>
            <a:r>
              <a:rPr lang="ru-RU" dirty="0"/>
              <a:t>отличаются буквы от звуков? </a:t>
            </a:r>
          </a:p>
          <a:p>
            <a:pPr marL="0" indent="0">
              <a:buNone/>
            </a:pPr>
            <a:r>
              <a:rPr lang="ru-RU" dirty="0" smtClean="0"/>
              <a:t>—  Какие </a:t>
            </a:r>
            <a:r>
              <a:rPr lang="ru-RU" dirty="0"/>
              <a:t>бывают звуки? </a:t>
            </a:r>
          </a:p>
          <a:p>
            <a:pPr marL="0" indent="0">
              <a:buNone/>
            </a:pPr>
            <a:r>
              <a:rPr lang="ru-RU" dirty="0" smtClean="0"/>
              <a:t>—  Чем </a:t>
            </a:r>
            <a:r>
              <a:rPr lang="ru-RU" dirty="0"/>
              <a:t>они отличаются?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— Что нового вы узнали на уроке?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4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положительного эмоционального настроя.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402" y="1556792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ПРАЗДНИК СЕНТЯБРЯ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Каждый год звонок веселый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Собирает </a:t>
            </a:r>
            <a:r>
              <a:rPr lang="ru-RU" dirty="0"/>
              <a:t>вместе нас.</a:t>
            </a:r>
          </a:p>
          <a:p>
            <a:pPr marL="0" indent="0">
              <a:buNone/>
            </a:pPr>
            <a:r>
              <a:rPr lang="ru-RU" dirty="0"/>
              <a:t>Здравствуй, осень</a:t>
            </a:r>
            <a:r>
              <a:rPr lang="ru-RU" dirty="0" smtClean="0"/>
              <a:t>! Здравствуй</a:t>
            </a:r>
            <a:r>
              <a:rPr lang="ru-RU" dirty="0"/>
              <a:t>, школа!</a:t>
            </a:r>
          </a:p>
          <a:p>
            <a:pPr marL="0" indent="0">
              <a:buNone/>
            </a:pPr>
            <a:r>
              <a:rPr lang="ru-RU" dirty="0"/>
              <a:t>Здравствуй, наш любимый класс.</a:t>
            </a:r>
          </a:p>
          <a:p>
            <a:pPr marL="0" indent="0">
              <a:buNone/>
            </a:pPr>
            <a:r>
              <a:rPr lang="ru-RU" dirty="0"/>
              <a:t>Пусть нам лета жаль немного—</a:t>
            </a:r>
          </a:p>
          <a:p>
            <a:pPr marL="0" indent="0">
              <a:buNone/>
            </a:pPr>
            <a:r>
              <a:rPr lang="ru-RU" dirty="0"/>
              <a:t>Мы грустить не будем зря.</a:t>
            </a:r>
          </a:p>
          <a:p>
            <a:pPr marL="0" indent="0">
              <a:buNone/>
            </a:pPr>
            <a:r>
              <a:rPr lang="ru-RU" dirty="0"/>
              <a:t>Здравствуй, к знаниям дорога!</a:t>
            </a:r>
          </a:p>
          <a:p>
            <a:pPr marL="0" indent="0">
              <a:buNone/>
            </a:pPr>
            <a:r>
              <a:rPr lang="ru-RU" dirty="0"/>
              <a:t>Здравствуй, праздник сентября!</a:t>
            </a:r>
          </a:p>
          <a:p>
            <a:pPr marL="0" indent="0" algn="r">
              <a:buNone/>
            </a:pPr>
            <a:r>
              <a:rPr lang="ru-RU" dirty="0"/>
              <a:t>(В. Степанов)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1765" cy="534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1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О человеке судят не по словам, а по делам.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140968"/>
            <a:ext cx="8229600" cy="34172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Работа </a:t>
            </a:r>
            <a:r>
              <a:rPr lang="ru-RU" dirty="0"/>
              <a:t>с пословицей по плану:</a:t>
            </a:r>
          </a:p>
          <a:p>
            <a:pPr marL="0" indent="0">
              <a:buNone/>
            </a:pPr>
            <a:r>
              <a:rPr lang="ru-RU" dirty="0" smtClean="0"/>
              <a:t>1.Чтение </a:t>
            </a:r>
            <a:r>
              <a:rPr lang="ru-RU" dirty="0"/>
              <a:t>пословицы.</a:t>
            </a:r>
          </a:p>
          <a:p>
            <a:pPr marL="0" indent="0">
              <a:buNone/>
            </a:pPr>
            <a:r>
              <a:rPr lang="ru-RU" dirty="0" smtClean="0"/>
              <a:t>2.Объяснить </a:t>
            </a:r>
            <a:r>
              <a:rPr lang="ru-RU" dirty="0"/>
              <a:t>значение непонятных слов.</a:t>
            </a:r>
          </a:p>
          <a:p>
            <a:pPr marL="0" indent="0">
              <a:buNone/>
            </a:pPr>
            <a:r>
              <a:rPr lang="ru-RU" dirty="0" smtClean="0"/>
              <a:t>3.Выяснить </a:t>
            </a:r>
            <a:r>
              <a:rPr lang="ru-RU" dirty="0"/>
              <a:t>смысл пословицы в целом: о чём она и чему учит?</a:t>
            </a:r>
          </a:p>
          <a:p>
            <a:pPr marL="0" indent="0">
              <a:buNone/>
            </a:pPr>
            <a:r>
              <a:rPr lang="ru-RU" dirty="0" smtClean="0"/>
              <a:t>4.Подобрать </a:t>
            </a:r>
            <a:r>
              <a:rPr lang="ru-RU" dirty="0"/>
              <a:t>жизненную ситуацию, в которой можно </a:t>
            </a:r>
            <a:r>
              <a:rPr lang="ru-RU" dirty="0" smtClean="0"/>
              <a:t>употребить </a:t>
            </a:r>
            <a:r>
              <a:rPr lang="ru-RU" dirty="0"/>
              <a:t>данную пословицу.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684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81798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1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30774" r="42869" b="20287"/>
          <a:stretch/>
        </p:blipFill>
        <p:spPr bwMode="auto">
          <a:xfrm>
            <a:off x="395536" y="432466"/>
            <a:ext cx="8437934" cy="642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3" t="20998" r="18526" b="43599"/>
          <a:stretch/>
        </p:blipFill>
        <p:spPr bwMode="auto">
          <a:xfrm>
            <a:off x="827584" y="764704"/>
            <a:ext cx="7632848" cy="600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pPr algn="l"/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14732" r="18290" b="7822"/>
          <a:stretch/>
        </p:blipFill>
        <p:spPr bwMode="auto">
          <a:xfrm>
            <a:off x="208434" y="332656"/>
            <a:ext cx="8914978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392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РУССКИЙ ЯЗЫК </vt:lpstr>
      <vt:lpstr>Цели обучения, которые будут достигнуты на данном уроке: </vt:lpstr>
      <vt:lpstr>Создание положительного эмоционального настроя. </vt:lpstr>
      <vt:lpstr>Презентация PowerPoint</vt:lpstr>
      <vt:lpstr>О человеке судят не по словам, а по делам.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работа:  </vt:lpstr>
      <vt:lpstr>Презентация PowerPoint</vt:lpstr>
      <vt:lpstr>Презентация PowerPoint</vt:lpstr>
      <vt:lpstr>Проведи исследование  </vt:lpstr>
      <vt:lpstr>Домашнее задание стр.6, упр. 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</dc:title>
  <dc:creator>Владелец</dc:creator>
  <cp:lastModifiedBy>Владелец</cp:lastModifiedBy>
  <cp:revision>10</cp:revision>
  <dcterms:created xsi:type="dcterms:W3CDTF">2020-06-01T07:49:03Z</dcterms:created>
  <dcterms:modified xsi:type="dcterms:W3CDTF">2020-08-03T21:34:34Z</dcterms:modified>
</cp:coreProperties>
</file>