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71" r:id="rId11"/>
    <p:sldId id="272" r:id="rId12"/>
    <p:sldId id="263" r:id="rId13"/>
    <p:sldId id="264" r:id="rId14"/>
    <p:sldId id="265" r:id="rId15"/>
    <p:sldId id="266" r:id="rId16"/>
    <p:sldId id="267" r:id="rId17"/>
    <p:sldId id="268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82840118035666E-2"/>
          <c:y val="8.9639765300802948E-2"/>
          <c:w val="0.61271116669060255"/>
          <c:h val="0.732865304343473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диагностики на выявление акцентуаций характера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Лабильность</c:v>
                </c:pt>
                <c:pt idx="1">
                  <c:v>Циклотимность</c:v>
                </c:pt>
                <c:pt idx="2">
                  <c:v>Сензитивность</c:v>
                </c:pt>
                <c:pt idx="3">
                  <c:v>Гипертимность</c:v>
                </c:pt>
                <c:pt idx="4">
                  <c:v>Неустойчивость</c:v>
                </c:pt>
                <c:pt idx="5">
                  <c:v>Психастеничность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</c:v>
                </c:pt>
                <c:pt idx="1">
                  <c:v>8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5B-4E0C-B7A7-7766D717DE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6082483029893"/>
          <c:y val="6.7830889160463648E-2"/>
          <c:w val="0.67456887251278785"/>
          <c:h val="0.773870650174671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Темперамент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Меланхолик</c:v>
                </c:pt>
                <c:pt idx="1">
                  <c:v>Сангвиник</c:v>
                </c:pt>
                <c:pt idx="2">
                  <c:v>Холерик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</c:v>
                </c:pt>
                <c:pt idx="1">
                  <c:v>0.215</c:v>
                </c:pt>
                <c:pt idx="2">
                  <c:v>0.28499999999999998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8A-48F7-B602-4333F9675D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7922A14-4AEC-4D6D-B0A5-70EC4C982D24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56145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0D1048D-3963-41B6-95DD-CC019E812CD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621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918896C-71CA-4A6C-9272-B637EBED6823}" type="datetime1">
              <a:rPr lang="ru-RU" smtClean="0"/>
              <a:pPr lvl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6CBB4D-E9BB-48EA-BF66-3C7256405F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918896C-71CA-4A6C-9272-B637EBED6823}" type="datetime1">
              <a:rPr lang="ru-RU" smtClean="0"/>
              <a:pPr lvl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9D430B-2DA1-4E27-9C67-34A55E9343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918896C-71CA-4A6C-9272-B637EBED6823}" type="datetime1">
              <a:rPr lang="ru-RU" smtClean="0"/>
              <a:pPr lvl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2E23D0-33A8-40D3-B866-B416AAF910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918896C-71CA-4A6C-9272-B637EBED6823}" type="datetime1">
              <a:rPr lang="ru-RU" smtClean="0"/>
              <a:pPr lvl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689D3C-48F8-4602-83BA-52D06A923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918896C-71CA-4A6C-9272-B637EBED6823}" type="datetime1">
              <a:rPr lang="ru-RU" smtClean="0"/>
              <a:pPr lvl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E99E1E-6D48-4FDF-9D13-325FDCC95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918896C-71CA-4A6C-9272-B637EBED6823}" type="datetime1">
              <a:rPr lang="ru-RU" smtClean="0"/>
              <a:pPr lvl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078865-617F-4CE3-BBB4-DF496AD2EB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918896C-71CA-4A6C-9272-B637EBED6823}" type="datetime1">
              <a:rPr lang="ru-RU" smtClean="0"/>
              <a:pPr lvl="0"/>
              <a:t>13.01.2021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95CB2D-3706-412E-BC82-59EBBB2771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918896C-71CA-4A6C-9272-B637EBED6823}" type="datetime1">
              <a:rPr lang="ru-RU" smtClean="0"/>
              <a:pPr lvl="0"/>
              <a:t>13.01.2021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B83337-D91A-4D4C-BC34-91097C3AE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918896C-71CA-4A6C-9272-B637EBED6823}" type="datetime1">
              <a:rPr lang="ru-RU" smtClean="0"/>
              <a:pPr lvl="0"/>
              <a:t>13.01.2021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0E5A6BF-7B09-43C9-910D-9F5E76B926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918896C-71CA-4A6C-9272-B637EBED6823}" type="datetime1">
              <a:rPr lang="ru-RU" smtClean="0"/>
              <a:pPr lvl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fld id="{5D06089C-46F3-41C4-AA2D-103B2C58D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918896C-71CA-4A6C-9272-B637EBED6823}" type="datetime1">
              <a:rPr lang="ru-RU" smtClean="0"/>
              <a:pPr lvl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079872-D8AA-4425-9FE6-48D0573B9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lvl="0"/>
            <a:fld id="{4495F301-F4A8-4478-B7CC-97908AB472F0}" type="datetime1">
              <a:rPr lang="ru-RU" smtClean="0"/>
              <a:pPr lvl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lvl="0"/>
            <a:fld id="{52307C3B-BF24-4594-A970-BDD07B694A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1989138"/>
            <a:ext cx="9144000" cy="1792287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ru-RU" sz="3000" dirty="0"/>
              <a:t>Влияние </a:t>
            </a:r>
            <a:r>
              <a:rPr lang="ru-RU" sz="3000" dirty="0" err="1"/>
              <a:t>психо</a:t>
            </a:r>
            <a:r>
              <a:rPr lang="ru-RU" sz="3000" dirty="0"/>
              <a:t>-эмоциональных особенностей личности на восприятие стрессовых ситуаций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3508375" y="3933056"/>
            <a:ext cx="5635625" cy="1008063"/>
          </a:xfrm>
        </p:spPr>
        <p:txBody>
          <a:bodyPr wrap="square" lIns="90000" tIns="45000" rIns="90000" bIns="45000" anchor="t">
            <a:no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spcAft>
                <a:spcPts val="0"/>
              </a:spcAft>
              <a:buNone/>
            </a:pPr>
            <a:r>
              <a:rPr lang="ru-RU" sz="1400" dirty="0" smtClean="0">
                <a:latin typeface="Calibri" pitchFamily="18"/>
              </a:rPr>
              <a:t>Выполнила:</a:t>
            </a:r>
            <a:endParaRPr lang="ru-RU" sz="1400" dirty="0">
              <a:latin typeface="Calibri" pitchFamily="18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ru-RU" sz="1400" dirty="0" smtClean="0">
                <a:latin typeface="Calibri" pitchFamily="18"/>
              </a:rPr>
              <a:t>Ученица 11В </a:t>
            </a:r>
            <a:r>
              <a:rPr lang="ru-RU" sz="1400" dirty="0">
                <a:latin typeface="Calibri" pitchFamily="18"/>
              </a:rPr>
              <a:t>класса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ru-RU" sz="1400" dirty="0" err="1" smtClean="0">
                <a:latin typeface="Calibri" pitchFamily="18"/>
              </a:rPr>
              <a:t>Узелкова</a:t>
            </a:r>
            <a:r>
              <a:rPr lang="ru-RU" sz="1400" dirty="0" smtClean="0">
                <a:latin typeface="Calibri" pitchFamily="18"/>
              </a:rPr>
              <a:t> </a:t>
            </a:r>
            <a:r>
              <a:rPr lang="ru-RU" sz="1400" dirty="0">
                <a:latin typeface="Calibri" pitchFamily="18"/>
              </a:rPr>
              <a:t>Виктория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ru-RU" sz="1400" dirty="0" smtClean="0">
                <a:latin typeface="Calibri" pitchFamily="18"/>
              </a:rPr>
              <a:t>Руководитель</a:t>
            </a:r>
            <a:r>
              <a:rPr lang="ru-RU" sz="1400" dirty="0">
                <a:latin typeface="Calibri" pitchFamily="18"/>
              </a:rPr>
              <a:t>: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ru-RU" sz="1400" dirty="0">
                <a:latin typeface="Calibri" pitchFamily="18"/>
              </a:rPr>
              <a:t>Белявских Людмила  Фёдоровна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Циклоидный т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Циклоидный тип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 sz="2000">
                <a:latin typeface="Calibri" pitchFamily="18"/>
              </a:rPr>
              <a:t>Леонгард считает, что для этих людей характерна быстрая смена настроения, поэтому и в общении с окружающими они могут быстро менять образ поведения, то быть веселыми и добродушными, то грубыми и подавленными. Это люди, для которых характерна смена гипертимических и дистимических состояний, иногда без видимых внешних причин.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483640" y="3429000"/>
            <a:ext cx="6183360" cy="32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Лабильный т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Лабильный тип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ru-RU" sz="2400" dirty="0" smtClean="0">
                <a:latin typeface="Calibri" pitchFamily="18"/>
              </a:rPr>
              <a:t>  Отличается </a:t>
            </a:r>
            <a:r>
              <a:rPr lang="ru-RU" sz="2400" dirty="0">
                <a:latin typeface="Calibri" pitchFamily="18"/>
              </a:rPr>
              <a:t>изменчивостью настроения, его резкими перепадами по самым ничтожным поводам. Похвала и порицание, любые внешние события вызывают немедленные эмоциональные реакции, от чрезмерной радости до беспочвенного уныния. У них бывают «хорошие» и «плохие» дни, что нередко зависит от капризов погоды. Лабильных часто считают людьми легкомысленными, но это не так: они способны на глубокие, постоянные чувства к родным, близким друзьям, любимому человеку.</a:t>
            </a:r>
          </a:p>
          <a:p>
            <a:pPr marL="0" lvl="0" indent="0">
              <a:spcBef>
                <a:spcPts val="638"/>
              </a:spcBef>
              <a:buNone/>
            </a:pPr>
            <a:endParaRPr lang="ru-RU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Темперам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Темперамент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>
                <a:latin typeface="Calibri" pitchFamily="18"/>
              </a:rPr>
              <a:t>Под темпераментом следует понимать индивидуально-своеобразные свойства психики, определяющие динамику психической деятельности человека, которые, одинаково проявляясь в разнообразной деятельности независимо от ее содержания, целей, мотивов, остаются постоянными в зрелом возрасте и во взаимосвязи характеризуют тип темперамента.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Типологии темперам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Типологии темперамента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915988" y="1052513"/>
            <a:ext cx="8228012" cy="4525962"/>
          </a:xfrm>
        </p:spPr>
        <p:txBody>
          <a:bodyPr>
            <a:normAutofit fontScale="92500" lnSpcReduction="10000"/>
          </a:bodyPr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 sz="2400" dirty="0">
                <a:latin typeface="Calibri" pitchFamily="18"/>
              </a:rPr>
              <a:t>Создателем учения о темпераментах считается древнегреческий врач Гиппократ (VXVIII в. до н.э.). Он утверждал, что люди различаются соотношением 4 основных “соков организма” — крови, флегмы, желтой желчи и черной желчи, — входящих в его состав. Исходя из его учения, самый знаменитый после Гиппократа врач античности Клавдий Гален (II в. до н.э.) разработал первую типологию темпераментов, которую он изложил в известном трактате </a:t>
            </a:r>
            <a:r>
              <a:rPr lang="ru-RU" sz="2400" dirty="0" smtClean="0">
                <a:latin typeface="Calibri" pitchFamily="18"/>
              </a:rPr>
              <a:t>«</a:t>
            </a:r>
            <a:r>
              <a:rPr lang="ru-RU" sz="2400" dirty="0" err="1" smtClean="0">
                <a:latin typeface="Calibri" pitchFamily="18"/>
              </a:rPr>
              <a:t>De</a:t>
            </a:r>
            <a:r>
              <a:rPr lang="ru-RU" sz="2400" dirty="0" smtClean="0">
                <a:latin typeface="Calibri" pitchFamily="18"/>
              </a:rPr>
              <a:t> </a:t>
            </a:r>
            <a:r>
              <a:rPr lang="ru-RU" sz="2400" dirty="0" err="1" smtClean="0">
                <a:latin typeface="Calibri" pitchFamily="18"/>
              </a:rPr>
              <a:t>temperamentum</a:t>
            </a:r>
            <a:r>
              <a:rPr lang="ru-RU" sz="2400" dirty="0" smtClean="0">
                <a:latin typeface="Calibri" pitchFamily="18"/>
              </a:rPr>
              <a:t>». Согласно </a:t>
            </a:r>
            <a:r>
              <a:rPr lang="ru-RU" sz="2400" dirty="0">
                <a:latin typeface="Calibri" pitchFamily="18"/>
              </a:rPr>
              <a:t>его учению тип темперамента зависит от преобладания в организме одного из соков. Им были выделены темпераменты, которые и в наше время пользуются широкой известностью: сангвиника (от лат. </a:t>
            </a:r>
            <a:r>
              <a:rPr lang="ru-RU" sz="2400" dirty="0" err="1">
                <a:latin typeface="Calibri" pitchFamily="18"/>
              </a:rPr>
              <a:t>sanguis</a:t>
            </a:r>
            <a:r>
              <a:rPr lang="ru-RU" sz="2400" dirty="0">
                <a:latin typeface="Calibri" pitchFamily="18"/>
              </a:rPr>
              <a:t> — кровь), флегматика (от греч. </a:t>
            </a:r>
            <a:r>
              <a:rPr lang="ru-RU" sz="2400" dirty="0" err="1">
                <a:latin typeface="Calibri" pitchFamily="18"/>
              </a:rPr>
              <a:t>phlegma</a:t>
            </a:r>
            <a:r>
              <a:rPr lang="ru-RU" sz="2400" dirty="0">
                <a:latin typeface="Calibri" pitchFamily="18"/>
              </a:rPr>
              <a:t> — флегма), холерика (от греч. </a:t>
            </a:r>
            <a:r>
              <a:rPr lang="ru-RU" sz="2400" dirty="0" err="1">
                <a:latin typeface="Calibri" pitchFamily="18"/>
              </a:rPr>
              <a:t>chole</a:t>
            </a:r>
            <a:r>
              <a:rPr lang="ru-RU" sz="2400" dirty="0">
                <a:latin typeface="Calibri" pitchFamily="18"/>
              </a:rPr>
              <a:t> — желчь), меланхолика (от греч. </a:t>
            </a:r>
            <a:r>
              <a:rPr lang="ru-RU" sz="2400" dirty="0" err="1">
                <a:latin typeface="Calibri" pitchFamily="18"/>
              </a:rPr>
              <a:t>melas</a:t>
            </a:r>
            <a:r>
              <a:rPr lang="ru-RU" sz="2400" dirty="0">
                <a:latin typeface="Calibri" pitchFamily="18"/>
              </a:rPr>
              <a:t> </a:t>
            </a:r>
            <a:r>
              <a:rPr lang="ru-RU" sz="2400" dirty="0" err="1">
                <a:latin typeface="Calibri" pitchFamily="18"/>
              </a:rPr>
              <a:t>chole</a:t>
            </a:r>
            <a:r>
              <a:rPr lang="ru-RU" sz="2400" dirty="0">
                <a:latin typeface="Calibri" pitchFamily="18"/>
              </a:rPr>
              <a:t> — черная желчь).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Сангвин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Сангвиник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0" y="1123950"/>
            <a:ext cx="8229600" cy="500221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 sz="1800" dirty="0">
                <a:latin typeface="Calibri" pitchFamily="18"/>
              </a:rPr>
              <a:t>Человек с повышенной реактивностью, но при этом активность и реактивность у него уравновешены. Он живо, возбужденно откликается на все, что привлекает его внимание, обладает живой мимикой и выразительными движениями. По незначительному поводу он громко хохочет, а несущественный факт может сильно его рассердить. По его лицу легко угадать его настроение, отношение к предмету или человеку. У него высокий порог чувствительности, поэтому он не замечает очень слабых звуков и световых раздражителей. Обладая повышенной активность, и будучи очень энергичным и работоспособным, он активно принимается за новое дело и может долго работать, не утомляясь</a:t>
            </a:r>
            <a:r>
              <a:rPr lang="ru-RU" sz="1800" dirty="0" smtClean="0">
                <a:latin typeface="Calibri" pitchFamily="18"/>
              </a:rPr>
              <a:t>.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ru-RU" sz="1800" dirty="0" smtClean="0">
                <a:latin typeface="Calibri" pitchFamily="18"/>
              </a:rPr>
              <a:t> </a:t>
            </a:r>
            <a:endParaRPr lang="ru-RU" sz="1800" dirty="0">
              <a:latin typeface="Calibri" pitchFamily="18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3861048"/>
            <a:ext cx="7658100" cy="2571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Холер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88840"/>
            <a:ext cx="8496944" cy="5112567"/>
          </a:xfrm>
          <a:prstGeom prst="rect">
            <a:avLst/>
          </a:prstGeom>
        </p:spPr>
      </p:pic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Холерик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 sz="1800" dirty="0">
                <a:latin typeface="Calibri" pitchFamily="18"/>
              </a:rPr>
              <a:t>Как и сангвиник отличается малой чувствительностью, высокой реактивностью и активностью. Но у холерика реактивность явно преобладает над активностью, поэтому он не обуздан, </a:t>
            </a:r>
            <a:r>
              <a:rPr lang="ru-RU" sz="1800" dirty="0" err="1">
                <a:latin typeface="Calibri" pitchFamily="18"/>
              </a:rPr>
              <a:t>несдержан</a:t>
            </a:r>
            <a:r>
              <a:rPr lang="ru-RU" sz="1800" dirty="0">
                <a:latin typeface="Calibri" pitchFamily="18"/>
              </a:rPr>
              <a:t>, нетерпелив, вспыльчив. Он менее пластичен и более инертен, чем сангвиник. Отсюда — большая устойчивость стремлений и интересов, большая настойчивость, возможны затруднения в переключении внимания, он скорее экстраверт</a:t>
            </a:r>
            <a:r>
              <a:rPr lang="ru-RU" sz="1800" dirty="0" smtClean="0">
                <a:latin typeface="Calibri" pitchFamily="18"/>
              </a:rPr>
              <a:t>.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endParaRPr lang="ru-RU" sz="1800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Флегмат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Флегматик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ru-RU" sz="2400" dirty="0" smtClean="0">
                <a:latin typeface="Calibri" pitchFamily="18"/>
              </a:rPr>
              <a:t> </a:t>
            </a:r>
            <a:r>
              <a:rPr lang="ru-RU" sz="1800" dirty="0" smtClean="0">
                <a:latin typeface="Calibri" pitchFamily="18"/>
              </a:rPr>
              <a:t>Флегматик </a:t>
            </a:r>
            <a:r>
              <a:rPr lang="ru-RU" sz="1800" dirty="0">
                <a:latin typeface="Calibri" pitchFamily="18"/>
              </a:rPr>
              <a:t>обладает высокой активностью, значительно преобладающей над малой реактивностью, малой чувствительностью и эмоциональностью. Его трудно рассмешить и опечалить — когда вокруг громко смеются, он может оставаться невозмутимым. При больших неприятностях </a:t>
            </a:r>
            <a:r>
              <a:rPr lang="ru-RU" sz="1800" dirty="0" smtClean="0">
                <a:latin typeface="Calibri" pitchFamily="18"/>
              </a:rPr>
              <a:t>остается </a:t>
            </a:r>
            <a:r>
              <a:rPr lang="ru-RU" sz="1800" dirty="0">
                <a:latin typeface="Calibri" pitchFamily="18"/>
              </a:rPr>
              <a:t>спокойным. </a:t>
            </a:r>
            <a:endParaRPr lang="ru-RU" sz="1800" dirty="0" smtClean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ru-RU" sz="1800" dirty="0" smtClean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ru-RU" sz="1800" dirty="0">
              <a:latin typeface="Calibri" pitchFamily="18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068960"/>
            <a:ext cx="8064896" cy="3024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Меланхол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717032"/>
            <a:ext cx="8208912" cy="3140968"/>
          </a:xfrm>
          <a:prstGeom prst="rect">
            <a:avLst/>
          </a:prstGeom>
        </p:spPr>
      </p:pic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dirty="0"/>
              <a:t>Меланхолик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ru-RU" sz="1800" dirty="0" smtClean="0">
                <a:latin typeface="Calibri" pitchFamily="18"/>
              </a:rPr>
              <a:t> Человек </a:t>
            </a:r>
            <a:r>
              <a:rPr lang="ru-RU" sz="1800" dirty="0">
                <a:latin typeface="Calibri" pitchFamily="18"/>
              </a:rPr>
              <a:t>с высокой чувствительностью и малой реактивностью. Повышенная чувствительность при большой инертности приводит к тому, что незначительный повод может вызвать у него слезы, он чрезмерно обидчив, болезненно чувствителен. Мимика и движения его невыразительны, голос тихий, движения бедны. Обычно он </a:t>
            </a:r>
            <a:r>
              <a:rPr lang="ru-RU" sz="1800" dirty="0" err="1">
                <a:latin typeface="Calibri" pitchFamily="18"/>
              </a:rPr>
              <a:t>неуверен</a:t>
            </a:r>
            <a:r>
              <a:rPr lang="ru-RU" sz="1800" dirty="0">
                <a:latin typeface="Calibri" pitchFamily="18"/>
              </a:rPr>
              <a:t> в себе, робок, малейшая трудность заставляет его опускать руки. Меланхолик неэнергичен и ненастойчив, легко утомляется и мало работоспособен. Ему присуще легко отвлекаемое и неустойчивое внимание, и замедленный темп всех психических процессов. Большинство меланхоликов — </a:t>
            </a:r>
            <a:r>
              <a:rPr lang="ru-RU" sz="1800" dirty="0" err="1">
                <a:latin typeface="Calibri" pitchFamily="18"/>
              </a:rPr>
              <a:t>интраверты</a:t>
            </a:r>
            <a:r>
              <a:rPr lang="ru-RU" sz="1800" dirty="0" smtClean="0">
                <a:latin typeface="Calibri" pitchFamily="18"/>
              </a:rPr>
              <a:t>.</a:t>
            </a:r>
          </a:p>
          <a:p>
            <a:pPr marL="0" lvl="0" indent="0">
              <a:spcBef>
                <a:spcPts val="638"/>
              </a:spcBef>
              <a:buNone/>
            </a:pPr>
            <a:endParaRPr lang="ru-RU" sz="1800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914400" y="1944688"/>
            <a:ext cx="8229600" cy="4524375"/>
          </a:xfrm>
        </p:spPr>
        <p:txBody>
          <a:bodyPr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ru-RU" sz="2600" dirty="0" smtClean="0">
                <a:latin typeface="" pitchFamily="18"/>
              </a:rPr>
              <a:t>   Стресс </a:t>
            </a:r>
            <a:r>
              <a:rPr lang="ru-RU" sz="2600" dirty="0">
                <a:latin typeface="" pitchFamily="18"/>
              </a:rPr>
              <a:t>(от англ. </a:t>
            </a:r>
            <a:r>
              <a:rPr lang="ru-RU" sz="2600" dirty="0" err="1">
                <a:latin typeface="" pitchFamily="18"/>
              </a:rPr>
              <a:t>stress</a:t>
            </a:r>
            <a:r>
              <a:rPr lang="ru-RU" sz="2600" dirty="0">
                <a:latin typeface="" pitchFamily="18"/>
              </a:rPr>
              <a:t> «нагрузка, напряжение; состояние повышенного напряжения») — совокупность неспецифических адаптационных (нормальных) реакций организма на воздействие различных неблагоприятных факторов–стрессоров (физических или психологических), нарушающее его гомеостаз, а также соответствующее состояние нервной системы организма (или организма в целом).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8679" y="408960"/>
            <a:ext cx="8229240" cy="1345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i="0" u="none" strike="noStrike" kern="1200" spc="0" dirty="0">
                <a:ln>
                  <a:noFill/>
                </a:ln>
                <a:latin typeface="+mj-lt"/>
                <a:ea typeface="Microsoft YaHei" pitchFamily="2"/>
                <a:cs typeface="Arial" pitchFamily="2"/>
              </a:rPr>
              <a:t>Стресс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100013"/>
            <a:ext cx="8229600" cy="1492250"/>
          </a:xfrm>
        </p:spPr>
        <p:txBody>
          <a:bodyPr lIns="0" tIns="0" rIns="0" bIns="0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200"/>
              <a:t>Влияние уровня личностной и ситуативной тревожности на восприятие стрессовых ситуаций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0" y="1809750"/>
            <a:ext cx="8229600" cy="4525963"/>
          </a:xfrm>
        </p:spPr>
        <p:txBody>
          <a:bodyPr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ru-RU" sz="2400" dirty="0" smtClean="0">
                <a:latin typeface="" pitchFamily="18"/>
              </a:rPr>
              <a:t>    Определенный </a:t>
            </a:r>
            <a:r>
              <a:rPr lang="ru-RU" sz="2400" dirty="0">
                <a:latin typeface="" pitchFamily="18"/>
              </a:rPr>
              <a:t>уровень тревожности – естественная и обязательная особенность активной деятельной личности. У каждого человека существует свой оптимальный, или желательный, уровень тревожности - это так называемая полезная тревожность. Оценка человеком своего состояния в этом отношении является для него существенным компонентом самоконтроля и самовоспитания.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Актуальность работы: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Актуальность работы: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ru-RU">
                <a:latin typeface="Calibri" pitchFamily="18"/>
              </a:rPr>
              <a:t>В ближайшее время многие ученики выпускных классов будут подвержены стрессу в связи с приближающимися экзаменами, поэтому мы решили изучить эту тему.</a:t>
            </a:r>
          </a:p>
          <a:p>
            <a:pPr marL="0" lvl="0" indent="0">
              <a:spcBef>
                <a:spcPts val="638"/>
              </a:spcBef>
              <a:buNone/>
            </a:pPr>
            <a:endParaRPr lang="ru-RU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ru-RU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ru-RU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ru-RU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ru-RU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ru-RU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ru-RU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200"/>
              <a:t>Уровни адаптации личности к стрессовым ситуациям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ru-RU" sz="2400">
                <a:latin typeface="" pitchFamily="18"/>
              </a:rPr>
              <a:t>Когда нечто угрожает человеку на физиологическом, психическом, социальном или личностном уровне, тогда он вынужден адаптироваться, быть способным совладать с собой и уметь находить верные способы поведения. Это происходит на трех уровнях: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200"/>
              <a:t>Когнитивное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912813" y="1417638"/>
            <a:ext cx="8231187" cy="3046412"/>
          </a:xfrm>
        </p:spPr>
        <p:txBody>
          <a:bodyPr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lvl="0" indent="0">
              <a:buNone/>
            </a:pPr>
            <a:r>
              <a:rPr lang="ru-RU" sz="2200">
                <a:latin typeface="" pitchFamily="18"/>
              </a:rPr>
              <a:t>– прекращение обдумывания последствий кризиса, переключение внимания на позитивную тематику, игнорирование проблемы или уменьшение ее значимости, влияния на человека, проявление стойкости, принятие ситуации, сравнение ситуации с ранее случившимися, изучение информации, которая поможет устранить ситуацию, придание ситуации нового смысла, делание вид, будто ничего не случилось</a:t>
            </a:r>
          </a:p>
        </p:txBody>
      </p:sp>
      <p:pic>
        <p:nvPicPr>
          <p:cNvPr id="4" name="Рисунок 3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24413" y="4032250"/>
            <a:ext cx="4319587" cy="264636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200"/>
              <a:t>Эмоциональное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889000" y="1223963"/>
            <a:ext cx="8255000" cy="2663825"/>
          </a:xfrm>
        </p:spPr>
        <p:txBody>
          <a:bodyPr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ru-RU" sz="2400">
                <a:latin typeface="" pitchFamily="18"/>
              </a:rPr>
              <a:t>– уход в себя, подавление эмоций, самоизоляция, проявление злости и агрессии, выражение возмущения, перекладывание ответственности, самобичевание, противостояние, фатализм, сохранение равновесия, спокойствия и самообладания, раздражительность</a:t>
            </a:r>
          </a:p>
        </p:txBody>
      </p:sp>
      <p:pic>
        <p:nvPicPr>
          <p:cNvPr id="4" name="Рисунок 3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887788" y="3384550"/>
            <a:ext cx="5256212" cy="3311525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200"/>
              <a:t>Поведенческое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912813" y="1295400"/>
            <a:ext cx="8231187" cy="3529013"/>
          </a:xfrm>
        </p:spPr>
        <p:txBody>
          <a:bodyPr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ru-RU" sz="2400">
                <a:latin typeface="" pitchFamily="18"/>
              </a:rPr>
              <a:t>– забота о других, уход с головой в работу, отвлечение, смена деятельности, избегание, альтруизм, думание в первую очередь о собственных интересах, удовлетворение потребностей, компенсирование, реализация своих желаний, поиск понимания и поддержки, стремление побыть наедине и в спокойствии, поиск сотрудничества.</a:t>
            </a:r>
          </a:p>
        </p:txBody>
      </p:sp>
      <p:pic>
        <p:nvPicPr>
          <p:cNvPr id="4" name="Рисунок 3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783263" y="3600450"/>
            <a:ext cx="3360737" cy="3095625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775874792"/>
              </p:ext>
            </p:extLst>
          </p:nvPr>
        </p:nvGraphicFramePr>
        <p:xfrm>
          <a:off x="179512" y="188640"/>
          <a:ext cx="8856984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011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440038072"/>
              </p:ext>
            </p:extLst>
          </p:nvPr>
        </p:nvGraphicFramePr>
        <p:xfrm>
          <a:off x="179512" y="188640"/>
          <a:ext cx="871296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959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405731"/>
              </p:ext>
            </p:extLst>
          </p:nvPr>
        </p:nvGraphicFramePr>
        <p:xfrm>
          <a:off x="1763688" y="260650"/>
          <a:ext cx="5112568" cy="6192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0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9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1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Реактивная тревожность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Личная тревожность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высокая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высокая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высокая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высокая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высокая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умеренная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высокая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высокая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высокая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высокая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умеренная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высокая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умеренная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высокая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умеренная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высокая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высокая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высокая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низкая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низкая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5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низкая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низкая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средняя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средняя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5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умеренная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высокая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5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высокая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высокая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52763" y="1900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09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389733"/>
              </p:ext>
            </p:extLst>
          </p:nvPr>
        </p:nvGraphicFramePr>
        <p:xfrm>
          <a:off x="107505" y="116632"/>
          <a:ext cx="8784975" cy="6624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12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06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Темперамент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Реактивная тревожность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Личная тревожность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Акцентуации характера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меланхолик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циклоидный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4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меланхолик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циклоидный, лабильный, сензитивный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сангвиник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умеренная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(гипертимный)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6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холерик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циклоиднвй, лабильный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34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холерик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лабильный, сензитивный, психастенический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6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меланхолик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умеренная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циклоидный, лабильный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6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меланхолик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умеренная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циклоидный, лабильный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6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меланхолик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умеренная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циклоидный, лабильный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06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меланхолик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лабильный, циклоидный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сангвиник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низкая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низкая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(гипертимный)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сангвиник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низкая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низкая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(неустойчивый)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холерик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средняя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средняя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сензитивный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1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сангвиник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умеренная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(неустойчивый)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7434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меланхолик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высокая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циклоидный, лабильный, </a:t>
                      </a:r>
                      <a:r>
                        <a:rPr lang="ru-RU" sz="1000" dirty="0" err="1">
                          <a:effectLst/>
                        </a:rPr>
                        <a:t>сензитивный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78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внимание!)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42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Цели работы: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dirty="0" smtClean="0"/>
              <a:t>Цель </a:t>
            </a:r>
            <a:r>
              <a:rPr lang="ru-RU" dirty="0"/>
              <a:t>работы: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 dirty="0">
                <a:latin typeface="Calibri" pitchFamily="18"/>
              </a:rPr>
              <a:t>выявить взаимосвязи характерологических черт личности, свойственной определенной акцентуации характера и типа темперамента с особенностями  поведения во время учебной деятельности.</a:t>
            </a:r>
          </a:p>
          <a:p>
            <a:pPr marL="0" lvl="0" indent="0">
              <a:spcBef>
                <a:spcPts val="638"/>
              </a:spcBef>
              <a:buNone/>
            </a:pPr>
            <a:endParaRPr lang="ru-RU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Задачи: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Задачи: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915988" y="908050"/>
            <a:ext cx="8228012" cy="4525963"/>
          </a:xfrm>
        </p:spPr>
        <p:txBody>
          <a:bodyPr>
            <a:normAutofit lnSpcReduction="10000"/>
          </a:bodyPr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 sz="2400" dirty="0">
                <a:latin typeface="Calibri" pitchFamily="18"/>
              </a:rPr>
              <a:t>рассмотреть особенности подросткового возраста, характеристику и классификации акцентуаций характера подростков и типов </a:t>
            </a:r>
            <a:r>
              <a:rPr lang="ru-RU" sz="2400" dirty="0" smtClean="0">
                <a:latin typeface="Calibri" pitchFamily="18"/>
              </a:rPr>
              <a:t>темперамента;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 sz="2400" dirty="0" smtClean="0">
                <a:latin typeface="Calibri" pitchFamily="18"/>
              </a:rPr>
              <a:t>определиться </a:t>
            </a:r>
            <a:r>
              <a:rPr lang="ru-RU" sz="2400" dirty="0">
                <a:latin typeface="Calibri" pitchFamily="18"/>
              </a:rPr>
              <a:t>с основными методиками изучения подростков в нашем исследовании;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 sz="2400" dirty="0">
                <a:latin typeface="Calibri" pitchFamily="18"/>
              </a:rPr>
              <a:t>проанализировать состояние подростков в период подготовки к экзаменам через изучение ситуативной и личностной тревожности;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 sz="2400" dirty="0">
                <a:latin typeface="Calibri" pitchFamily="18"/>
              </a:rPr>
              <a:t>провести сравнительный анализ психоэмоциональных особенностей характера подростков и их уровня тревожности в период предэкзаменационного стресса</a:t>
            </a:r>
            <a:r>
              <a:rPr lang="ru-RU" sz="2400" dirty="0" smtClean="0">
                <a:latin typeface="Calibri" pitchFamily="18"/>
              </a:rPr>
              <a:t>;</a:t>
            </a:r>
            <a:endParaRPr lang="ru-RU" sz="2400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Гипотеза: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Гипотеза: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>
                <a:latin typeface="Calibri" pitchFamily="18"/>
              </a:rPr>
              <a:t>психоэмоциональные</a:t>
            </a:r>
            <a:r>
              <a:rPr lang="ru-RU" b="1">
                <a:latin typeface="Calibri" pitchFamily="18"/>
              </a:rPr>
              <a:t> </a:t>
            </a:r>
            <a:r>
              <a:rPr lang="ru-RU">
                <a:latin typeface="Calibri" pitchFamily="18"/>
              </a:rPr>
              <a:t>особенности характера подростков оказывают значимое влияние на уровень тревожности в период предэкзаменационного стресса и само восприятие стрессовой ситуации.</a:t>
            </a:r>
          </a:p>
          <a:p>
            <a:pPr marL="0" lvl="0" indent="0">
              <a:spcBef>
                <a:spcPts val="638"/>
              </a:spcBef>
              <a:buNone/>
            </a:pPr>
            <a:endParaRPr lang="ru-RU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Предмет исследования: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Предмет исследования: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>
                <a:latin typeface="Calibri" pitchFamily="18"/>
              </a:rPr>
              <a:t>проявление тревожности подростков в период предэкзаменационного стресса и его взаимосвязь с характерологическими особенностями личности.</a:t>
            </a:r>
          </a:p>
          <a:p>
            <a:pPr marL="0" lvl="0" indent="0">
              <a:spcBef>
                <a:spcPts val="638"/>
              </a:spcBef>
              <a:buNone/>
            </a:pPr>
            <a:endParaRPr lang="ru-RU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Объект исследования: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Объект исследования: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 dirty="0">
                <a:latin typeface="Calibri" pitchFamily="18"/>
              </a:rPr>
              <a:t>индивидуально-психологические </a:t>
            </a:r>
            <a:r>
              <a:rPr lang="ru-RU" dirty="0" smtClean="0">
                <a:latin typeface="Calibri" pitchFamily="18"/>
              </a:rPr>
              <a:t>особенности учащихся </a:t>
            </a:r>
            <a:r>
              <a:rPr lang="ru-RU" dirty="0" smtClean="0">
                <a:latin typeface="Calibri" pitchFamily="18"/>
              </a:rPr>
              <a:t>11В</a:t>
            </a:r>
            <a:r>
              <a:rPr lang="ru-RU" dirty="0" smtClean="0">
                <a:latin typeface="Calibri" pitchFamily="18"/>
              </a:rPr>
              <a:t> </a:t>
            </a:r>
            <a:r>
              <a:rPr lang="ru-RU" dirty="0" smtClean="0">
                <a:latin typeface="Calibri" pitchFamily="18"/>
              </a:rPr>
              <a:t>класса </a:t>
            </a:r>
            <a:endParaRPr lang="ru-RU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Акцентуации характе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Акцентуации характера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>
                <a:latin typeface="Calibri" pitchFamily="18"/>
              </a:rPr>
              <a:t>крайние варианты нормы, при которых отдельные черты характера чрезмерно усилены, вследствие чего обнаруживается избирательная уязвимость в отношении определенного рода психогенных воздействий при хорошей и даже повышенной устойчивости к другим.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Гипертимный т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Гипертимный тип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0" y="1557338"/>
            <a:ext cx="8229600" cy="4524375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 sz="2200">
                <a:latin typeface="Calibri" pitchFamily="18"/>
              </a:rPr>
              <a:t>Такие люди очень общительны, они стремятся к людям. Отличаются деятельностью, активностью, инициативностью, а также оптимизмом. Везде вносят много шума, стремятся к лидерству. Самооценка повышена, характеризуются недостаточно серьезным отношением к своим обязанностям. Трудно переносят условия жесткой дисциплины, монотонную деятельность, вынужденное одиночество.</a:t>
            </a:r>
          </a:p>
          <a:p>
            <a:pPr marL="0" lvl="0" indent="0">
              <a:spcBef>
                <a:spcPts val="638"/>
              </a:spcBef>
              <a:buNone/>
            </a:pPr>
            <a:endParaRPr lang="ru-RU">
              <a:latin typeface="Calibri" pitchFamily="18"/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491999" y="3861000"/>
            <a:ext cx="5522760" cy="4178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1363</Words>
  <Application>Microsoft Office PowerPoint</Application>
  <PresentationFormat>Экран (4:3)</PresentationFormat>
  <Paragraphs>182</Paragraphs>
  <Slides>28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40" baseType="lpstr">
      <vt:lpstr>Microsoft YaHei</vt:lpstr>
      <vt:lpstr>Arial</vt:lpstr>
      <vt:lpstr>Calibri</vt:lpstr>
      <vt:lpstr>Franklin Gothic Book</vt:lpstr>
      <vt:lpstr>Franklin Gothic Medium</vt:lpstr>
      <vt:lpstr>Lucida Sans Unicode</vt:lpstr>
      <vt:lpstr>StarSymbol</vt:lpstr>
      <vt:lpstr>Tahoma</vt:lpstr>
      <vt:lpstr>Times New Roman</vt:lpstr>
      <vt:lpstr>Tunga</vt:lpstr>
      <vt:lpstr>Wingdings</vt:lpstr>
      <vt:lpstr>Углы</vt:lpstr>
      <vt:lpstr>Влияние психо-эмоциональных особенностей личности на восприятие стрессовых ситуаций</vt:lpstr>
      <vt:lpstr>Актуальность работы:</vt:lpstr>
      <vt:lpstr>Цель работы:</vt:lpstr>
      <vt:lpstr>Задачи:</vt:lpstr>
      <vt:lpstr>Гипотеза:</vt:lpstr>
      <vt:lpstr>Предмет исследования:</vt:lpstr>
      <vt:lpstr>Объект исследования:</vt:lpstr>
      <vt:lpstr>Акцентуации характера</vt:lpstr>
      <vt:lpstr>Гипертимный тип</vt:lpstr>
      <vt:lpstr>Циклоидный тип</vt:lpstr>
      <vt:lpstr>Лабильный тип</vt:lpstr>
      <vt:lpstr>Темперамент</vt:lpstr>
      <vt:lpstr>Типологии темперамента</vt:lpstr>
      <vt:lpstr>Сангвиник</vt:lpstr>
      <vt:lpstr>Холерик</vt:lpstr>
      <vt:lpstr>Флегматик</vt:lpstr>
      <vt:lpstr>Меланхолик</vt:lpstr>
      <vt:lpstr>Презентация PowerPoint</vt:lpstr>
      <vt:lpstr>Влияние уровня личностной и ситуативной тревожности на восприятие стрессовых ситуаций</vt:lpstr>
      <vt:lpstr>Уровни адаптации личности к стрессовым ситуациям</vt:lpstr>
      <vt:lpstr>Когнитивное</vt:lpstr>
      <vt:lpstr>Эмоциональное</vt:lpstr>
      <vt:lpstr>Поведенческое</vt:lpstr>
      <vt:lpstr>Презентация PowerPoint</vt:lpstr>
      <vt:lpstr>Презентация PowerPoint</vt:lpstr>
      <vt:lpstr>Презентация PowerPoint</vt:lpstr>
      <vt:lpstr>Презентация PowerPoint</vt:lpstr>
      <vt:lpstr> Спасибо за внимание!)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психо-эмоциональных особенностей личности на восприятие стрессовых ситуаций</dc:title>
  <dc:creator>Библиотека</dc:creator>
  <cp:lastModifiedBy>Я</cp:lastModifiedBy>
  <cp:revision>9</cp:revision>
  <dcterms:modified xsi:type="dcterms:W3CDTF">2021-01-13T16:28:01Z</dcterms:modified>
</cp:coreProperties>
</file>