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80" r:id="rId2"/>
    <p:sldId id="281" r:id="rId3"/>
    <p:sldId id="260" r:id="rId4"/>
    <p:sldId id="262" r:id="rId5"/>
    <p:sldId id="261" r:id="rId6"/>
    <p:sldId id="265" r:id="rId7"/>
    <p:sldId id="263" r:id="rId8"/>
    <p:sldId id="264" r:id="rId9"/>
    <p:sldId id="266" r:id="rId10"/>
    <p:sldId id="271" r:id="rId11"/>
    <p:sldId id="257" r:id="rId12"/>
    <p:sldId id="273" r:id="rId13"/>
    <p:sldId id="258" r:id="rId14"/>
    <p:sldId id="256" r:id="rId15"/>
    <p:sldId id="282" r:id="rId16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D2C4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BA095-5782-4DCA-954D-A888A78058CB}" type="doc">
      <dgm:prSet loTypeId="urn:microsoft.com/office/officeart/2008/layout/VerticalCurvedList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kk-KZ"/>
        </a:p>
      </dgm:t>
    </dgm:pt>
    <dgm:pt modelId="{8BC912F1-BD2D-4710-9FE5-925121D771BB}">
      <dgm:prSet phldrT="[Текст]"/>
      <dgm:spPr/>
      <dgm:t>
        <a:bodyPr/>
        <a:lstStyle/>
        <a:p>
          <a:r>
            <a:rPr lang="ru-RU" b="1" dirty="0" smtClean="0"/>
            <a:t>Освобождение от уплаты таможенных пошлин                                                                                                         </a:t>
          </a:r>
          <a:r>
            <a:rPr lang="ru-RU" b="0" dirty="0" smtClean="0"/>
            <a:t>/</a:t>
          </a:r>
          <a:r>
            <a:rPr lang="ru-RU" dirty="0" smtClean="0"/>
            <a:t>при ввозе оборудования, комплектующих, сырья и запасных частей/</a:t>
          </a:r>
          <a:endParaRPr lang="kk-KZ" dirty="0"/>
        </a:p>
      </dgm:t>
    </dgm:pt>
    <dgm:pt modelId="{D84D9AA5-6B31-4F2E-A118-9EAC9123C3E3}" type="parTrans" cxnId="{77E8CB22-9C51-4FF2-8D49-8F5A518ACEA1}">
      <dgm:prSet/>
      <dgm:spPr/>
      <dgm:t>
        <a:bodyPr/>
        <a:lstStyle/>
        <a:p>
          <a:endParaRPr lang="kk-KZ"/>
        </a:p>
      </dgm:t>
    </dgm:pt>
    <dgm:pt modelId="{84D25BCA-7BF4-4929-B8FB-F9EB28B2BB0C}" type="sibTrans" cxnId="{77E8CB22-9C51-4FF2-8D49-8F5A518ACEA1}">
      <dgm:prSet/>
      <dgm:spPr/>
      <dgm:t>
        <a:bodyPr/>
        <a:lstStyle/>
        <a:p>
          <a:endParaRPr lang="kk-KZ"/>
        </a:p>
      </dgm:t>
    </dgm:pt>
    <dgm:pt modelId="{D22AC713-023F-4044-BC6C-7F751C62070A}">
      <dgm:prSet phldrT="[Текст]"/>
      <dgm:spPr/>
      <dgm:t>
        <a:bodyPr/>
        <a:lstStyle/>
        <a:p>
          <a:r>
            <a:rPr lang="ru-RU" b="1" dirty="0" smtClean="0"/>
            <a:t>Государственные натурные гранты </a:t>
          </a:r>
          <a:r>
            <a:rPr lang="ru-RU" b="0" dirty="0" smtClean="0"/>
            <a:t> /</a:t>
          </a:r>
          <a:r>
            <a:rPr lang="ru-RU" dirty="0" smtClean="0"/>
            <a:t>земельные участки, здания, сооружения, машины, оборудование, транспорт /</a:t>
          </a:r>
          <a:endParaRPr lang="kk-KZ" b="0" dirty="0"/>
        </a:p>
      </dgm:t>
    </dgm:pt>
    <dgm:pt modelId="{2DE52713-DA7C-4667-8666-2E06A0A7ECB8}" type="parTrans" cxnId="{70CFFA1A-027D-4694-AFBF-0F831E08AC63}">
      <dgm:prSet/>
      <dgm:spPr/>
      <dgm:t>
        <a:bodyPr/>
        <a:lstStyle/>
        <a:p>
          <a:endParaRPr lang="kk-KZ"/>
        </a:p>
      </dgm:t>
    </dgm:pt>
    <dgm:pt modelId="{54B82E44-99D4-48B2-A7C4-07168ED31385}" type="sibTrans" cxnId="{70CFFA1A-027D-4694-AFBF-0F831E08AC63}">
      <dgm:prSet/>
      <dgm:spPr/>
      <dgm:t>
        <a:bodyPr/>
        <a:lstStyle/>
        <a:p>
          <a:endParaRPr lang="kk-KZ"/>
        </a:p>
      </dgm:t>
    </dgm:pt>
    <dgm:pt modelId="{9A7271C2-4B94-427D-AD1C-CC5A1652F2C0}">
      <dgm:prSet phldrT="[Текст]"/>
      <dgm:spPr/>
      <dgm:t>
        <a:bodyPr/>
        <a:lstStyle/>
        <a:p>
          <a:r>
            <a:rPr lang="ru-RU" b="1" dirty="0" smtClean="0"/>
            <a:t>Налоговые льготы</a:t>
          </a:r>
          <a:r>
            <a:rPr lang="en-US" b="1" dirty="0" smtClean="0"/>
            <a:t> </a:t>
          </a:r>
          <a:r>
            <a:rPr lang="ru-RU" b="0" dirty="0" smtClean="0"/>
            <a:t>/</a:t>
          </a:r>
          <a:r>
            <a:rPr lang="ru-RU" dirty="0" smtClean="0"/>
            <a:t>освобождение от уплаты корпоративного подоходного налога и земельного налога на 10 лет, имущественного налога на 8 лет/</a:t>
          </a:r>
          <a:endParaRPr lang="kk-KZ" dirty="0"/>
        </a:p>
      </dgm:t>
    </dgm:pt>
    <dgm:pt modelId="{B4881180-7786-4ED3-B586-67B6DE0F5818}" type="parTrans" cxnId="{0CFDC66E-2EF4-4C2F-A4A2-4AA8F1A4EDD2}">
      <dgm:prSet/>
      <dgm:spPr/>
      <dgm:t>
        <a:bodyPr/>
        <a:lstStyle/>
        <a:p>
          <a:endParaRPr lang="kk-KZ"/>
        </a:p>
      </dgm:t>
    </dgm:pt>
    <dgm:pt modelId="{4FE20738-2365-40D5-BE85-33BBE0FC0D43}" type="sibTrans" cxnId="{0CFDC66E-2EF4-4C2F-A4A2-4AA8F1A4EDD2}">
      <dgm:prSet/>
      <dgm:spPr/>
      <dgm:t>
        <a:bodyPr/>
        <a:lstStyle/>
        <a:p>
          <a:endParaRPr lang="kk-KZ"/>
        </a:p>
      </dgm:t>
    </dgm:pt>
    <dgm:pt modelId="{2E302807-A094-4A0F-A16B-CF0677575F23}">
      <dgm:prSet phldrT="[Текст]"/>
      <dgm:spPr/>
      <dgm:t>
        <a:bodyPr/>
        <a:lstStyle/>
        <a:p>
          <a:r>
            <a:rPr lang="ru-RU" b="1" dirty="0" smtClean="0"/>
            <a:t>Инвестиционная субсидия </a:t>
          </a:r>
          <a:r>
            <a:rPr lang="ru-RU" b="0" dirty="0" smtClean="0"/>
            <a:t>/</a:t>
          </a:r>
          <a:r>
            <a:rPr lang="kk-KZ" dirty="0" smtClean="0"/>
            <a:t>возмещение до 30</a:t>
          </a:r>
          <a:r>
            <a:rPr lang="ru-RU" dirty="0" smtClean="0"/>
            <a:t>% от </a:t>
          </a:r>
          <a:r>
            <a:rPr lang="kk-KZ" dirty="0" smtClean="0"/>
            <a:t>фактических затрат на строительно-монтажные работы и приобретение оборудования без учета НДС и акцизов/</a:t>
          </a:r>
          <a:endParaRPr lang="kk-KZ" dirty="0"/>
        </a:p>
      </dgm:t>
    </dgm:pt>
    <dgm:pt modelId="{0E1B63FB-8656-49A8-9F94-1B132323CBC9}" type="parTrans" cxnId="{32E498ED-5261-48EB-BA32-00303CBDF0CB}">
      <dgm:prSet/>
      <dgm:spPr/>
      <dgm:t>
        <a:bodyPr/>
        <a:lstStyle/>
        <a:p>
          <a:endParaRPr lang="kk-KZ"/>
        </a:p>
      </dgm:t>
    </dgm:pt>
    <dgm:pt modelId="{8363A7F1-B99C-493C-8B74-724AD9306E2A}" type="sibTrans" cxnId="{32E498ED-5261-48EB-BA32-00303CBDF0CB}">
      <dgm:prSet/>
      <dgm:spPr/>
      <dgm:t>
        <a:bodyPr/>
        <a:lstStyle/>
        <a:p>
          <a:endParaRPr lang="kk-KZ"/>
        </a:p>
      </dgm:t>
    </dgm:pt>
    <dgm:pt modelId="{F93D895D-E121-45CE-BF5B-DF5D1E609536}" type="pres">
      <dgm:prSet presAssocID="{20DBA095-5782-4DCA-954D-A888A78058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k-KZ"/>
        </a:p>
      </dgm:t>
    </dgm:pt>
    <dgm:pt modelId="{6E943ED5-C626-4080-92BA-4B480051E5B6}" type="pres">
      <dgm:prSet presAssocID="{20DBA095-5782-4DCA-954D-A888A78058CB}" presName="Name1" presStyleCnt="0"/>
      <dgm:spPr/>
      <dgm:t>
        <a:bodyPr/>
        <a:lstStyle/>
        <a:p>
          <a:endParaRPr lang="ru-RU"/>
        </a:p>
      </dgm:t>
    </dgm:pt>
    <dgm:pt modelId="{91F57984-9A6D-4725-AA2C-0E085E9C45D4}" type="pres">
      <dgm:prSet presAssocID="{20DBA095-5782-4DCA-954D-A888A78058CB}" presName="cycle" presStyleCnt="0"/>
      <dgm:spPr/>
      <dgm:t>
        <a:bodyPr/>
        <a:lstStyle/>
        <a:p>
          <a:endParaRPr lang="ru-RU"/>
        </a:p>
      </dgm:t>
    </dgm:pt>
    <dgm:pt modelId="{999A0F85-B307-4F59-B75A-62EFE806FF75}" type="pres">
      <dgm:prSet presAssocID="{20DBA095-5782-4DCA-954D-A888A78058CB}" presName="srcNode" presStyleLbl="node1" presStyleIdx="0" presStyleCnt="4"/>
      <dgm:spPr/>
      <dgm:t>
        <a:bodyPr/>
        <a:lstStyle/>
        <a:p>
          <a:endParaRPr lang="ru-RU"/>
        </a:p>
      </dgm:t>
    </dgm:pt>
    <dgm:pt modelId="{0C018581-740F-4DF8-836C-BF5C25D0627A}" type="pres">
      <dgm:prSet presAssocID="{20DBA095-5782-4DCA-954D-A888A78058CB}" presName="conn" presStyleLbl="parChTrans1D2" presStyleIdx="0" presStyleCnt="1"/>
      <dgm:spPr/>
      <dgm:t>
        <a:bodyPr/>
        <a:lstStyle/>
        <a:p>
          <a:endParaRPr lang="kk-KZ"/>
        </a:p>
      </dgm:t>
    </dgm:pt>
    <dgm:pt modelId="{D6501C0A-1745-441B-869E-D9E7A1389553}" type="pres">
      <dgm:prSet presAssocID="{20DBA095-5782-4DCA-954D-A888A78058CB}" presName="extraNode" presStyleLbl="node1" presStyleIdx="0" presStyleCnt="4"/>
      <dgm:spPr/>
      <dgm:t>
        <a:bodyPr/>
        <a:lstStyle/>
        <a:p>
          <a:endParaRPr lang="ru-RU"/>
        </a:p>
      </dgm:t>
    </dgm:pt>
    <dgm:pt modelId="{AFC9926B-4DF7-426A-9A4A-D76407C80BAC}" type="pres">
      <dgm:prSet presAssocID="{20DBA095-5782-4DCA-954D-A888A78058CB}" presName="dstNode" presStyleLbl="node1" presStyleIdx="0" presStyleCnt="4"/>
      <dgm:spPr/>
      <dgm:t>
        <a:bodyPr/>
        <a:lstStyle/>
        <a:p>
          <a:endParaRPr lang="ru-RU"/>
        </a:p>
      </dgm:t>
    </dgm:pt>
    <dgm:pt modelId="{B23727A5-35A6-437A-AD07-761D01C73F85}" type="pres">
      <dgm:prSet presAssocID="{8BC912F1-BD2D-4710-9FE5-925121D771B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41C849C9-3443-4AFF-BD20-23FA2F58148D}" type="pres">
      <dgm:prSet presAssocID="{8BC912F1-BD2D-4710-9FE5-925121D771BB}" presName="accent_1" presStyleCnt="0"/>
      <dgm:spPr/>
      <dgm:t>
        <a:bodyPr/>
        <a:lstStyle/>
        <a:p>
          <a:endParaRPr lang="ru-RU"/>
        </a:p>
      </dgm:t>
    </dgm:pt>
    <dgm:pt modelId="{D5561524-B16E-4C71-ACE5-3CD731102F67}" type="pres">
      <dgm:prSet presAssocID="{8BC912F1-BD2D-4710-9FE5-925121D771BB}" presName="accentRepeatNode" presStyleLbl="solidFgAcc1" presStyleIdx="0" presStyleCnt="4" custLinFactNeighborX="-4115" custLinFactNeighborY="11256"/>
      <dgm:spPr/>
      <dgm:t>
        <a:bodyPr/>
        <a:lstStyle/>
        <a:p>
          <a:endParaRPr lang="ru-RU"/>
        </a:p>
      </dgm:t>
    </dgm:pt>
    <dgm:pt modelId="{2DEAD48C-78F3-4A60-B1EB-AC8CB4632241}" type="pres">
      <dgm:prSet presAssocID="{D22AC713-023F-4044-BC6C-7F751C62070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E63CADB9-808D-4B3E-B28E-88C3456DE6C4}" type="pres">
      <dgm:prSet presAssocID="{D22AC713-023F-4044-BC6C-7F751C62070A}" presName="accent_2" presStyleCnt="0"/>
      <dgm:spPr/>
      <dgm:t>
        <a:bodyPr/>
        <a:lstStyle/>
        <a:p>
          <a:endParaRPr lang="ru-RU"/>
        </a:p>
      </dgm:t>
    </dgm:pt>
    <dgm:pt modelId="{57D794BC-539D-44D4-BBB1-5EB09C71CC53}" type="pres">
      <dgm:prSet presAssocID="{D22AC713-023F-4044-BC6C-7F751C62070A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38B865C3-FB74-4B60-8A29-8D9DBEE6EE38}" type="pres">
      <dgm:prSet presAssocID="{9A7271C2-4B94-427D-AD1C-CC5A1652F2C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D1862AE0-726A-4151-B890-7FFE7959C34E}" type="pres">
      <dgm:prSet presAssocID="{9A7271C2-4B94-427D-AD1C-CC5A1652F2C0}" presName="accent_3" presStyleCnt="0"/>
      <dgm:spPr/>
      <dgm:t>
        <a:bodyPr/>
        <a:lstStyle/>
        <a:p>
          <a:endParaRPr lang="ru-RU"/>
        </a:p>
      </dgm:t>
    </dgm:pt>
    <dgm:pt modelId="{93535E57-7C04-449D-B456-84692A522690}" type="pres">
      <dgm:prSet presAssocID="{9A7271C2-4B94-427D-AD1C-CC5A1652F2C0}" presName="accentRepeatNode" presStyleLbl="solidFgAcc1" presStyleIdx="2" presStyleCnt="4" custLinFactNeighborX="6958" custLinFactNeighborY="-2982"/>
      <dgm:spPr/>
      <dgm:t>
        <a:bodyPr/>
        <a:lstStyle/>
        <a:p>
          <a:endParaRPr lang="ru-RU"/>
        </a:p>
      </dgm:t>
    </dgm:pt>
    <dgm:pt modelId="{13121D12-781B-4A46-9689-7C1900D15B43}" type="pres">
      <dgm:prSet presAssocID="{2E302807-A094-4A0F-A16B-CF0677575F2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F5B8775B-8192-4498-A8E3-8BD884C4538E}" type="pres">
      <dgm:prSet presAssocID="{2E302807-A094-4A0F-A16B-CF0677575F23}" presName="accent_4" presStyleCnt="0"/>
      <dgm:spPr/>
      <dgm:t>
        <a:bodyPr/>
        <a:lstStyle/>
        <a:p>
          <a:endParaRPr lang="ru-RU"/>
        </a:p>
      </dgm:t>
    </dgm:pt>
    <dgm:pt modelId="{2BE4402C-F696-4941-9C2B-B2EA8ED7910C}" type="pres">
      <dgm:prSet presAssocID="{2E302807-A094-4A0F-A16B-CF0677575F23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70CFFA1A-027D-4694-AFBF-0F831E08AC63}" srcId="{20DBA095-5782-4DCA-954D-A888A78058CB}" destId="{D22AC713-023F-4044-BC6C-7F751C62070A}" srcOrd="1" destOrd="0" parTransId="{2DE52713-DA7C-4667-8666-2E06A0A7ECB8}" sibTransId="{54B82E44-99D4-48B2-A7C4-07168ED31385}"/>
    <dgm:cxn modelId="{14D33E6C-6FAB-46DA-9837-201B667BD4D4}" type="presOf" srcId="{9A7271C2-4B94-427D-AD1C-CC5A1652F2C0}" destId="{38B865C3-FB74-4B60-8A29-8D9DBEE6EE38}" srcOrd="0" destOrd="0" presId="urn:microsoft.com/office/officeart/2008/layout/VerticalCurvedList"/>
    <dgm:cxn modelId="{FA12F2C4-6566-49DC-B57F-6A3F28BF9116}" type="presOf" srcId="{2E302807-A094-4A0F-A16B-CF0677575F23}" destId="{13121D12-781B-4A46-9689-7C1900D15B43}" srcOrd="0" destOrd="0" presId="urn:microsoft.com/office/officeart/2008/layout/VerticalCurvedList"/>
    <dgm:cxn modelId="{810F0869-7357-41CC-A54F-A755F293B50D}" type="presOf" srcId="{8BC912F1-BD2D-4710-9FE5-925121D771BB}" destId="{B23727A5-35A6-437A-AD07-761D01C73F85}" srcOrd="0" destOrd="0" presId="urn:microsoft.com/office/officeart/2008/layout/VerticalCurvedList"/>
    <dgm:cxn modelId="{32E498ED-5261-48EB-BA32-00303CBDF0CB}" srcId="{20DBA095-5782-4DCA-954D-A888A78058CB}" destId="{2E302807-A094-4A0F-A16B-CF0677575F23}" srcOrd="3" destOrd="0" parTransId="{0E1B63FB-8656-49A8-9F94-1B132323CBC9}" sibTransId="{8363A7F1-B99C-493C-8B74-724AD9306E2A}"/>
    <dgm:cxn modelId="{77E8CB22-9C51-4FF2-8D49-8F5A518ACEA1}" srcId="{20DBA095-5782-4DCA-954D-A888A78058CB}" destId="{8BC912F1-BD2D-4710-9FE5-925121D771BB}" srcOrd="0" destOrd="0" parTransId="{D84D9AA5-6B31-4F2E-A118-9EAC9123C3E3}" sibTransId="{84D25BCA-7BF4-4929-B8FB-F9EB28B2BB0C}"/>
    <dgm:cxn modelId="{0CFDC66E-2EF4-4C2F-A4A2-4AA8F1A4EDD2}" srcId="{20DBA095-5782-4DCA-954D-A888A78058CB}" destId="{9A7271C2-4B94-427D-AD1C-CC5A1652F2C0}" srcOrd="2" destOrd="0" parTransId="{B4881180-7786-4ED3-B586-67B6DE0F5818}" sibTransId="{4FE20738-2365-40D5-BE85-33BBE0FC0D43}"/>
    <dgm:cxn modelId="{F1631D36-6648-46BA-B387-63220F0D4733}" type="presOf" srcId="{84D25BCA-7BF4-4929-B8FB-F9EB28B2BB0C}" destId="{0C018581-740F-4DF8-836C-BF5C25D0627A}" srcOrd="0" destOrd="0" presId="urn:microsoft.com/office/officeart/2008/layout/VerticalCurvedList"/>
    <dgm:cxn modelId="{2BA8CB9F-44AF-4547-88B6-ABCD75C1E4C4}" type="presOf" srcId="{20DBA095-5782-4DCA-954D-A888A78058CB}" destId="{F93D895D-E121-45CE-BF5B-DF5D1E609536}" srcOrd="0" destOrd="0" presId="urn:microsoft.com/office/officeart/2008/layout/VerticalCurvedList"/>
    <dgm:cxn modelId="{F2A40A02-689F-4F70-AF2D-0BBB581DBA5C}" type="presOf" srcId="{D22AC713-023F-4044-BC6C-7F751C62070A}" destId="{2DEAD48C-78F3-4A60-B1EB-AC8CB4632241}" srcOrd="0" destOrd="0" presId="urn:microsoft.com/office/officeart/2008/layout/VerticalCurvedList"/>
    <dgm:cxn modelId="{C337D437-DAC7-4E09-9DB7-026022D3738C}" type="presParOf" srcId="{F93D895D-E121-45CE-BF5B-DF5D1E609536}" destId="{6E943ED5-C626-4080-92BA-4B480051E5B6}" srcOrd="0" destOrd="0" presId="urn:microsoft.com/office/officeart/2008/layout/VerticalCurvedList"/>
    <dgm:cxn modelId="{554B941F-94A9-41AE-9519-ED340A20435D}" type="presParOf" srcId="{6E943ED5-C626-4080-92BA-4B480051E5B6}" destId="{91F57984-9A6D-4725-AA2C-0E085E9C45D4}" srcOrd="0" destOrd="0" presId="urn:microsoft.com/office/officeart/2008/layout/VerticalCurvedList"/>
    <dgm:cxn modelId="{D034B6AF-3ED2-4460-AC2C-9630BB1182AD}" type="presParOf" srcId="{91F57984-9A6D-4725-AA2C-0E085E9C45D4}" destId="{999A0F85-B307-4F59-B75A-62EFE806FF75}" srcOrd="0" destOrd="0" presId="urn:microsoft.com/office/officeart/2008/layout/VerticalCurvedList"/>
    <dgm:cxn modelId="{4B0AE8AA-4CEF-4955-84F2-AAF6AC902895}" type="presParOf" srcId="{91F57984-9A6D-4725-AA2C-0E085E9C45D4}" destId="{0C018581-740F-4DF8-836C-BF5C25D0627A}" srcOrd="1" destOrd="0" presId="urn:microsoft.com/office/officeart/2008/layout/VerticalCurvedList"/>
    <dgm:cxn modelId="{E81E90BD-5321-47DF-B2B4-4ECA96DA7EB9}" type="presParOf" srcId="{91F57984-9A6D-4725-AA2C-0E085E9C45D4}" destId="{D6501C0A-1745-441B-869E-D9E7A1389553}" srcOrd="2" destOrd="0" presId="urn:microsoft.com/office/officeart/2008/layout/VerticalCurvedList"/>
    <dgm:cxn modelId="{89F79FA8-35A9-42D2-8247-CEE508B89612}" type="presParOf" srcId="{91F57984-9A6D-4725-AA2C-0E085E9C45D4}" destId="{AFC9926B-4DF7-426A-9A4A-D76407C80BAC}" srcOrd="3" destOrd="0" presId="urn:microsoft.com/office/officeart/2008/layout/VerticalCurvedList"/>
    <dgm:cxn modelId="{4C38159D-BF9B-4D6A-A415-3B3F7111DE58}" type="presParOf" srcId="{6E943ED5-C626-4080-92BA-4B480051E5B6}" destId="{B23727A5-35A6-437A-AD07-761D01C73F85}" srcOrd="1" destOrd="0" presId="urn:microsoft.com/office/officeart/2008/layout/VerticalCurvedList"/>
    <dgm:cxn modelId="{8BD84159-0B1C-45A0-B9CE-05FF35FBBA68}" type="presParOf" srcId="{6E943ED5-C626-4080-92BA-4B480051E5B6}" destId="{41C849C9-3443-4AFF-BD20-23FA2F58148D}" srcOrd="2" destOrd="0" presId="urn:microsoft.com/office/officeart/2008/layout/VerticalCurvedList"/>
    <dgm:cxn modelId="{EF07DEE4-8969-49B9-A4FE-AA82B5EED21B}" type="presParOf" srcId="{41C849C9-3443-4AFF-BD20-23FA2F58148D}" destId="{D5561524-B16E-4C71-ACE5-3CD731102F67}" srcOrd="0" destOrd="0" presId="urn:microsoft.com/office/officeart/2008/layout/VerticalCurvedList"/>
    <dgm:cxn modelId="{F8CC9D53-CB3A-4468-AD58-3CEB8162C067}" type="presParOf" srcId="{6E943ED5-C626-4080-92BA-4B480051E5B6}" destId="{2DEAD48C-78F3-4A60-B1EB-AC8CB4632241}" srcOrd="3" destOrd="0" presId="urn:microsoft.com/office/officeart/2008/layout/VerticalCurvedList"/>
    <dgm:cxn modelId="{9D92C03E-E324-47FD-8842-88FFF915AB12}" type="presParOf" srcId="{6E943ED5-C626-4080-92BA-4B480051E5B6}" destId="{E63CADB9-808D-4B3E-B28E-88C3456DE6C4}" srcOrd="4" destOrd="0" presId="urn:microsoft.com/office/officeart/2008/layout/VerticalCurvedList"/>
    <dgm:cxn modelId="{5C19DFE5-0717-45F2-80AE-C0284DE4E279}" type="presParOf" srcId="{E63CADB9-808D-4B3E-B28E-88C3456DE6C4}" destId="{57D794BC-539D-44D4-BBB1-5EB09C71CC53}" srcOrd="0" destOrd="0" presId="urn:microsoft.com/office/officeart/2008/layout/VerticalCurvedList"/>
    <dgm:cxn modelId="{F5B207F5-1147-471A-A62C-43144A7EAFF1}" type="presParOf" srcId="{6E943ED5-C626-4080-92BA-4B480051E5B6}" destId="{38B865C3-FB74-4B60-8A29-8D9DBEE6EE38}" srcOrd="5" destOrd="0" presId="urn:microsoft.com/office/officeart/2008/layout/VerticalCurvedList"/>
    <dgm:cxn modelId="{B7AF926B-34DF-4B4F-8749-974FD2BF8895}" type="presParOf" srcId="{6E943ED5-C626-4080-92BA-4B480051E5B6}" destId="{D1862AE0-726A-4151-B890-7FFE7959C34E}" srcOrd="6" destOrd="0" presId="urn:microsoft.com/office/officeart/2008/layout/VerticalCurvedList"/>
    <dgm:cxn modelId="{B9D32ACD-5CDF-4072-B84D-2949586E3EC5}" type="presParOf" srcId="{D1862AE0-726A-4151-B890-7FFE7959C34E}" destId="{93535E57-7C04-449D-B456-84692A522690}" srcOrd="0" destOrd="0" presId="urn:microsoft.com/office/officeart/2008/layout/VerticalCurvedList"/>
    <dgm:cxn modelId="{4C401CA5-F521-4BFC-9269-8A6006EA5653}" type="presParOf" srcId="{6E943ED5-C626-4080-92BA-4B480051E5B6}" destId="{13121D12-781B-4A46-9689-7C1900D15B43}" srcOrd="7" destOrd="0" presId="urn:microsoft.com/office/officeart/2008/layout/VerticalCurvedList"/>
    <dgm:cxn modelId="{4E57EEEF-42A4-4C27-9563-063D3ED6550F}" type="presParOf" srcId="{6E943ED5-C626-4080-92BA-4B480051E5B6}" destId="{F5B8775B-8192-4498-A8E3-8BD884C4538E}" srcOrd="8" destOrd="0" presId="urn:microsoft.com/office/officeart/2008/layout/VerticalCurvedList"/>
    <dgm:cxn modelId="{6ADFBB5D-0E8A-4155-8C65-D7C1E37BB3D9}" type="presParOf" srcId="{F5B8775B-8192-4498-A8E3-8BD884C4538E}" destId="{2BE4402C-F696-4941-9C2B-B2EA8ED7910C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47BFA-9C92-44C8-830C-57A3A01FBDBF}" type="doc">
      <dgm:prSet loTypeId="urn:microsoft.com/office/officeart/2005/8/layout/radial4" loCatId="relationship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BAF8067-4B3D-4F06-A9B9-729FA8603EF8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принцип ограничения участия государства в предпринимательской деятельности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0C3DACF-9EAD-467D-AEB2-3D89D3027571}" type="parTrans" cxnId="{74E4230B-FAF5-410B-882F-B618B468D0D3}">
      <dgm:prSet/>
      <dgm:spPr/>
      <dgm:t>
        <a:bodyPr/>
        <a:lstStyle/>
        <a:p>
          <a:endParaRPr lang="ru-RU"/>
        </a:p>
      </dgm:t>
    </dgm:pt>
    <dgm:pt modelId="{C509323B-94DA-4BE5-9AC0-6325349CA4AB}" type="sibTrans" cxnId="{74E4230B-FAF5-410B-882F-B618B468D0D3}">
      <dgm:prSet/>
      <dgm:spPr/>
      <dgm:t>
        <a:bodyPr/>
        <a:lstStyle/>
        <a:p>
          <a:endParaRPr lang="ru-RU"/>
        </a:p>
      </dgm:t>
    </dgm:pt>
    <dgm:pt modelId="{E7F75C9B-3C7B-4D21-90B4-883BF4518AEB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принцип взаимной ответственности государства и бизнеса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ED709F2-06E2-461F-9448-0F8781855BBB}" type="parTrans" cxnId="{B02C2926-4140-4578-B4D3-5BA598910CFF}">
      <dgm:prSet/>
      <dgm:spPr/>
      <dgm:t>
        <a:bodyPr/>
        <a:lstStyle/>
        <a:p>
          <a:endParaRPr lang="ru-RU"/>
        </a:p>
      </dgm:t>
    </dgm:pt>
    <dgm:pt modelId="{B86E2DD0-3BFB-4B8D-B495-0B9D3633B0E3}" type="sibTrans" cxnId="{B02C2926-4140-4578-B4D3-5BA598910CFF}">
      <dgm:prSet/>
      <dgm:spPr/>
      <dgm:t>
        <a:bodyPr/>
        <a:lstStyle/>
        <a:p>
          <a:endParaRPr lang="ru-RU"/>
        </a:p>
      </dgm:t>
    </dgm:pt>
    <dgm:pt modelId="{45752761-4852-4504-AF23-55BC3BBCB7C6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принцип социальной ответственности бизнеса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3F1FDD1-57CE-4F23-AE9B-5DCD7A8945CE}" type="parTrans" cxnId="{7DB07FB1-6CBB-4F11-8EB8-0120DCB8326A}">
      <dgm:prSet/>
      <dgm:spPr/>
      <dgm:t>
        <a:bodyPr/>
        <a:lstStyle/>
        <a:p>
          <a:endParaRPr lang="ru-RU"/>
        </a:p>
      </dgm:t>
    </dgm:pt>
    <dgm:pt modelId="{1387C479-E38B-477D-B0AF-6A7EAED0F62C}" type="sibTrans" cxnId="{7DB07FB1-6CBB-4F11-8EB8-0120DCB8326A}">
      <dgm:prSet/>
      <dgm:spPr/>
      <dgm:t>
        <a:bodyPr/>
        <a:lstStyle/>
        <a:p>
          <a:endParaRPr lang="ru-RU"/>
        </a:p>
      </dgm:t>
    </dgm:pt>
    <dgm:pt modelId="{78DDA972-5E41-4D47-A666-5124316E481C}">
      <dgm:prSet phldrT="[Текст]" phldr="1"/>
      <dgm:spPr/>
      <dgm:t>
        <a:bodyPr/>
        <a:lstStyle/>
        <a:p>
          <a:endParaRPr lang="ru-RU" dirty="0"/>
        </a:p>
      </dgm:t>
    </dgm:pt>
    <dgm:pt modelId="{A3092A5C-8FE0-4AC4-9278-F74DAFBAC434}" type="sibTrans" cxnId="{B53EF379-A146-43A3-BB7E-08B8CF793936}">
      <dgm:prSet/>
      <dgm:spPr/>
      <dgm:t>
        <a:bodyPr/>
        <a:lstStyle/>
        <a:p>
          <a:endParaRPr lang="ru-RU"/>
        </a:p>
      </dgm:t>
    </dgm:pt>
    <dgm:pt modelId="{781A54DF-20B8-4BAA-98F7-36188B0E2AA3}" type="parTrans" cxnId="{B53EF379-A146-43A3-BB7E-08B8CF793936}">
      <dgm:prSet/>
      <dgm:spPr/>
      <dgm:t>
        <a:bodyPr/>
        <a:lstStyle/>
        <a:p>
          <a:endParaRPr lang="ru-RU"/>
        </a:p>
      </dgm:t>
    </dgm:pt>
    <dgm:pt modelId="{AF632268-6A9E-4049-ABA1-0867EEE707D5}" type="pres">
      <dgm:prSet presAssocID="{21B47BFA-9C92-44C8-830C-57A3A01FBD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A1916-CF34-4775-9CFB-41038DB83794}" type="pres">
      <dgm:prSet presAssocID="{78DDA972-5E41-4D47-A666-5124316E481C}" presName="centerShape" presStyleLbl="node0" presStyleIdx="0" presStyleCnt="1" custScaleX="61050" custScaleY="54569"/>
      <dgm:spPr/>
      <dgm:t>
        <a:bodyPr/>
        <a:lstStyle/>
        <a:p>
          <a:endParaRPr lang="ru-RU"/>
        </a:p>
      </dgm:t>
    </dgm:pt>
    <dgm:pt modelId="{B2F7D171-D7D4-46F6-9F1A-340F3985CB7D}" type="pres">
      <dgm:prSet presAssocID="{60C3DACF-9EAD-467D-AEB2-3D89D3027571}" presName="parTrans" presStyleLbl="bgSibTrans2D1" presStyleIdx="0" presStyleCnt="3" custScaleX="80856"/>
      <dgm:spPr/>
      <dgm:t>
        <a:bodyPr/>
        <a:lstStyle/>
        <a:p>
          <a:endParaRPr lang="ru-RU"/>
        </a:p>
      </dgm:t>
    </dgm:pt>
    <dgm:pt modelId="{E7B31FF2-FF3F-4262-971A-19E61BA7207F}" type="pres">
      <dgm:prSet presAssocID="{8BAF8067-4B3D-4F06-A9B9-729FA8603EF8}" presName="node" presStyleLbl="node1" presStyleIdx="0" presStyleCnt="3" custScaleX="114211" custRadScaleRad="124957" custRadScaleInc="8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498C6-176D-4756-B8B8-51E7EC9D9982}" type="pres">
      <dgm:prSet presAssocID="{2ED709F2-06E2-461F-9448-0F8781855BB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C82F1FE-9AB7-4BF3-ACAE-EF4BD2F86A78}" type="pres">
      <dgm:prSet presAssocID="{E7F75C9B-3C7B-4D21-90B4-883BF4518AEB}" presName="node" presStyleLbl="node1" presStyleIdx="1" presStyleCnt="3" custScaleX="110658" custRadScaleRad="108690" custRadScaleInc="-2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3EA88-1FB2-4F57-BB35-2C9EF0E05635}" type="pres">
      <dgm:prSet presAssocID="{33F1FDD1-57CE-4F23-AE9B-5DCD7A8945CE}" presName="parTrans" presStyleLbl="bgSibTrans2D1" presStyleIdx="2" presStyleCnt="3" custScaleX="66302"/>
      <dgm:spPr/>
      <dgm:t>
        <a:bodyPr/>
        <a:lstStyle/>
        <a:p>
          <a:endParaRPr lang="ru-RU"/>
        </a:p>
      </dgm:t>
    </dgm:pt>
    <dgm:pt modelId="{30F4524D-4968-4C2C-8541-EDA5DBD4FFD1}" type="pres">
      <dgm:prSet presAssocID="{45752761-4852-4504-AF23-55BC3BBCB7C6}" presName="node" presStyleLbl="node1" presStyleIdx="2" presStyleCnt="3" custScaleX="107105" custRadScaleRad="123412" custRadScaleInc="-9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0E23B-881C-459E-9F1D-C0ED0D4F911D}" type="presOf" srcId="{78DDA972-5E41-4D47-A666-5124316E481C}" destId="{FBCA1916-CF34-4775-9CFB-41038DB83794}" srcOrd="0" destOrd="0" presId="urn:microsoft.com/office/officeart/2005/8/layout/radial4"/>
    <dgm:cxn modelId="{5F96DA68-7030-44FE-8856-5FF9A10B574D}" type="presOf" srcId="{33F1FDD1-57CE-4F23-AE9B-5DCD7A8945CE}" destId="{D853EA88-1FB2-4F57-BB35-2C9EF0E05635}" srcOrd="0" destOrd="0" presId="urn:microsoft.com/office/officeart/2005/8/layout/radial4"/>
    <dgm:cxn modelId="{8F9BA1F7-827C-4680-9F87-8C9AB91212BB}" type="presOf" srcId="{21B47BFA-9C92-44C8-830C-57A3A01FBDBF}" destId="{AF632268-6A9E-4049-ABA1-0867EEE707D5}" srcOrd="0" destOrd="0" presId="urn:microsoft.com/office/officeart/2005/8/layout/radial4"/>
    <dgm:cxn modelId="{CB4DEC19-4E78-467E-BBD9-38F28AE653DA}" type="presOf" srcId="{E7F75C9B-3C7B-4D21-90B4-883BF4518AEB}" destId="{9C82F1FE-9AB7-4BF3-ACAE-EF4BD2F86A78}" srcOrd="0" destOrd="0" presId="urn:microsoft.com/office/officeart/2005/8/layout/radial4"/>
    <dgm:cxn modelId="{74E4230B-FAF5-410B-882F-B618B468D0D3}" srcId="{78DDA972-5E41-4D47-A666-5124316E481C}" destId="{8BAF8067-4B3D-4F06-A9B9-729FA8603EF8}" srcOrd="0" destOrd="0" parTransId="{60C3DACF-9EAD-467D-AEB2-3D89D3027571}" sibTransId="{C509323B-94DA-4BE5-9AC0-6325349CA4AB}"/>
    <dgm:cxn modelId="{25E16BFF-2CA9-4741-A6E3-9359915F6B98}" type="presOf" srcId="{60C3DACF-9EAD-467D-AEB2-3D89D3027571}" destId="{B2F7D171-D7D4-46F6-9F1A-340F3985CB7D}" srcOrd="0" destOrd="0" presId="urn:microsoft.com/office/officeart/2005/8/layout/radial4"/>
    <dgm:cxn modelId="{BAF6C7FD-A8C9-46BA-8789-3D0C7A390E63}" type="presOf" srcId="{2ED709F2-06E2-461F-9448-0F8781855BBB}" destId="{6BB498C6-176D-4756-B8B8-51E7EC9D9982}" srcOrd="0" destOrd="0" presId="urn:microsoft.com/office/officeart/2005/8/layout/radial4"/>
    <dgm:cxn modelId="{A5773E79-55AA-4BFE-BFC9-5030F1EA8CD4}" type="presOf" srcId="{45752761-4852-4504-AF23-55BC3BBCB7C6}" destId="{30F4524D-4968-4C2C-8541-EDA5DBD4FFD1}" srcOrd="0" destOrd="0" presId="urn:microsoft.com/office/officeart/2005/8/layout/radial4"/>
    <dgm:cxn modelId="{EA23A372-731A-437A-A612-ACC06E276569}" type="presOf" srcId="{8BAF8067-4B3D-4F06-A9B9-729FA8603EF8}" destId="{E7B31FF2-FF3F-4262-971A-19E61BA7207F}" srcOrd="0" destOrd="0" presId="urn:microsoft.com/office/officeart/2005/8/layout/radial4"/>
    <dgm:cxn modelId="{B53EF379-A146-43A3-BB7E-08B8CF793936}" srcId="{21B47BFA-9C92-44C8-830C-57A3A01FBDBF}" destId="{78DDA972-5E41-4D47-A666-5124316E481C}" srcOrd="0" destOrd="0" parTransId="{781A54DF-20B8-4BAA-98F7-36188B0E2AA3}" sibTransId="{A3092A5C-8FE0-4AC4-9278-F74DAFBAC434}"/>
    <dgm:cxn modelId="{B02C2926-4140-4578-B4D3-5BA598910CFF}" srcId="{78DDA972-5E41-4D47-A666-5124316E481C}" destId="{E7F75C9B-3C7B-4D21-90B4-883BF4518AEB}" srcOrd="1" destOrd="0" parTransId="{2ED709F2-06E2-461F-9448-0F8781855BBB}" sibTransId="{B86E2DD0-3BFB-4B8D-B495-0B9D3633B0E3}"/>
    <dgm:cxn modelId="{7DB07FB1-6CBB-4F11-8EB8-0120DCB8326A}" srcId="{78DDA972-5E41-4D47-A666-5124316E481C}" destId="{45752761-4852-4504-AF23-55BC3BBCB7C6}" srcOrd="2" destOrd="0" parTransId="{33F1FDD1-57CE-4F23-AE9B-5DCD7A8945CE}" sibTransId="{1387C479-E38B-477D-B0AF-6A7EAED0F62C}"/>
    <dgm:cxn modelId="{D3ACCC0B-D51B-4BEF-B4A0-863BDD840E7A}" type="presParOf" srcId="{AF632268-6A9E-4049-ABA1-0867EEE707D5}" destId="{FBCA1916-CF34-4775-9CFB-41038DB83794}" srcOrd="0" destOrd="0" presId="urn:microsoft.com/office/officeart/2005/8/layout/radial4"/>
    <dgm:cxn modelId="{A6C78CA2-A0C1-4FF8-8996-C49465559884}" type="presParOf" srcId="{AF632268-6A9E-4049-ABA1-0867EEE707D5}" destId="{B2F7D171-D7D4-46F6-9F1A-340F3985CB7D}" srcOrd="1" destOrd="0" presId="urn:microsoft.com/office/officeart/2005/8/layout/radial4"/>
    <dgm:cxn modelId="{F619109B-6789-4C69-9492-5BDFA673EA86}" type="presParOf" srcId="{AF632268-6A9E-4049-ABA1-0867EEE707D5}" destId="{E7B31FF2-FF3F-4262-971A-19E61BA7207F}" srcOrd="2" destOrd="0" presId="urn:microsoft.com/office/officeart/2005/8/layout/radial4"/>
    <dgm:cxn modelId="{94168B89-2CD3-47F4-954C-5BA3C67F7B1A}" type="presParOf" srcId="{AF632268-6A9E-4049-ABA1-0867EEE707D5}" destId="{6BB498C6-176D-4756-B8B8-51E7EC9D9982}" srcOrd="3" destOrd="0" presId="urn:microsoft.com/office/officeart/2005/8/layout/radial4"/>
    <dgm:cxn modelId="{9347520E-CAA7-47EB-9670-3D32C195CBAC}" type="presParOf" srcId="{AF632268-6A9E-4049-ABA1-0867EEE707D5}" destId="{9C82F1FE-9AB7-4BF3-ACAE-EF4BD2F86A78}" srcOrd="4" destOrd="0" presId="urn:microsoft.com/office/officeart/2005/8/layout/radial4"/>
    <dgm:cxn modelId="{DA0ECD66-94C1-47C0-8CE4-D03A48DFD248}" type="presParOf" srcId="{AF632268-6A9E-4049-ABA1-0867EEE707D5}" destId="{D853EA88-1FB2-4F57-BB35-2C9EF0E05635}" srcOrd="5" destOrd="0" presId="urn:microsoft.com/office/officeart/2005/8/layout/radial4"/>
    <dgm:cxn modelId="{112F4C78-496D-402F-8D5E-3977DF1F752B}" type="presParOf" srcId="{AF632268-6A9E-4049-ABA1-0867EEE707D5}" destId="{30F4524D-4968-4C2C-8541-EDA5DBD4FFD1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28068F-E401-45A8-BB34-58568BBB5E8C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C12886-F295-4556-9EF2-6CFE0D7A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0B55C-6781-4A2D-9B67-50348ABE8C4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F8A-9DAF-4F4B-8A23-4069974D7B30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2868-A7B9-484A-82C2-DB4D70B5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301A-C48C-4B26-9B6E-698C87E3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2DAF-5E10-4691-AFE0-621166DF4086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CD1B-BB4F-4A22-BB57-E0C24F763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0582-F32F-46D2-9459-C75844465801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4C3B-97DC-4276-B73F-D08876F9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7E33-1F8B-4E27-9F12-42A4159BF126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CA49-3A41-49E0-B31C-927BECE01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8912-AEE0-4548-9574-CADC02789F20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81FE-559B-4615-BE58-DC5C15CC4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5DA1-CD1A-4350-A46F-EB4F700F7AAB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4BA2-1373-4F5B-BF6D-C175AC08F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2D17-A9EB-4B7C-AC26-7018AA6730C0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C49E5-B3F7-488B-B32C-4261CA1C8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160F-70DB-460B-A2CD-0E8E97A980B2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3B3A0-C351-4EDE-A209-0ADE8B72C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BE1-5E8B-4786-B525-07E8EC9D1C41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D89C-4694-4E6B-9C8F-19003BC06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2D32-53DD-4A47-B2BA-69590A7C020C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60F7-FC2C-43CB-95EC-A28D7A0D7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F04E-FF99-4A06-908F-C51C88A5A3F5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075D0EA-5EDA-4B64-8E3E-66DAE9C1F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4D0ECD6-566F-4580-BBC7-B5B3BC48ABD1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7"/>
          <p:cNvSpPr>
            <a:spLocks noChangeArrowheads="1"/>
          </p:cNvSpPr>
          <p:nvPr/>
        </p:nvSpPr>
        <p:spPr bwMode="auto">
          <a:xfrm>
            <a:off x="971550" y="836613"/>
            <a:ext cx="7488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ym typeface="Arial" charset="0"/>
              </a:rPr>
              <a:t>КАЗАХСКО-РУССКИЙ МЕЖДУНАРОДНЫЙ УНИВЕРСИТЕТ</a:t>
            </a:r>
          </a:p>
        </p:txBody>
      </p:sp>
      <p:sp>
        <p:nvSpPr>
          <p:cNvPr id="14338" name="Прямоугольник 17"/>
          <p:cNvSpPr>
            <a:spLocks noChangeArrowheads="1"/>
          </p:cNvSpPr>
          <p:nvPr/>
        </p:nvSpPr>
        <p:spPr bwMode="auto">
          <a:xfrm>
            <a:off x="971550" y="1268413"/>
            <a:ext cx="756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ym typeface="Arial" charset="0"/>
              </a:rPr>
              <a:t>Кафедра «Бизнес и управление, сфера обслуживания»</a:t>
            </a:r>
          </a:p>
        </p:txBody>
      </p:sp>
      <p:sp>
        <p:nvSpPr>
          <p:cNvPr id="14339" name="Прямоугольник 17"/>
          <p:cNvSpPr>
            <a:spLocks noChangeArrowheads="1"/>
          </p:cNvSpPr>
          <p:nvPr/>
        </p:nvSpPr>
        <p:spPr bwMode="auto">
          <a:xfrm>
            <a:off x="1116013" y="2276475"/>
            <a:ext cx="75612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ym typeface="Arial" charset="0"/>
            </a:endParaRPr>
          </a:p>
          <a:p>
            <a:pPr algn="ctr"/>
            <a:r>
              <a:rPr lang="ru-RU" sz="2000" b="1">
                <a:sym typeface="Arial" charset="0"/>
              </a:rPr>
              <a:t>ИНВЕСТИЦИОНАЯ ПРИВЛЕКАТЕЛЬНОСТЬ АКТЮБИНСКОЙ ОБЛАСТИ РЕСПУБЛИКИ КАЗАХСТАН</a:t>
            </a:r>
          </a:p>
          <a:p>
            <a:pPr algn="ctr"/>
            <a:endParaRPr lang="ru-RU" sz="2000" b="1">
              <a:sym typeface="Arial" charset="0"/>
            </a:endParaRPr>
          </a:p>
        </p:txBody>
      </p:sp>
      <p:sp>
        <p:nvSpPr>
          <p:cNvPr id="14340" name="Прямоугольник 17"/>
          <p:cNvSpPr>
            <a:spLocks noChangeArrowheads="1"/>
          </p:cNvSpPr>
          <p:nvPr/>
        </p:nvSpPr>
        <p:spPr bwMode="auto">
          <a:xfrm>
            <a:off x="2987675" y="4221163"/>
            <a:ext cx="56880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ym typeface="Arial" charset="0"/>
              </a:rPr>
              <a:t>Яцко Наталья, студентка 3 курса специальности 5В050800 – Учет и аудит</a:t>
            </a:r>
          </a:p>
          <a:p>
            <a:pPr algn="r"/>
            <a:r>
              <a:rPr lang="ru-RU" sz="1600" b="1">
                <a:sym typeface="Arial" charset="0"/>
              </a:rPr>
              <a:t>Научный руководитель – Нурмаганбетова М.С., </a:t>
            </a:r>
            <a:r>
              <a:rPr lang="en-US" sz="1600" b="1">
                <a:sym typeface="Arial" charset="0"/>
              </a:rPr>
              <a:t>DBA</a:t>
            </a:r>
            <a:r>
              <a:rPr lang="ru-RU" sz="1600" b="1">
                <a:sym typeface="Arial" charset="0"/>
              </a:rPr>
              <a:t>, доцент</a:t>
            </a:r>
          </a:p>
        </p:txBody>
      </p:sp>
      <p:sp>
        <p:nvSpPr>
          <p:cNvPr id="14341" name="Прямоугольник 17"/>
          <p:cNvSpPr>
            <a:spLocks noChangeArrowheads="1"/>
          </p:cNvSpPr>
          <p:nvPr/>
        </p:nvSpPr>
        <p:spPr bwMode="auto">
          <a:xfrm>
            <a:off x="971550" y="5876925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ym typeface="Arial" charset="0"/>
              </a:rPr>
              <a:t>Актобе - 2020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14480" y="696756"/>
          <a:ext cx="7143800" cy="423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19050" y="1809750"/>
            <a:ext cx="2195513" cy="17986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16-конечная звезда 5"/>
          <p:cNvSpPr/>
          <p:nvPr/>
        </p:nvSpPr>
        <p:spPr>
          <a:xfrm>
            <a:off x="1928794" y="1071546"/>
            <a:ext cx="571504" cy="571504"/>
          </a:xfrm>
          <a:prstGeom prst="star16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  <a:gs pos="51000">
                <a:schemeClr val="accent1">
                  <a:shade val="94000"/>
                  <a:lumMod val="94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7" name="16-конечная звезда 6"/>
          <p:cNvSpPr/>
          <p:nvPr/>
        </p:nvSpPr>
        <p:spPr>
          <a:xfrm>
            <a:off x="2285984" y="1928802"/>
            <a:ext cx="642942" cy="642942"/>
          </a:xfrm>
          <a:prstGeom prst="star16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  <a:gs pos="51000">
                <a:schemeClr val="accent1">
                  <a:shade val="94000"/>
                  <a:lumMod val="94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16-конечная звезда 7"/>
          <p:cNvSpPr/>
          <p:nvPr/>
        </p:nvSpPr>
        <p:spPr>
          <a:xfrm>
            <a:off x="2357422" y="2857496"/>
            <a:ext cx="636975" cy="651867"/>
          </a:xfrm>
          <a:prstGeom prst="star16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  <a:gs pos="51000">
                <a:schemeClr val="accent1">
                  <a:shade val="94000"/>
                  <a:lumMod val="94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9" name="16-конечная звезда 8"/>
          <p:cNvSpPr/>
          <p:nvPr/>
        </p:nvSpPr>
        <p:spPr>
          <a:xfrm>
            <a:off x="1944822" y="3929066"/>
            <a:ext cx="626914" cy="601120"/>
          </a:xfrm>
          <a:prstGeom prst="star16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  <a:gs pos="51000">
                <a:schemeClr val="accent1">
                  <a:shade val="94000"/>
                  <a:lumMod val="94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24591" name="Прямоугольник 9"/>
          <p:cNvSpPr>
            <a:spLocks noChangeArrowheads="1"/>
          </p:cNvSpPr>
          <p:nvPr/>
        </p:nvSpPr>
        <p:spPr bwMode="auto">
          <a:xfrm>
            <a:off x="1187450" y="476250"/>
            <a:ext cx="621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sym typeface="Arial" charset="0"/>
              </a:rPr>
              <a:t>ИНВЕСТИЦИОННЫЕ ПРЕФЕРЕНЦИИ</a:t>
            </a:r>
          </a:p>
        </p:txBody>
      </p:sp>
      <p:sp>
        <p:nvSpPr>
          <p:cNvPr id="24592" name="Прямоугольник 20"/>
          <p:cNvSpPr>
            <a:spLocks noChangeArrowheads="1"/>
          </p:cNvSpPr>
          <p:nvPr/>
        </p:nvSpPr>
        <p:spPr bwMode="auto">
          <a:xfrm>
            <a:off x="214313" y="4786313"/>
            <a:ext cx="8429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0C0"/>
                </a:solidFill>
              </a:rPr>
              <a:t>Критерии для получения инвестиционных преференций:</a:t>
            </a:r>
          </a:p>
          <a:p>
            <a:pPr>
              <a:buFontTx/>
              <a:buAutoNum type="arabicPeriod"/>
            </a:pPr>
            <a:r>
              <a:rPr lang="ru-RU" sz="1200"/>
              <a:t>Соответствовать перечню приоритетных видов деятельности: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200"/>
              <a:t>Металлургия;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200"/>
              <a:t>Химическая отрасль;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200"/>
              <a:t>Нефтехимическая отрасль;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200"/>
              <a:t>Машиностроение;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200"/>
              <a:t>Промышленность строительных материалов;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200"/>
              <a:t>Пищевая промышленность.</a:t>
            </a:r>
          </a:p>
          <a:p>
            <a:r>
              <a:rPr lang="ru-RU" sz="1200"/>
              <a:t>2. Вновь созданная компания (менее 12 месяцев перед заявкой на инвестиционные преференции) с инвестициями не менее </a:t>
            </a:r>
            <a:r>
              <a:rPr lang="en-US" sz="1200"/>
              <a:t>13</a:t>
            </a:r>
            <a:r>
              <a:rPr lang="ru-RU" sz="1200"/>
              <a:t> млн.</a:t>
            </a:r>
            <a:r>
              <a:rPr lang="en-US" sz="1200"/>
              <a:t>USD </a:t>
            </a:r>
            <a:r>
              <a:rPr lang="ru-RU" sz="1200"/>
              <a:t>(в любой валюте)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4572000" y="285750"/>
            <a:ext cx="4143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Президентом страны  </a:t>
            </a:r>
          </a:p>
          <a:p>
            <a:r>
              <a:rPr lang="ru-RU" sz="1400"/>
              <a:t>Н.А.Назарбаевым подписан </a:t>
            </a:r>
            <a:r>
              <a:rPr lang="ru-RU" sz="1400" b="1"/>
              <a:t>«Предпринимательский кодекс Республики Казахстан» от 29.10.2015 N 375-V ЗРК</a:t>
            </a:r>
          </a:p>
          <a:p>
            <a:r>
              <a:rPr lang="ru-RU" sz="1400"/>
              <a:t>который вступил в силу </a:t>
            </a:r>
          </a:p>
          <a:p>
            <a:r>
              <a:rPr lang="ru-RU" sz="1400"/>
              <a:t>с «01» января 2016 года </a:t>
            </a:r>
          </a:p>
        </p:txBody>
      </p:sp>
      <p:pic>
        <p:nvPicPr>
          <p:cNvPr id="25602" name="Picture 2" descr="C:\Documents and Settings\JBuranbaev\Рабочий стол\image125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33375"/>
            <a:ext cx="26431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7"/>
          <p:cNvSpPr>
            <a:spLocks noChangeArrowheads="1"/>
          </p:cNvSpPr>
          <p:nvPr/>
        </p:nvSpPr>
        <p:spPr bwMode="auto">
          <a:xfrm>
            <a:off x="1714500" y="1762125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</a:rPr>
              <a:t>В данном документе  закреплены единые принципы взаимодействия бизнеса и государства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428728" y="2285992"/>
          <a:ext cx="621510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C:\Documents and Settings\JBuranbaev\Рабочий стол\000021_224062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643446"/>
            <a:ext cx="2300583" cy="1280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000125" y="61436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предусмотрена деятельность уполномоченного по правам предпринимателей – бизнес-омбудсмена, который назначается указом Главы Государства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857540" y="3136624"/>
            <a:ext cx="67151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Защита прав инвесторов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-2857540" y="3136624"/>
            <a:ext cx="67151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Защита прав инвесторов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6626" name="Picture 2" descr="C:\Documents and Settings\JBuranbaev\Рабочий стол\Potre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575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0"/>
          <p:cNvSpPr>
            <a:spLocks noChangeArrowheads="1"/>
          </p:cNvSpPr>
          <p:nvPr/>
        </p:nvSpPr>
        <p:spPr bwMode="auto">
          <a:xfrm>
            <a:off x="857250" y="500063"/>
            <a:ext cx="6000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ГАРАНТИЯ ПРАВОВОЙ ЗАЩИТЫ ИНВЕСТОРОВ В КАЗАХСТАНЕ</a:t>
            </a:r>
          </a:p>
          <a:p>
            <a:r>
              <a:rPr lang="ru-RU" sz="1400" i="1"/>
              <a:t>- полная и безусловная защита прав и интересов инвесторов</a:t>
            </a:r>
          </a:p>
          <a:p>
            <a:pPr>
              <a:buFontTx/>
              <a:buChar char="-"/>
            </a:pPr>
            <a:r>
              <a:rPr lang="ru-RU" sz="1400" i="1"/>
              <a:t>право на возмещение вреда от государственных актов, не соответствующих закону и действий должностных лиц</a:t>
            </a:r>
          </a:p>
          <a:p>
            <a:r>
              <a:rPr lang="ru-RU" sz="1400" i="1"/>
              <a:t>- стабильность условий договоров между инвесторами и государством</a:t>
            </a:r>
          </a:p>
        </p:txBody>
      </p:sp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857250" y="2428875"/>
            <a:ext cx="5643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ГАРАНТИЯ ИСПОЛЬЗОВАНИЯ ДОХОДОВ</a:t>
            </a:r>
          </a:p>
          <a:p>
            <a:r>
              <a:rPr lang="ru-RU" sz="1400"/>
              <a:t>- право использования доходов по собственному усмотрению после уплаты налогов и обязательных платежей в бюджет</a:t>
            </a:r>
          </a:p>
        </p:txBody>
      </p:sp>
      <p:pic>
        <p:nvPicPr>
          <p:cNvPr id="26629" name="Picture 2" descr="C:\Documents and Settings\JBuranbaev\Рабочий стол\доходы-по-акциям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928813"/>
            <a:ext cx="22383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28688" y="2000250"/>
            <a:ext cx="7715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8688" y="3429000"/>
            <a:ext cx="7715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3" descr="C:\Documents and Settings\JBuranbaev\Рабочий стол\foto_228-1024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25" y="4071938"/>
            <a:ext cx="2238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Прямоугольник 18"/>
          <p:cNvSpPr>
            <a:spLocks noChangeArrowheads="1"/>
          </p:cNvSpPr>
          <p:nvPr/>
        </p:nvSpPr>
        <p:spPr bwMode="auto">
          <a:xfrm>
            <a:off x="857250" y="3571875"/>
            <a:ext cx="62150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ГЛАСНОСТЬ ДЕЯТЕЛЬНОСТИ ГОСУДАРСТВА В ОТНОШЕНИИ ИНВЕСТОРОВ</a:t>
            </a:r>
          </a:p>
          <a:p>
            <a:r>
              <a:rPr lang="ru-RU" sz="1300"/>
              <a:t>1. Официальные сообщения государственных органов Республики Казахстан и нормативные правовые акты, затрагивающие интересы инвесторов, публикуются в порядке, установленном законодательством Республики Казахстан.</a:t>
            </a:r>
          </a:p>
          <a:p>
            <a:r>
              <a:rPr lang="ru-RU" sz="1300"/>
              <a:t>2. Инвесторам, включая инвесторов, осуществивших инвестиции в размере менее десяти процентов от голосующих акций (менее десяти процентов голосов от общего количества голосов участников), обеспечивается свободный доступ к информации о регистрации юридических лиц, их уставах, регистрации сделок с недвижимостью, выданных лицензиях, а также к иной предусмотренной законами Республики Казахстан информации, которая связана с осуществлением ими инвестиционной деятельности и не содержит коммерческой и иной охраняемой законом тайны.</a:t>
            </a:r>
            <a:endParaRPr lang="ru-RU" sz="1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Documents and Settings\JBuranbaev\Рабочий стол\совеща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1932498"/>
            <a:ext cx="1143007" cy="1083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C:\Documents and Settings\JBuranbaev\Рабочий стол\управление и координац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928802"/>
            <a:ext cx="1110337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C:\Documents and Settings\JBuranbaev\Рабочий стол\тех поддерж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02"/>
            <a:ext cx="111253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646238" y="406400"/>
            <a:ext cx="605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в Казахстане функционирует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Ассоциация «Казахстанский Совет Иностранных Инвесторов»</a:t>
            </a:r>
            <a:endParaRPr lang="ru-RU" sz="20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3410851" y="857232"/>
            <a:ext cx="2304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«АКСИИ»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1127125" y="3214688"/>
            <a:ext cx="1484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/>
              <a:t>организационную </a:t>
            </a:r>
          </a:p>
          <a:p>
            <a:pPr algn="ctr"/>
            <a:r>
              <a:rPr lang="ru-RU" sz="1200"/>
              <a:t>поддержку</a:t>
            </a: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6143625" y="3214688"/>
            <a:ext cx="151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/>
              <a:t>координационную </a:t>
            </a:r>
          </a:p>
          <a:p>
            <a:pPr algn="ctr"/>
            <a:r>
              <a:rPr lang="ru-RU" sz="1200"/>
              <a:t>поддержку </a:t>
            </a:r>
          </a:p>
        </p:txBody>
      </p:sp>
      <p:sp>
        <p:nvSpPr>
          <p:cNvPr id="27656" name="Прямоугольник 7"/>
          <p:cNvSpPr>
            <a:spLocks noChangeArrowheads="1"/>
          </p:cNvSpPr>
          <p:nvPr/>
        </p:nvSpPr>
        <p:spPr bwMode="auto">
          <a:xfrm>
            <a:off x="2786063" y="3214688"/>
            <a:ext cx="150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/>
              <a:t>информационную </a:t>
            </a:r>
          </a:p>
          <a:p>
            <a:pPr algn="ctr"/>
            <a:r>
              <a:rPr lang="ru-RU" sz="1200"/>
              <a:t>поддержку </a:t>
            </a:r>
          </a:p>
        </p:txBody>
      </p:sp>
      <p:sp>
        <p:nvSpPr>
          <p:cNvPr id="27657" name="Прямоугольник 8"/>
          <p:cNvSpPr>
            <a:spLocks noChangeArrowheads="1"/>
          </p:cNvSpPr>
          <p:nvPr/>
        </p:nvSpPr>
        <p:spPr bwMode="auto">
          <a:xfrm>
            <a:off x="4429125" y="321468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техническую</a:t>
            </a:r>
          </a:p>
          <a:p>
            <a:pPr algn="ctr"/>
            <a:r>
              <a:rPr lang="ru-RU" sz="1200">
                <a:solidFill>
                  <a:srgbClr val="000000"/>
                </a:solidFill>
              </a:rPr>
              <a:t> поддержку </a:t>
            </a:r>
            <a:endParaRPr lang="ru-RU" sz="1200"/>
          </a:p>
        </p:txBody>
      </p:sp>
      <p:pic>
        <p:nvPicPr>
          <p:cNvPr id="15364" name="Picture 4" descr="C:\Documents and Settings\JBuranbaev\Рабочий стол\пларировани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3929066"/>
            <a:ext cx="1571635" cy="150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C:\Documents and Settings\JBuranbaev\Рабочий стол\документировани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9481" y="1928802"/>
            <a:ext cx="114867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60" name="Прямоугольник 16"/>
          <p:cNvSpPr>
            <a:spLocks noChangeArrowheads="1"/>
          </p:cNvSpPr>
          <p:nvPr/>
        </p:nvSpPr>
        <p:spPr bwMode="auto">
          <a:xfrm>
            <a:off x="1214438" y="1500188"/>
            <a:ext cx="681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на постоянной основе оказывает своим иностранным членам Совета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000375" y="4000500"/>
            <a:ext cx="4714875" cy="1323975"/>
          </a:xfrm>
          <a:prstGeom prst="rect">
            <a:avLst/>
          </a:prstGeom>
          <a:ln w="19050">
            <a:solidFill>
              <a:srgbClr val="3AD2C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Совместно с казахстанской стороной </a:t>
            </a:r>
            <a:r>
              <a:rPr lang="ru-RU" sz="1600">
                <a:solidFill>
                  <a:srgbClr val="FF0000"/>
                </a:solidFill>
                <a:cs typeface="Times New Roman" pitchFamily="18" charset="0"/>
              </a:rPr>
              <a:t>АКСИИ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 занимается планированием </a:t>
            </a:r>
          </a:p>
          <a:p>
            <a:pPr>
              <a:defRPr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и организацией промежуточных и пленарных заседаний Совета под председательством Президента Республики Казахстан 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7662" name="Прямоугольник 18"/>
          <p:cNvSpPr>
            <a:spLocks noChangeArrowheads="1"/>
          </p:cNvSpPr>
          <p:nvPr/>
        </p:nvSpPr>
        <p:spPr bwMode="auto">
          <a:xfrm>
            <a:off x="928688" y="5762625"/>
            <a:ext cx="7143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От имени своих членов АКСИИ также ведет работу по налаживанию партнерских отношений с представителями Правительства РК, государственными структурами, иностранными компаниями, дипломатическим корпусом, бизнес ассоциациями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2857540" y="3136624"/>
            <a:ext cx="67151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Защита прав инвесторов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JBuranbaev\Рабочий стол\icon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000125"/>
            <a:ext cx="41433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785813" y="3643313"/>
            <a:ext cx="750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i="1">
                <a:cs typeface="Times New Roman" pitchFamily="18" charset="0"/>
              </a:rPr>
              <a:t>в состав которого входят: Аким области, заместители акима области, </a:t>
            </a:r>
          </a:p>
          <a:p>
            <a:pPr algn="ctr" eaLnBrk="0" hangingPunct="0"/>
            <a:r>
              <a:rPr lang="ru-RU" sz="1200" i="1">
                <a:cs typeface="Times New Roman" pitchFamily="18" charset="0"/>
              </a:rPr>
              <a:t>депутаты областного маслихата, руководители государственных структур, </a:t>
            </a:r>
          </a:p>
          <a:p>
            <a:pPr algn="ctr" eaLnBrk="0" hangingPunct="0"/>
            <a:r>
              <a:rPr lang="ru-RU" sz="1200" i="1">
                <a:cs typeface="Times New Roman" pitchFamily="18" charset="0"/>
              </a:rPr>
              <a:t>представители национальной палаты предпринимателей,</a:t>
            </a:r>
          </a:p>
          <a:p>
            <a:pPr algn="ctr" eaLnBrk="0" hangingPunct="0"/>
            <a:r>
              <a:rPr lang="ru-RU" sz="1200" i="1">
                <a:cs typeface="Times New Roman" pitchFamily="18" charset="0"/>
              </a:rPr>
              <a:t> бизнес-сообщества, науки, общественных объединений и СМИ.</a:t>
            </a:r>
            <a:endParaRPr lang="ru-RU" sz="1600" i="1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42918"/>
            <a:ext cx="214314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РКС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8676" name="Прямоугольник 10"/>
          <p:cNvSpPr>
            <a:spLocks noChangeArrowheads="1"/>
          </p:cNvSpPr>
          <p:nvPr/>
        </p:nvSpPr>
        <p:spPr bwMode="auto">
          <a:xfrm>
            <a:off x="642938" y="142875"/>
            <a:ext cx="7504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Активно осуществляет свою деятельность </a:t>
            </a:r>
          </a:p>
          <a:p>
            <a:pPr algn="ctr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«РЕГИОНАЛЬНЫЙ КООРДИНАЦИОННЫЙ СОВЕТ»</a:t>
            </a:r>
            <a:endParaRPr lang="ru-RU" sz="900">
              <a:solidFill>
                <a:srgbClr val="000000"/>
              </a:solidFill>
            </a:endParaRPr>
          </a:p>
        </p:txBody>
      </p:sp>
      <p:pic>
        <p:nvPicPr>
          <p:cNvPr id="28677" name="Picture 4" descr="C:\Documents and Settings\JBuranbaev\Рабочий стол\finansovaya-podderzhka-malogo-bizn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286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2643188" y="4857750"/>
            <a:ext cx="1714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РКС - оказывает поддержку инвестиционным проектам</a:t>
            </a:r>
            <a:endParaRPr lang="ru-RU">
              <a:latin typeface="Calibri" pitchFamily="34" charset="0"/>
            </a:endParaRPr>
          </a:p>
        </p:txBody>
      </p:sp>
      <p:pic>
        <p:nvPicPr>
          <p:cNvPr id="28679" name="Picture 5" descr="C:\Documents and Settings\JBuranbaev\Рабочий стол\912_big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4892675"/>
            <a:ext cx="27098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>
            <a:off x="6929438" y="4857750"/>
            <a:ext cx="2071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Смена руководства области не влияет на решения РКС. 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2857540" y="3136624"/>
            <a:ext cx="67151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Защита прав инвесторов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User\Downloads\gerb_1.png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08050"/>
            <a:ext cx="1582737" cy="1655763"/>
          </a:xfrm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771775" y="908050"/>
            <a:ext cx="554513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ym typeface="Arial" charset="0"/>
            </a:endParaRPr>
          </a:p>
          <a:p>
            <a:pPr algn="ctr"/>
            <a:r>
              <a:rPr lang="ru-RU" sz="2000" b="1">
                <a:sym typeface="Arial" charset="0"/>
              </a:rPr>
              <a:t>ИНВЕСТИЦИОНАЯ ПРИВЛЕКАТЕЛЬНОСТЬ</a:t>
            </a:r>
            <a:r>
              <a:rPr lang="ru-RU">
                <a:sym typeface="Arial" charset="0"/>
              </a:rPr>
              <a:t> </a:t>
            </a:r>
            <a:r>
              <a:rPr lang="ru-RU" sz="2000" b="1">
                <a:sym typeface="Arial" charset="0"/>
              </a:rPr>
              <a:t>АКТЮБИНСКОЙ ОБЛАСТИ РЕСПУБЛИКИ КАЗАХСТАН</a:t>
            </a:r>
          </a:p>
          <a:p>
            <a:pPr algn="ctr"/>
            <a:endParaRPr lang="ru-RU" b="1">
              <a:sym typeface="Arial" charset="0"/>
            </a:endParaRPr>
          </a:p>
          <a:p>
            <a:pPr algn="ctr"/>
            <a:endParaRPr lang="ru-RU" b="1">
              <a:sym typeface="Arial" charset="0"/>
            </a:endParaRPr>
          </a:p>
        </p:txBody>
      </p:sp>
      <p:pic>
        <p:nvPicPr>
          <p:cNvPr id="6" name="Рисунок 5" descr="Актобе область природ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000504"/>
            <a:ext cx="1428760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Актобе природа 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5085184"/>
            <a:ext cx="1428760" cy="112989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га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00504"/>
            <a:ext cx="1428760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никель добыч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5085184"/>
            <a:ext cx="1500198" cy="112989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oil derric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2857496"/>
            <a:ext cx="1428760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90812" y="2868492"/>
            <a:ext cx="1414647" cy="107156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304" y="5085184"/>
            <a:ext cx="1512168" cy="115212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szr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2852936"/>
            <a:ext cx="1440160" cy="10801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gallery-1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6136" y="4005064"/>
            <a:ext cx="1440160" cy="100811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скачанные файлы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7516" y="4000390"/>
            <a:ext cx="1512168" cy="1009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9989a660fba80131616d7b8993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08304" y="2852936"/>
            <a:ext cx="1512168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6248" y="5085184"/>
            <a:ext cx="1428759" cy="112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428625" y="142875"/>
            <a:ext cx="564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457200" algn="l"/>
                <a:tab pos="609600" algn="l"/>
                <a:tab pos="2070100" algn="l"/>
              </a:tabLst>
            </a:pPr>
            <a:endParaRPr lang="ru-RU" sz="2000" b="1">
              <a:solidFill>
                <a:srgbClr val="0070C0"/>
              </a:solidFill>
            </a:endParaRPr>
          </a:p>
          <a:p>
            <a:pPr eaLnBrk="0" hangingPunct="0">
              <a:tabLst>
                <a:tab pos="457200" algn="l"/>
                <a:tab pos="609600" algn="l"/>
                <a:tab pos="2070100" algn="l"/>
              </a:tabLst>
            </a:pPr>
            <a:r>
              <a:rPr lang="ru-RU" sz="2000" b="1">
                <a:solidFill>
                  <a:srgbClr val="0070C0"/>
                </a:solidFill>
              </a:rPr>
              <a:t>Движение четырех свобод в рамках ЕАЭС: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305" t="30029" r="25000" b="20898"/>
          <a:stretch>
            <a:fillRect/>
          </a:stretch>
        </p:blipFill>
        <p:spPr bwMode="auto">
          <a:xfrm>
            <a:off x="250825" y="765175"/>
            <a:ext cx="8429625" cy="416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387" name="Gruppieren 6"/>
          <p:cNvGrpSpPr>
            <a:grpSpLocks/>
          </p:cNvGrpSpPr>
          <p:nvPr/>
        </p:nvGrpSpPr>
        <p:grpSpPr bwMode="auto">
          <a:xfrm>
            <a:off x="357188" y="5214938"/>
            <a:ext cx="2014537" cy="1241425"/>
            <a:chOff x="350746" y="3679201"/>
            <a:chExt cx="2014538" cy="1241737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>
              <a:off x="350746" y="3679201"/>
              <a:ext cx="2014538" cy="360453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n-lt"/>
                  <a:cs typeface="+mn-cs"/>
                </a:rPr>
                <a:t>1</a:t>
              </a:r>
              <a:endParaRPr lang="en-US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50746" y="4039654"/>
              <a:ext cx="2014538" cy="8812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ct val="40000"/>
                </a:spcAft>
                <a:buClr>
                  <a:srgbClr val="808080"/>
                </a:buClr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Свободное движение товаров</a:t>
              </a:r>
              <a:endParaRPr lang="de-DE" sz="1400" noProof="1">
                <a:solidFill>
                  <a:srgbClr val="0070C0"/>
                </a:solidFill>
                <a:latin typeface="+mn-lt"/>
              </a:endParaRPr>
            </a:p>
          </p:txBody>
        </p:sp>
      </p:grpSp>
      <p:grpSp>
        <p:nvGrpSpPr>
          <p:cNvPr id="16388" name="Gruppieren 5"/>
          <p:cNvGrpSpPr>
            <a:grpSpLocks/>
          </p:cNvGrpSpPr>
          <p:nvPr/>
        </p:nvGrpSpPr>
        <p:grpSpPr bwMode="auto">
          <a:xfrm>
            <a:off x="6827838" y="5214938"/>
            <a:ext cx="2014537" cy="1241425"/>
            <a:chOff x="6821955" y="3679200"/>
            <a:chExt cx="2014538" cy="1241739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gray">
            <a:xfrm>
              <a:off x="6821955" y="3679200"/>
              <a:ext cx="2014538" cy="360453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ru-RU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n-lt"/>
                  <a:cs typeface="+mn-cs"/>
                </a:rPr>
                <a:t>4</a:t>
              </a:r>
              <a:endParaRPr lang="en-US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6821955" y="4039653"/>
              <a:ext cx="2014538" cy="8812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ct val="40000"/>
                </a:spcAft>
                <a:buClr>
                  <a:srgbClr val="969696"/>
                </a:buClr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Свободное движение рабочей силы</a:t>
              </a:r>
              <a:endParaRPr lang="de-DE" sz="1400" noProof="1">
                <a:solidFill>
                  <a:srgbClr val="0070C0"/>
                </a:solidFill>
                <a:latin typeface="+mn-lt"/>
              </a:endParaRPr>
            </a:p>
          </p:txBody>
        </p:sp>
      </p:grpSp>
      <p:grpSp>
        <p:nvGrpSpPr>
          <p:cNvPr id="16389" name="Gruppieren 4"/>
          <p:cNvGrpSpPr>
            <a:grpSpLocks/>
          </p:cNvGrpSpPr>
          <p:nvPr/>
        </p:nvGrpSpPr>
        <p:grpSpPr bwMode="auto">
          <a:xfrm>
            <a:off x="2484438" y="5229225"/>
            <a:ext cx="2014537" cy="1241425"/>
            <a:chOff x="2507816" y="3679200"/>
            <a:chExt cx="2014538" cy="1241737"/>
          </a:xfrm>
        </p:grpSpPr>
        <p:sp>
          <p:nvSpPr>
            <p:cNvPr id="15" name="Rectangle 19"/>
            <p:cNvSpPr>
              <a:spLocks noChangeArrowheads="1"/>
            </p:cNvSpPr>
            <p:nvPr/>
          </p:nvSpPr>
          <p:spPr bwMode="gray">
            <a:xfrm>
              <a:off x="2507816" y="3679200"/>
              <a:ext cx="2014538" cy="360454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2507816" y="4039654"/>
              <a:ext cx="2014538" cy="8812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ct val="40000"/>
                </a:spcAft>
                <a:buClr>
                  <a:srgbClr val="969696"/>
                </a:buClr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Свободное движение услуг</a:t>
              </a:r>
              <a:endParaRPr lang="de-DE" sz="1400" noProof="1">
                <a:solidFill>
                  <a:srgbClr val="0070C0"/>
                </a:solidFill>
                <a:latin typeface="+mn-lt"/>
              </a:endParaRPr>
            </a:p>
          </p:txBody>
        </p:sp>
      </p:grpSp>
      <p:grpSp>
        <p:nvGrpSpPr>
          <p:cNvPr id="16390" name="Gruppieren 2"/>
          <p:cNvGrpSpPr>
            <a:grpSpLocks/>
          </p:cNvGrpSpPr>
          <p:nvPr/>
        </p:nvGrpSpPr>
        <p:grpSpPr bwMode="auto">
          <a:xfrm>
            <a:off x="4643438" y="5229225"/>
            <a:ext cx="2014537" cy="1241425"/>
            <a:chOff x="4664886" y="3679200"/>
            <a:chExt cx="2014538" cy="1241739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gray">
            <a:xfrm>
              <a:off x="4664886" y="3679200"/>
              <a:ext cx="2014538" cy="360454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de-DE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n-lt"/>
                </a:rPr>
                <a:t>3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gray">
            <a:xfrm>
              <a:off x="4664886" y="4039654"/>
              <a:ext cx="2014538" cy="8812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Свободное движение капитала</a:t>
              </a:r>
              <a:endParaRPr lang="ru-RU" altLang="ru-RU" sz="1400" b="1" noProof="1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715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0070C0"/>
              </a:solidFill>
              <a:sym typeface="Arial" charset="0"/>
            </a:endParaRPr>
          </a:p>
          <a:p>
            <a:pPr algn="ctr"/>
            <a:r>
              <a:rPr lang="ru-RU" sz="2000" b="1">
                <a:solidFill>
                  <a:srgbClr val="0070C0"/>
                </a:solidFill>
                <a:sym typeface="Arial" charset="0"/>
              </a:rPr>
              <a:t>АКТЮБИНСКАЯ ОБЛАСТЬ - как часть ЕАЭС </a:t>
            </a:r>
          </a:p>
          <a:p>
            <a:pPr algn="ctr"/>
            <a:r>
              <a:rPr lang="ru-RU" sz="2000" b="1">
                <a:solidFill>
                  <a:srgbClr val="0070C0"/>
                </a:solidFill>
                <a:sym typeface="Arial" charset="0"/>
              </a:rPr>
              <a:t>(общая информация)</a:t>
            </a:r>
          </a:p>
        </p:txBody>
      </p:sp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08050"/>
            <a:ext cx="58515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Соединительная линия уступом 6"/>
          <p:cNvCxnSpPr/>
          <p:nvPr/>
        </p:nvCxnSpPr>
        <p:spPr>
          <a:xfrm rot="5400000">
            <a:off x="3591719" y="3771107"/>
            <a:ext cx="714375" cy="642937"/>
          </a:xfrm>
          <a:prstGeom prst="bentConnector3">
            <a:avLst>
              <a:gd name="adj1" fmla="val 273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Прямоугольник 14"/>
          <p:cNvSpPr>
            <a:spLocks noChangeArrowheads="1"/>
          </p:cNvSpPr>
          <p:nvPr/>
        </p:nvSpPr>
        <p:spPr bwMode="auto">
          <a:xfrm>
            <a:off x="2913063" y="437832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>
                <a:latin typeface="Calibri" pitchFamily="34" charset="0"/>
              </a:rPr>
              <a:t>Актюбинская область 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142875" y="1071563"/>
            <a:ext cx="28575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r>
              <a:rPr lang="ru-RU" sz="1400" b="1"/>
              <a:t>Геополитическое положение:</a:t>
            </a:r>
            <a:r>
              <a:rPr lang="ru-RU" sz="1400"/>
              <a:t> расположена в северо-западной части Казахстана и граничит с 6 областями Казахстана, </a:t>
            </a:r>
          </a:p>
          <a:p>
            <a:r>
              <a:rPr lang="ru-RU" sz="1400"/>
              <a:t>на севере - с Россией, </a:t>
            </a:r>
          </a:p>
          <a:p>
            <a:r>
              <a:rPr lang="ru-RU" sz="1400"/>
              <a:t>на юге – с Узбекистаном</a:t>
            </a:r>
          </a:p>
          <a:p>
            <a:r>
              <a:rPr lang="ru-RU" sz="1400"/>
              <a:t> </a:t>
            </a:r>
          </a:p>
          <a:p>
            <a:r>
              <a:rPr lang="kk-KZ" sz="1400" b="1"/>
              <a:t>Территория</a:t>
            </a:r>
            <a:r>
              <a:rPr lang="kk-KZ" sz="1400"/>
              <a:t>: </a:t>
            </a:r>
            <a:r>
              <a:rPr lang="ru-RU" sz="1400"/>
              <a:t>300,6 тыс. кв. км.                      11 % территории Казахстана </a:t>
            </a:r>
          </a:p>
          <a:p>
            <a:endParaRPr lang="ru-RU" sz="1400"/>
          </a:p>
          <a:p>
            <a:r>
              <a:rPr lang="ru-RU" sz="1400" b="1"/>
              <a:t>Административно-территориальное деление:</a:t>
            </a:r>
            <a:r>
              <a:rPr lang="ru-RU" sz="1400"/>
              <a:t> </a:t>
            </a:r>
          </a:p>
          <a:p>
            <a:r>
              <a:rPr lang="ru-RU" sz="1400"/>
              <a:t>12 районов, 8 городов, </a:t>
            </a:r>
          </a:p>
          <a:p>
            <a:r>
              <a:rPr lang="ru-RU" sz="1400"/>
              <a:t>410 населенных пунктов </a:t>
            </a:r>
          </a:p>
          <a:p>
            <a:endParaRPr lang="ru-RU" sz="1400"/>
          </a:p>
          <a:p>
            <a:r>
              <a:rPr lang="ru-RU" sz="1400" b="1"/>
              <a:t>Население: </a:t>
            </a:r>
          </a:p>
          <a:p>
            <a:pPr>
              <a:buFontTx/>
              <a:buChar char="-"/>
            </a:pPr>
            <a:r>
              <a:rPr lang="ru-RU" sz="1400"/>
              <a:t>области: 832 тыс. человек </a:t>
            </a:r>
          </a:p>
          <a:p>
            <a:r>
              <a:rPr lang="ru-RU" sz="1200" i="1"/>
              <a:t>(на 01.11.15г.)</a:t>
            </a:r>
          </a:p>
          <a:p>
            <a:pPr>
              <a:buFontTx/>
              <a:buChar char="-"/>
            </a:pPr>
            <a:r>
              <a:rPr lang="ru-RU" sz="1400"/>
              <a:t>г. Актобе: 439 тыс. человек</a:t>
            </a:r>
          </a:p>
          <a:p>
            <a:r>
              <a:rPr lang="ru-RU" sz="1200" i="1"/>
              <a:t>(на 01.01.15г.)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286125" y="5072063"/>
            <a:ext cx="5643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marL="357188"/>
            <a:r>
              <a:rPr lang="ru-RU" sz="1600" b="1"/>
              <a:t>Сильные стороны Актюбинской области:</a:t>
            </a:r>
          </a:p>
          <a:p>
            <a:pPr marL="357188">
              <a:buFontTx/>
              <a:buChar char="-"/>
            </a:pPr>
            <a:r>
              <a:rPr lang="ru-RU" sz="1600"/>
              <a:t> наличие богатых запасов полезных ископаемых</a:t>
            </a:r>
          </a:p>
          <a:p>
            <a:pPr marL="357188">
              <a:buFontTx/>
              <a:buChar char="-"/>
            </a:pPr>
            <a:r>
              <a:rPr lang="ru-RU" sz="1600"/>
              <a:t> выгодная транспортная логистика</a:t>
            </a:r>
          </a:p>
          <a:p>
            <a:pPr marL="357188">
              <a:buFontTx/>
              <a:buChar char="-"/>
            </a:pPr>
            <a:r>
              <a:rPr lang="ru-RU" sz="1600"/>
              <a:t> кадровый потенциал</a:t>
            </a:r>
          </a:p>
          <a:p>
            <a:pPr marL="357188">
              <a:buFontTx/>
              <a:buChar char="-"/>
            </a:pPr>
            <a:r>
              <a:rPr lang="ru-RU" sz="1600"/>
              <a:t> благоприятные природно-климатические условия</a:t>
            </a:r>
          </a:p>
          <a:p>
            <a:pPr marL="357188">
              <a:buFontTx/>
              <a:buChar char="-"/>
            </a:pPr>
            <a:r>
              <a:rPr lang="ru-RU" sz="1600"/>
              <a:t> узловой центр ЕАЭС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JBuranbaev\Рабочий стол\shutterstock_282737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3565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111500"/>
            <a:ext cx="6072188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3714750" y="5618163"/>
            <a:ext cx="642938" cy="571500"/>
          </a:xfrm>
          <a:prstGeom prst="bentConnector3">
            <a:avLst>
              <a:gd name="adj1" fmla="val 1033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2857500" y="611822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>
                <a:latin typeface="Calibri" pitchFamily="34" charset="0"/>
              </a:rPr>
              <a:t>Актюбинская область </a:t>
            </a: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285750" y="404813"/>
            <a:ext cx="864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sym typeface="Arial" charset="0"/>
              </a:rPr>
              <a:t>АКТЮБИНСКАЯ ОБЛАСТЬ – один из промышленных регионов КАЗАХСТАНА и ЕАЭС 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18438" name="Прямоугольная выноска 11"/>
          <p:cNvSpPr>
            <a:spLocks noChangeArrowheads="1"/>
          </p:cNvSpPr>
          <p:nvPr/>
        </p:nvSpPr>
        <p:spPr bwMode="auto">
          <a:xfrm>
            <a:off x="3500438" y="1052513"/>
            <a:ext cx="5500687" cy="2090737"/>
          </a:xfrm>
          <a:prstGeom prst="wedgeRectCallout">
            <a:avLst>
              <a:gd name="adj1" fmla="val -33926"/>
              <a:gd name="adj2" fmla="val 155542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kk-KZ" sz="1200"/>
              <a:t>- около 30 млн. человек и десятки промышленных предприятий в радиусе 1 000 км; </a:t>
            </a:r>
          </a:p>
          <a:p>
            <a:endParaRPr lang="kk-KZ" sz="500"/>
          </a:p>
          <a:p>
            <a:pPr>
              <a:buFontTx/>
              <a:buChar char="-"/>
            </a:pPr>
            <a:r>
              <a:rPr lang="kk-KZ" sz="1200"/>
              <a:t> связующее звено, стоящее на пересечении транспортных железнодорожных и автомобильных коридоров;</a:t>
            </a:r>
          </a:p>
          <a:p>
            <a:endParaRPr lang="kk-KZ" sz="500"/>
          </a:p>
          <a:p>
            <a:pPr>
              <a:buFontTx/>
              <a:buChar char="-"/>
            </a:pPr>
            <a:r>
              <a:rPr lang="kk-KZ" sz="1200"/>
              <a:t> наличие богатых запасов полезных ископаемых;</a:t>
            </a:r>
          </a:p>
          <a:p>
            <a:endParaRPr lang="kk-KZ" sz="500"/>
          </a:p>
          <a:p>
            <a:pPr>
              <a:buFontTx/>
              <a:buChar char="-"/>
            </a:pPr>
            <a:r>
              <a:rPr lang="kk-KZ" sz="1200"/>
              <a:t> высокий транзитный потенциал;</a:t>
            </a:r>
          </a:p>
          <a:p>
            <a:pPr>
              <a:buFontTx/>
              <a:buChar char="-"/>
            </a:pPr>
            <a:endParaRPr lang="kk-KZ" sz="500"/>
          </a:p>
          <a:p>
            <a:pPr>
              <a:buFontTx/>
              <a:buChar char="-"/>
            </a:pPr>
            <a:r>
              <a:rPr lang="kk-KZ" sz="1200"/>
              <a:t> место для формирования грузов на Европу/Росиию/Китай/Среднюю Азию/Ближний Восток.</a:t>
            </a:r>
            <a:endParaRPr lang="ru-RU" sz="120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1438" y="2786063"/>
            <a:ext cx="3000375" cy="2928937"/>
          </a:xfrm>
          <a:prstGeom prst="wedgeRectCallout">
            <a:avLst>
              <a:gd name="adj1" fmla="val 91103"/>
              <a:gd name="adj2" fmla="val 419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dirty="0">
                <a:solidFill>
                  <a:schemeClr val="tx1"/>
                </a:solidFill>
              </a:rPr>
              <a:t>Почему Актюбинская область: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dirty="0">
                <a:solidFill>
                  <a:schemeClr val="tx1"/>
                </a:solidFill>
              </a:rPr>
              <a:t>1. Благоприятный инвестиционный климат страны и политическая стабильность, устойчивая инвестиционная философия;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dirty="0">
                <a:solidFill>
                  <a:schemeClr val="tx1"/>
                </a:solidFill>
              </a:rPr>
              <a:t>2. Акимат и инвестор – единая проектная команда;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dirty="0">
                <a:solidFill>
                  <a:schemeClr val="tx1"/>
                </a:solidFill>
              </a:rPr>
              <a:t>3. Сервисная поддержка инвесторов;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dirty="0">
                <a:solidFill>
                  <a:schemeClr val="tx1"/>
                </a:solidFill>
              </a:rPr>
              <a:t>4. Индустриальная зона “Актобе”.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791895"/>
            <a:ext cx="9144000" cy="6562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Евразийский экономический союз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(Россия, Казахстана, Беларусь. Армения, Кыргызстан) –</a:t>
            </a:r>
            <a:r>
              <a:rPr lang="en-US" sz="1400" b="1" dirty="0"/>
              <a:t> </a:t>
            </a:r>
            <a:r>
              <a:rPr lang="ru-RU" sz="1400" b="1" dirty="0"/>
              <a:t>рынок – 182,1 млн. человек</a:t>
            </a:r>
            <a:endParaRPr lang="en-US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(свободное движение товаров, услуг, капитала, рабочей силы)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165304"/>
            <a:ext cx="9144000" cy="6480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Потребительский рынок в радиусе 2 000 км </a:t>
            </a:r>
            <a:r>
              <a:rPr lang="en-US" sz="1400" b="1" dirty="0"/>
              <a:t>- </a:t>
            </a:r>
            <a:r>
              <a:rPr lang="ru-RU" sz="1400" b="1" dirty="0"/>
              <a:t>371,1 млн. человек,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сотни промышленных предприятий</a:t>
            </a:r>
          </a:p>
        </p:txBody>
      </p:sp>
      <p:sp>
        <p:nvSpPr>
          <p:cNvPr id="19463" name="Shape 1291"/>
          <p:cNvSpPr txBox="1">
            <a:spLocks noChangeArrowheads="1"/>
          </p:cNvSpPr>
          <p:nvPr/>
        </p:nvSpPr>
        <p:spPr bwMode="auto">
          <a:xfrm>
            <a:off x="1476375" y="4076700"/>
            <a:ext cx="1677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SzPct val="25000"/>
            </a:pPr>
            <a:r>
              <a:rPr lang="ru-RU" altLang="ru-RU" sz="800" b="1">
                <a:latin typeface="Source Sans Pro" pitchFamily="34" charset="0"/>
                <a:sym typeface="Source Sans Pro" pitchFamily="34" charset="0"/>
              </a:rPr>
              <a:t>автобан «Западная Европа – Западный Китай «(8 445 км), в том числе железная дорога</a:t>
            </a:r>
          </a:p>
        </p:txBody>
      </p:sp>
      <p:cxnSp>
        <p:nvCxnSpPr>
          <p:cNvPr id="19464" name="Shape 1290"/>
          <p:cNvCxnSpPr>
            <a:cxnSpLocks noChangeShapeType="1"/>
          </p:cNvCxnSpPr>
          <p:nvPr/>
        </p:nvCxnSpPr>
        <p:spPr bwMode="auto">
          <a:xfrm>
            <a:off x="1000125" y="4214813"/>
            <a:ext cx="355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9465" name="Shape 1291"/>
          <p:cNvSpPr txBox="1">
            <a:spLocks noChangeArrowheads="1"/>
          </p:cNvSpPr>
          <p:nvPr/>
        </p:nvSpPr>
        <p:spPr bwMode="auto">
          <a:xfrm>
            <a:off x="785813" y="3500438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SzPct val="25000"/>
            </a:pPr>
            <a:r>
              <a:rPr lang="ru-RU" altLang="ru-RU" sz="800" b="1">
                <a:latin typeface="Source Sans Pro" pitchFamily="34" charset="0"/>
                <a:sym typeface="Source Sans Pro" pitchFamily="34" charset="0"/>
              </a:rPr>
              <a:t>Армения</a:t>
            </a:r>
          </a:p>
          <a:p>
            <a:pPr algn="ctr">
              <a:buSzPct val="25000"/>
            </a:pPr>
            <a:r>
              <a:rPr lang="ru-RU" altLang="ru-RU" sz="800" b="1">
                <a:latin typeface="Source Sans Pro" pitchFamily="34" charset="0"/>
                <a:sym typeface="Source Sans Pro" pitchFamily="34" charset="0"/>
              </a:rPr>
              <a:t>3 млн.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63" y="5072063"/>
            <a:ext cx="2643187" cy="949325"/>
          </a:xfrm>
          <a:prstGeom prst="roundRect">
            <a:avLst>
              <a:gd name="adj" fmla="val 74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defTabSz="1079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  <a:cs typeface="Tahoma" pitchFamily="34" charset="0"/>
              </a:rPr>
              <a:t>……..находится на стыке железнодорожного узла Казахстана и ЕАЭС</a:t>
            </a:r>
          </a:p>
        </p:txBody>
      </p:sp>
      <p:pic>
        <p:nvPicPr>
          <p:cNvPr id="12" name="Picture 21" descr="http://londonme.ru/wp-content/uploads/londonme/2013/02/%D0%9F%D0%BE%D0%B5%D0%B7%D0%B4%D0%BE%D0%BC-%D0%B8%D0%B7-%D0%9C%D0%BE%D1%81%D0%BA%D0%B2%D1%8B-%D0%B2-%D0%9B%D0%BE%D0%BD%D0%B4%D0%BE%D0%BD1.jpg"/>
          <p:cNvPicPr>
            <a:picLocks noChangeAspect="1" noChangeArrowheads="1"/>
          </p:cNvPicPr>
          <p:nvPr/>
        </p:nvPicPr>
        <p:blipFill>
          <a:blip r:embed="rId2" cstate="print"/>
          <a:srcRect l="21410" t="14175" r="24696" b="31488"/>
          <a:stretch>
            <a:fillRect/>
          </a:stretch>
        </p:blipFill>
        <p:spPr bwMode="auto">
          <a:xfrm>
            <a:off x="-1" y="5072074"/>
            <a:ext cx="1700117" cy="9492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214938" y="5084763"/>
            <a:ext cx="2428875" cy="936625"/>
          </a:xfrm>
          <a:prstGeom prst="roundRect">
            <a:avLst>
              <a:gd name="adj" fmla="val 74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079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ahoma" pitchFamily="34" charset="0"/>
              </a:rPr>
              <a:t>Регулярные рейсы внутри </a:t>
            </a:r>
          </a:p>
          <a:p>
            <a:pPr defTabSz="1079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ahoma" pitchFamily="34" charset="0"/>
              </a:rPr>
              <a:t>Казахстана (Астана, </a:t>
            </a:r>
            <a:r>
              <a:rPr lang="ru-RU" sz="1200" b="1" dirty="0" err="1">
                <a:solidFill>
                  <a:schemeClr val="tx1"/>
                </a:solidFill>
                <a:cs typeface="Tahoma" pitchFamily="34" charset="0"/>
              </a:rPr>
              <a:t>Алматы</a:t>
            </a:r>
            <a:r>
              <a:rPr lang="ru-RU" sz="1200" b="1" dirty="0">
                <a:solidFill>
                  <a:schemeClr val="tx1"/>
                </a:solidFill>
                <a:cs typeface="Tahoma" pitchFamily="34" charset="0"/>
              </a:rPr>
              <a:t>, </a:t>
            </a:r>
          </a:p>
          <a:p>
            <a:pPr defTabSz="1079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ahoma" pitchFamily="34" charset="0"/>
              </a:rPr>
              <a:t>Актау, Атырау) и другие </a:t>
            </a:r>
          </a:p>
          <a:p>
            <a:pPr defTabSz="1079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ahoma" pitchFamily="34" charset="0"/>
              </a:rPr>
              <a:t>страны (Россия, Турция) </a:t>
            </a:r>
          </a:p>
        </p:txBody>
      </p:sp>
      <p:pic>
        <p:nvPicPr>
          <p:cNvPr id="14" name="Picture 70" descr="C:\Users\User\Desktop\CorelDRAW X6 Graph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428750"/>
            <a:ext cx="6500812" cy="423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3" descr="http://samolety.org/wp-content/gallery/boeing-747-400-transaero/ei-xlb-transaero-airlines-boeing-747-400_2.jpg"/>
          <p:cNvPicPr>
            <a:picLocks noChangeAspect="1" noChangeArrowheads="1"/>
          </p:cNvPicPr>
          <p:nvPr/>
        </p:nvPicPr>
        <p:blipFill>
          <a:blip r:embed="rId4" cstate="print"/>
          <a:srcRect t="16190" b="15532"/>
          <a:stretch>
            <a:fillRect/>
          </a:stretch>
        </p:blipFill>
        <p:spPr bwMode="auto">
          <a:xfrm>
            <a:off x="7429520" y="5085184"/>
            <a:ext cx="171448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471" name="Прямоугольник 15"/>
          <p:cNvSpPr>
            <a:spLocks noChangeArrowheads="1"/>
          </p:cNvSpPr>
          <p:nvPr/>
        </p:nvSpPr>
        <p:spPr bwMode="auto">
          <a:xfrm>
            <a:off x="1214438" y="404813"/>
            <a:ext cx="642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ym typeface="Arial" charset="0"/>
              </a:rPr>
              <a:t>Потенциальный рынок в радиусе 2 000 км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500188" y="3429000"/>
            <a:ext cx="768350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1042988" y="404813"/>
            <a:ext cx="721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sym typeface="Arial" charset="0"/>
              </a:rPr>
              <a:t>ТРАНЗИТНЫЙ ПОТЕНЦИАЛ АКТЮБИНСКОЙ ОБЛАСТИ</a:t>
            </a:r>
            <a:endParaRPr lang="ru-RU" sz="2000" b="1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388" y="6238875"/>
            <a:ext cx="820737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extBox 17"/>
          <p:cNvSpPr txBox="1">
            <a:spLocks noChangeArrowheads="1"/>
          </p:cNvSpPr>
          <p:nvPr/>
        </p:nvSpPr>
        <p:spPr bwMode="auto">
          <a:xfrm>
            <a:off x="1166813" y="6069013"/>
            <a:ext cx="2411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Calibri" pitchFamily="34" charset="0"/>
              </a:rPr>
              <a:t>Автомобильный коридор «</a:t>
            </a:r>
            <a:r>
              <a:rPr lang="ru-RU" altLang="ru-RU" sz="800" b="1">
                <a:latin typeface="Calibri" pitchFamily="34" charset="0"/>
              </a:rPr>
              <a:t>Западная Европа – Западный Китай»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 l="3583" t="21094" r="6763" b="10417"/>
          <a:stretch>
            <a:fillRect/>
          </a:stretch>
        </p:blipFill>
        <p:spPr bwMode="auto">
          <a:xfrm>
            <a:off x="0" y="857250"/>
            <a:ext cx="9144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узел 7"/>
          <p:cNvSpPr/>
          <p:nvPr/>
        </p:nvSpPr>
        <p:spPr>
          <a:xfrm>
            <a:off x="4002088" y="2625725"/>
            <a:ext cx="144462" cy="144463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8675688" y="4508500"/>
            <a:ext cx="144462" cy="14446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0487" name="TextBox 25"/>
          <p:cNvSpPr txBox="1">
            <a:spLocks noChangeArrowheads="1"/>
          </p:cNvSpPr>
          <p:nvPr/>
        </p:nvSpPr>
        <p:spPr bwMode="auto">
          <a:xfrm>
            <a:off x="8172450" y="4262438"/>
            <a:ext cx="971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Ляньюньган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5580063" y="3500438"/>
            <a:ext cx="144462" cy="1444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0489" name="TextBox 27"/>
          <p:cNvSpPr txBox="1">
            <a:spLocks noChangeArrowheads="1"/>
          </p:cNvSpPr>
          <p:nvPr/>
        </p:nvSpPr>
        <p:spPr bwMode="auto">
          <a:xfrm>
            <a:off x="5435600" y="3254375"/>
            <a:ext cx="97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Алматы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1908175" y="1196975"/>
            <a:ext cx="142875" cy="14446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966913" y="1285875"/>
            <a:ext cx="6794500" cy="3328988"/>
          </a:xfrm>
          <a:custGeom>
            <a:avLst/>
            <a:gdLst>
              <a:gd name="connsiteX0" fmla="*/ 6794205 w 6794205"/>
              <a:gd name="connsiteY0" fmla="*/ 3317358 h 3328087"/>
              <a:gd name="connsiteX1" fmla="*/ 6730410 w 6794205"/>
              <a:gd name="connsiteY1" fmla="*/ 3327990 h 3328087"/>
              <a:gd name="connsiteX2" fmla="*/ 6581554 w 6794205"/>
              <a:gd name="connsiteY2" fmla="*/ 3306725 h 3328087"/>
              <a:gd name="connsiteX3" fmla="*/ 6464596 w 6794205"/>
              <a:gd name="connsiteY3" fmla="*/ 3296093 h 3328087"/>
              <a:gd name="connsiteX4" fmla="*/ 6432698 w 6794205"/>
              <a:gd name="connsiteY4" fmla="*/ 3285460 h 3328087"/>
              <a:gd name="connsiteX5" fmla="*/ 6400800 w 6794205"/>
              <a:gd name="connsiteY5" fmla="*/ 3264195 h 3328087"/>
              <a:gd name="connsiteX6" fmla="*/ 6294475 w 6794205"/>
              <a:gd name="connsiteY6" fmla="*/ 3253562 h 3328087"/>
              <a:gd name="connsiteX7" fmla="*/ 6262577 w 6794205"/>
              <a:gd name="connsiteY7" fmla="*/ 3242930 h 3328087"/>
              <a:gd name="connsiteX8" fmla="*/ 6188149 w 6794205"/>
              <a:gd name="connsiteY8" fmla="*/ 3232297 h 3328087"/>
              <a:gd name="connsiteX9" fmla="*/ 6103089 w 6794205"/>
              <a:gd name="connsiteY9" fmla="*/ 3189767 h 3328087"/>
              <a:gd name="connsiteX10" fmla="*/ 6049926 w 6794205"/>
              <a:gd name="connsiteY10" fmla="*/ 3168502 h 3328087"/>
              <a:gd name="connsiteX11" fmla="*/ 5996763 w 6794205"/>
              <a:gd name="connsiteY11" fmla="*/ 3157869 h 3328087"/>
              <a:gd name="connsiteX12" fmla="*/ 5964865 w 6794205"/>
              <a:gd name="connsiteY12" fmla="*/ 3147237 h 3328087"/>
              <a:gd name="connsiteX13" fmla="*/ 5890437 w 6794205"/>
              <a:gd name="connsiteY13" fmla="*/ 3157869 h 3328087"/>
              <a:gd name="connsiteX14" fmla="*/ 5773479 w 6794205"/>
              <a:gd name="connsiteY14" fmla="*/ 3179134 h 3328087"/>
              <a:gd name="connsiteX15" fmla="*/ 5613991 w 6794205"/>
              <a:gd name="connsiteY15" fmla="*/ 3200400 h 3328087"/>
              <a:gd name="connsiteX16" fmla="*/ 5061098 w 6794205"/>
              <a:gd name="connsiteY16" fmla="*/ 3189767 h 3328087"/>
              <a:gd name="connsiteX17" fmla="*/ 4890977 w 6794205"/>
              <a:gd name="connsiteY17" fmla="*/ 3179134 h 3328087"/>
              <a:gd name="connsiteX18" fmla="*/ 4827182 w 6794205"/>
              <a:gd name="connsiteY18" fmla="*/ 3083441 h 3328087"/>
              <a:gd name="connsiteX19" fmla="*/ 4752754 w 6794205"/>
              <a:gd name="connsiteY19" fmla="*/ 2987748 h 3328087"/>
              <a:gd name="connsiteX20" fmla="*/ 4731489 w 6794205"/>
              <a:gd name="connsiteY20" fmla="*/ 2955851 h 3328087"/>
              <a:gd name="connsiteX21" fmla="*/ 4688958 w 6794205"/>
              <a:gd name="connsiteY21" fmla="*/ 2892055 h 3328087"/>
              <a:gd name="connsiteX22" fmla="*/ 4635796 w 6794205"/>
              <a:gd name="connsiteY22" fmla="*/ 2796362 h 3328087"/>
              <a:gd name="connsiteX23" fmla="*/ 4603898 w 6794205"/>
              <a:gd name="connsiteY23" fmla="*/ 2732567 h 3328087"/>
              <a:gd name="connsiteX24" fmla="*/ 4572000 w 6794205"/>
              <a:gd name="connsiteY24" fmla="*/ 2658139 h 3328087"/>
              <a:gd name="connsiteX25" fmla="*/ 4529470 w 6794205"/>
              <a:gd name="connsiteY25" fmla="*/ 2594344 h 3328087"/>
              <a:gd name="connsiteX26" fmla="*/ 4518837 w 6794205"/>
              <a:gd name="connsiteY26" fmla="*/ 2562446 h 3328087"/>
              <a:gd name="connsiteX27" fmla="*/ 4476307 w 6794205"/>
              <a:gd name="connsiteY27" fmla="*/ 2498651 h 3328087"/>
              <a:gd name="connsiteX28" fmla="*/ 4455042 w 6794205"/>
              <a:gd name="connsiteY28" fmla="*/ 2456120 h 3328087"/>
              <a:gd name="connsiteX29" fmla="*/ 4444410 w 6794205"/>
              <a:gd name="connsiteY29" fmla="*/ 2424223 h 3328087"/>
              <a:gd name="connsiteX30" fmla="*/ 4401879 w 6794205"/>
              <a:gd name="connsiteY30" fmla="*/ 2360427 h 3328087"/>
              <a:gd name="connsiteX31" fmla="*/ 4380614 w 6794205"/>
              <a:gd name="connsiteY31" fmla="*/ 2296632 h 3328087"/>
              <a:gd name="connsiteX32" fmla="*/ 4369982 w 6794205"/>
              <a:gd name="connsiteY32" fmla="*/ 2264734 h 3328087"/>
              <a:gd name="connsiteX33" fmla="*/ 4338084 w 6794205"/>
              <a:gd name="connsiteY33" fmla="*/ 2254102 h 3328087"/>
              <a:gd name="connsiteX34" fmla="*/ 4295554 w 6794205"/>
              <a:gd name="connsiteY34" fmla="*/ 2275367 h 3328087"/>
              <a:gd name="connsiteX35" fmla="*/ 4210493 w 6794205"/>
              <a:gd name="connsiteY35" fmla="*/ 2296632 h 3328087"/>
              <a:gd name="connsiteX36" fmla="*/ 3848986 w 6794205"/>
              <a:gd name="connsiteY36" fmla="*/ 2286000 h 3328087"/>
              <a:gd name="connsiteX37" fmla="*/ 3742661 w 6794205"/>
              <a:gd name="connsiteY37" fmla="*/ 2275367 h 3328087"/>
              <a:gd name="connsiteX38" fmla="*/ 3583172 w 6794205"/>
              <a:gd name="connsiteY38" fmla="*/ 2286000 h 3328087"/>
              <a:gd name="connsiteX39" fmla="*/ 3487479 w 6794205"/>
              <a:gd name="connsiteY39" fmla="*/ 2307265 h 3328087"/>
              <a:gd name="connsiteX40" fmla="*/ 3413051 w 6794205"/>
              <a:gd name="connsiteY40" fmla="*/ 2328530 h 3328087"/>
              <a:gd name="connsiteX41" fmla="*/ 3381154 w 6794205"/>
              <a:gd name="connsiteY41" fmla="*/ 2349795 h 3328087"/>
              <a:gd name="connsiteX42" fmla="*/ 3179135 w 6794205"/>
              <a:gd name="connsiteY42" fmla="*/ 2349795 h 3328087"/>
              <a:gd name="connsiteX43" fmla="*/ 3009014 w 6794205"/>
              <a:gd name="connsiteY43" fmla="*/ 2360427 h 3328087"/>
              <a:gd name="connsiteX44" fmla="*/ 2987749 w 6794205"/>
              <a:gd name="connsiteY44" fmla="*/ 2424223 h 3328087"/>
              <a:gd name="connsiteX45" fmla="*/ 2977117 w 6794205"/>
              <a:gd name="connsiteY45" fmla="*/ 2509283 h 3328087"/>
              <a:gd name="connsiteX46" fmla="*/ 2966484 w 6794205"/>
              <a:gd name="connsiteY46" fmla="*/ 2541181 h 3328087"/>
              <a:gd name="connsiteX47" fmla="*/ 2934586 w 6794205"/>
              <a:gd name="connsiteY47" fmla="*/ 2562446 h 3328087"/>
              <a:gd name="connsiteX48" fmla="*/ 2892056 w 6794205"/>
              <a:gd name="connsiteY48" fmla="*/ 2509283 h 3328087"/>
              <a:gd name="connsiteX49" fmla="*/ 2849526 w 6794205"/>
              <a:gd name="connsiteY49" fmla="*/ 2445488 h 3328087"/>
              <a:gd name="connsiteX50" fmla="*/ 2828261 w 6794205"/>
              <a:gd name="connsiteY50" fmla="*/ 2413590 h 3328087"/>
              <a:gd name="connsiteX51" fmla="*/ 2817628 w 6794205"/>
              <a:gd name="connsiteY51" fmla="*/ 2381693 h 3328087"/>
              <a:gd name="connsiteX52" fmla="*/ 2796363 w 6794205"/>
              <a:gd name="connsiteY52" fmla="*/ 2360427 h 3328087"/>
              <a:gd name="connsiteX53" fmla="*/ 2775098 w 6794205"/>
              <a:gd name="connsiteY53" fmla="*/ 2328530 h 3328087"/>
              <a:gd name="connsiteX54" fmla="*/ 2753833 w 6794205"/>
              <a:gd name="connsiteY54" fmla="*/ 2286000 h 3328087"/>
              <a:gd name="connsiteX55" fmla="*/ 2732568 w 6794205"/>
              <a:gd name="connsiteY55" fmla="*/ 2222204 h 3328087"/>
              <a:gd name="connsiteX56" fmla="*/ 2477386 w 6794205"/>
              <a:gd name="connsiteY56" fmla="*/ 2211572 h 3328087"/>
              <a:gd name="connsiteX57" fmla="*/ 2466754 w 6794205"/>
              <a:gd name="connsiteY57" fmla="*/ 1924493 h 3328087"/>
              <a:gd name="connsiteX58" fmla="*/ 2445489 w 6794205"/>
              <a:gd name="connsiteY58" fmla="*/ 1903227 h 3328087"/>
              <a:gd name="connsiteX59" fmla="*/ 2434856 w 6794205"/>
              <a:gd name="connsiteY59" fmla="*/ 1871330 h 3328087"/>
              <a:gd name="connsiteX60" fmla="*/ 2254103 w 6794205"/>
              <a:gd name="connsiteY60" fmla="*/ 1860697 h 3328087"/>
              <a:gd name="connsiteX61" fmla="*/ 2211572 w 6794205"/>
              <a:gd name="connsiteY61" fmla="*/ 1775637 h 3328087"/>
              <a:gd name="connsiteX62" fmla="*/ 2190307 w 6794205"/>
              <a:gd name="connsiteY62" fmla="*/ 1679944 h 3328087"/>
              <a:gd name="connsiteX63" fmla="*/ 2179675 w 6794205"/>
              <a:gd name="connsiteY63" fmla="*/ 1648046 h 3328087"/>
              <a:gd name="connsiteX64" fmla="*/ 2158410 w 6794205"/>
              <a:gd name="connsiteY64" fmla="*/ 1616148 h 3328087"/>
              <a:gd name="connsiteX65" fmla="*/ 2147777 w 6794205"/>
              <a:gd name="connsiteY65" fmla="*/ 1573618 h 3328087"/>
              <a:gd name="connsiteX66" fmla="*/ 2137144 w 6794205"/>
              <a:gd name="connsiteY66" fmla="*/ 1541720 h 3328087"/>
              <a:gd name="connsiteX67" fmla="*/ 2126512 w 6794205"/>
              <a:gd name="connsiteY67" fmla="*/ 1477925 h 3328087"/>
              <a:gd name="connsiteX68" fmla="*/ 2073349 w 6794205"/>
              <a:gd name="connsiteY68" fmla="*/ 1392865 h 3328087"/>
              <a:gd name="connsiteX69" fmla="*/ 1998921 w 6794205"/>
              <a:gd name="connsiteY69" fmla="*/ 1382232 h 3328087"/>
              <a:gd name="connsiteX70" fmla="*/ 1956391 w 6794205"/>
              <a:gd name="connsiteY70" fmla="*/ 1318437 h 3328087"/>
              <a:gd name="connsiteX71" fmla="*/ 1924493 w 6794205"/>
              <a:gd name="connsiteY71" fmla="*/ 1286539 h 3328087"/>
              <a:gd name="connsiteX72" fmla="*/ 1892596 w 6794205"/>
              <a:gd name="connsiteY72" fmla="*/ 1212111 h 3328087"/>
              <a:gd name="connsiteX73" fmla="*/ 1871330 w 6794205"/>
              <a:gd name="connsiteY73" fmla="*/ 1190846 h 3328087"/>
              <a:gd name="connsiteX74" fmla="*/ 1839433 w 6794205"/>
              <a:gd name="connsiteY74" fmla="*/ 1127051 h 3328087"/>
              <a:gd name="connsiteX75" fmla="*/ 1807535 w 6794205"/>
              <a:gd name="connsiteY75" fmla="*/ 1095153 h 3328087"/>
              <a:gd name="connsiteX76" fmla="*/ 1765005 w 6794205"/>
              <a:gd name="connsiteY76" fmla="*/ 1031358 h 3328087"/>
              <a:gd name="connsiteX77" fmla="*/ 1754372 w 6794205"/>
              <a:gd name="connsiteY77" fmla="*/ 999460 h 3328087"/>
              <a:gd name="connsiteX78" fmla="*/ 1722475 w 6794205"/>
              <a:gd name="connsiteY78" fmla="*/ 967562 h 3328087"/>
              <a:gd name="connsiteX79" fmla="*/ 1669312 w 6794205"/>
              <a:gd name="connsiteY79" fmla="*/ 903767 h 3328087"/>
              <a:gd name="connsiteX80" fmla="*/ 1648047 w 6794205"/>
              <a:gd name="connsiteY80" fmla="*/ 829339 h 3328087"/>
              <a:gd name="connsiteX81" fmla="*/ 1594884 w 6794205"/>
              <a:gd name="connsiteY81" fmla="*/ 765544 h 3328087"/>
              <a:gd name="connsiteX82" fmla="*/ 1584251 w 6794205"/>
              <a:gd name="connsiteY82" fmla="*/ 733646 h 3328087"/>
              <a:gd name="connsiteX83" fmla="*/ 1531089 w 6794205"/>
              <a:gd name="connsiteY83" fmla="*/ 680483 h 3328087"/>
              <a:gd name="connsiteX84" fmla="*/ 1467293 w 6794205"/>
              <a:gd name="connsiteY84" fmla="*/ 659218 h 3328087"/>
              <a:gd name="connsiteX85" fmla="*/ 1435396 w 6794205"/>
              <a:gd name="connsiteY85" fmla="*/ 616688 h 3328087"/>
              <a:gd name="connsiteX86" fmla="*/ 1424763 w 6794205"/>
              <a:gd name="connsiteY86" fmla="*/ 584790 h 3328087"/>
              <a:gd name="connsiteX87" fmla="*/ 1382233 w 6794205"/>
              <a:gd name="connsiteY87" fmla="*/ 552893 h 3328087"/>
              <a:gd name="connsiteX88" fmla="*/ 1350335 w 6794205"/>
              <a:gd name="connsiteY88" fmla="*/ 520995 h 3328087"/>
              <a:gd name="connsiteX89" fmla="*/ 1339703 w 6794205"/>
              <a:gd name="connsiteY89" fmla="*/ 489097 h 3328087"/>
              <a:gd name="connsiteX90" fmla="*/ 1275907 w 6794205"/>
              <a:gd name="connsiteY90" fmla="*/ 446567 h 3328087"/>
              <a:gd name="connsiteX91" fmla="*/ 1190847 w 6794205"/>
              <a:gd name="connsiteY91" fmla="*/ 457200 h 3328087"/>
              <a:gd name="connsiteX92" fmla="*/ 1158949 w 6794205"/>
              <a:gd name="connsiteY92" fmla="*/ 467832 h 3328087"/>
              <a:gd name="connsiteX93" fmla="*/ 903768 w 6794205"/>
              <a:gd name="connsiteY93" fmla="*/ 499730 h 3328087"/>
              <a:gd name="connsiteX94" fmla="*/ 850605 w 6794205"/>
              <a:gd name="connsiteY94" fmla="*/ 574158 h 3328087"/>
              <a:gd name="connsiteX95" fmla="*/ 797442 w 6794205"/>
              <a:gd name="connsiteY95" fmla="*/ 627320 h 3328087"/>
              <a:gd name="connsiteX96" fmla="*/ 691117 w 6794205"/>
              <a:gd name="connsiteY96" fmla="*/ 637953 h 3328087"/>
              <a:gd name="connsiteX97" fmla="*/ 414670 w 6794205"/>
              <a:gd name="connsiteY97" fmla="*/ 616688 h 3328087"/>
              <a:gd name="connsiteX98" fmla="*/ 393405 w 6794205"/>
              <a:gd name="connsiteY98" fmla="*/ 574158 h 3328087"/>
              <a:gd name="connsiteX99" fmla="*/ 350875 w 6794205"/>
              <a:gd name="connsiteY99" fmla="*/ 552893 h 3328087"/>
              <a:gd name="connsiteX100" fmla="*/ 329610 w 6794205"/>
              <a:gd name="connsiteY100" fmla="*/ 520995 h 3328087"/>
              <a:gd name="connsiteX101" fmla="*/ 318977 w 6794205"/>
              <a:gd name="connsiteY101" fmla="*/ 489097 h 3328087"/>
              <a:gd name="connsiteX102" fmla="*/ 287079 w 6794205"/>
              <a:gd name="connsiteY102" fmla="*/ 457200 h 3328087"/>
              <a:gd name="connsiteX103" fmla="*/ 265814 w 6794205"/>
              <a:gd name="connsiteY103" fmla="*/ 414669 h 3328087"/>
              <a:gd name="connsiteX104" fmla="*/ 233917 w 6794205"/>
              <a:gd name="connsiteY104" fmla="*/ 404037 h 3328087"/>
              <a:gd name="connsiteX105" fmla="*/ 223284 w 6794205"/>
              <a:gd name="connsiteY105" fmla="*/ 372139 h 3328087"/>
              <a:gd name="connsiteX106" fmla="*/ 170121 w 6794205"/>
              <a:gd name="connsiteY106" fmla="*/ 308344 h 3328087"/>
              <a:gd name="connsiteX107" fmla="*/ 138224 w 6794205"/>
              <a:gd name="connsiteY107" fmla="*/ 244548 h 3328087"/>
              <a:gd name="connsiteX108" fmla="*/ 127591 w 6794205"/>
              <a:gd name="connsiteY108" fmla="*/ 212651 h 3328087"/>
              <a:gd name="connsiteX109" fmla="*/ 95693 w 6794205"/>
              <a:gd name="connsiteY109" fmla="*/ 191386 h 3328087"/>
              <a:gd name="connsiteX110" fmla="*/ 74428 w 6794205"/>
              <a:gd name="connsiteY110" fmla="*/ 170120 h 3328087"/>
              <a:gd name="connsiteX111" fmla="*/ 53163 w 6794205"/>
              <a:gd name="connsiteY111" fmla="*/ 106325 h 3328087"/>
              <a:gd name="connsiteX112" fmla="*/ 21265 w 6794205"/>
              <a:gd name="connsiteY112" fmla="*/ 42530 h 3328087"/>
              <a:gd name="connsiteX113" fmla="*/ 0 w 6794205"/>
              <a:gd name="connsiteY113" fmla="*/ 0 h 33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794205" h="3328087">
                <a:moveTo>
                  <a:pt x="6794205" y="3317358"/>
                </a:moveTo>
                <a:cubicBezTo>
                  <a:pt x="6772940" y="3320902"/>
                  <a:pt x="6751941" y="3329067"/>
                  <a:pt x="6730410" y="3327990"/>
                </a:cubicBezTo>
                <a:cubicBezTo>
                  <a:pt x="6680350" y="3325487"/>
                  <a:pt x="6631471" y="3311263"/>
                  <a:pt x="6581554" y="3306725"/>
                </a:cubicBezTo>
                <a:lnTo>
                  <a:pt x="6464596" y="3296093"/>
                </a:lnTo>
                <a:cubicBezTo>
                  <a:pt x="6453963" y="3292549"/>
                  <a:pt x="6442723" y="3290472"/>
                  <a:pt x="6432698" y="3285460"/>
                </a:cubicBezTo>
                <a:cubicBezTo>
                  <a:pt x="6421268" y="3279745"/>
                  <a:pt x="6413252" y="3267068"/>
                  <a:pt x="6400800" y="3264195"/>
                </a:cubicBezTo>
                <a:cubicBezTo>
                  <a:pt x="6366094" y="3256186"/>
                  <a:pt x="6329917" y="3257106"/>
                  <a:pt x="6294475" y="3253562"/>
                </a:cubicBezTo>
                <a:cubicBezTo>
                  <a:pt x="6283842" y="3250018"/>
                  <a:pt x="6273567" y="3245128"/>
                  <a:pt x="6262577" y="3242930"/>
                </a:cubicBezTo>
                <a:cubicBezTo>
                  <a:pt x="6238002" y="3238015"/>
                  <a:pt x="6211924" y="3240222"/>
                  <a:pt x="6188149" y="3232297"/>
                </a:cubicBezTo>
                <a:cubicBezTo>
                  <a:pt x="6158076" y="3222273"/>
                  <a:pt x="6132522" y="3201540"/>
                  <a:pt x="6103089" y="3189767"/>
                </a:cubicBezTo>
                <a:cubicBezTo>
                  <a:pt x="6085368" y="3182679"/>
                  <a:pt x="6068207" y="3173986"/>
                  <a:pt x="6049926" y="3168502"/>
                </a:cubicBezTo>
                <a:cubicBezTo>
                  <a:pt x="6032616" y="3163309"/>
                  <a:pt x="6014295" y="3162252"/>
                  <a:pt x="5996763" y="3157869"/>
                </a:cubicBezTo>
                <a:cubicBezTo>
                  <a:pt x="5985890" y="3155151"/>
                  <a:pt x="5975498" y="3150781"/>
                  <a:pt x="5964865" y="3147237"/>
                </a:cubicBezTo>
                <a:cubicBezTo>
                  <a:pt x="5940056" y="3150781"/>
                  <a:pt x="5915157" y="3153749"/>
                  <a:pt x="5890437" y="3157869"/>
                </a:cubicBezTo>
                <a:cubicBezTo>
                  <a:pt x="5691274" y="3191063"/>
                  <a:pt x="6004054" y="3143661"/>
                  <a:pt x="5773479" y="3179134"/>
                </a:cubicBezTo>
                <a:cubicBezTo>
                  <a:pt x="5709877" y="3188919"/>
                  <a:pt x="5679323" y="3192233"/>
                  <a:pt x="5613991" y="3200400"/>
                </a:cubicBezTo>
                <a:lnTo>
                  <a:pt x="5061098" y="3189767"/>
                </a:lnTo>
                <a:cubicBezTo>
                  <a:pt x="5004305" y="3188097"/>
                  <a:pt x="4944605" y="3197904"/>
                  <a:pt x="4890977" y="3179134"/>
                </a:cubicBezTo>
                <a:cubicBezTo>
                  <a:pt x="4874616" y="3173408"/>
                  <a:pt x="4845995" y="3102253"/>
                  <a:pt x="4827182" y="3083441"/>
                </a:cubicBezTo>
                <a:cubicBezTo>
                  <a:pt x="4777211" y="3033471"/>
                  <a:pt x="4803626" y="3064057"/>
                  <a:pt x="4752754" y="2987748"/>
                </a:cubicBezTo>
                <a:cubicBezTo>
                  <a:pt x="4745666" y="2977116"/>
                  <a:pt x="4735530" y="2967974"/>
                  <a:pt x="4731489" y="2955851"/>
                </a:cubicBezTo>
                <a:cubicBezTo>
                  <a:pt x="4716101" y="2909688"/>
                  <a:pt x="4728781" y="2931878"/>
                  <a:pt x="4688958" y="2892055"/>
                </a:cubicBezTo>
                <a:cubicBezTo>
                  <a:pt x="4662938" y="2813995"/>
                  <a:pt x="4683543" y="2844110"/>
                  <a:pt x="4635796" y="2796362"/>
                </a:cubicBezTo>
                <a:cubicBezTo>
                  <a:pt x="4609069" y="2716185"/>
                  <a:pt x="4645123" y="2815016"/>
                  <a:pt x="4603898" y="2732567"/>
                </a:cubicBezTo>
                <a:cubicBezTo>
                  <a:pt x="4559902" y="2644575"/>
                  <a:pt x="4638370" y="2768756"/>
                  <a:pt x="4572000" y="2658139"/>
                </a:cubicBezTo>
                <a:cubicBezTo>
                  <a:pt x="4558851" y="2636224"/>
                  <a:pt x="4537552" y="2618590"/>
                  <a:pt x="4529470" y="2594344"/>
                </a:cubicBezTo>
                <a:cubicBezTo>
                  <a:pt x="4525926" y="2583711"/>
                  <a:pt x="4524280" y="2572243"/>
                  <a:pt x="4518837" y="2562446"/>
                </a:cubicBezTo>
                <a:cubicBezTo>
                  <a:pt x="4506425" y="2540105"/>
                  <a:pt x="4487736" y="2521510"/>
                  <a:pt x="4476307" y="2498651"/>
                </a:cubicBezTo>
                <a:cubicBezTo>
                  <a:pt x="4469219" y="2484474"/>
                  <a:pt x="4461286" y="2470689"/>
                  <a:pt x="4455042" y="2456120"/>
                </a:cubicBezTo>
                <a:cubicBezTo>
                  <a:pt x="4450627" y="2445819"/>
                  <a:pt x="4449853" y="2434020"/>
                  <a:pt x="4444410" y="2424223"/>
                </a:cubicBezTo>
                <a:cubicBezTo>
                  <a:pt x="4431998" y="2401881"/>
                  <a:pt x="4401879" y="2360427"/>
                  <a:pt x="4401879" y="2360427"/>
                </a:cubicBezTo>
                <a:lnTo>
                  <a:pt x="4380614" y="2296632"/>
                </a:lnTo>
                <a:cubicBezTo>
                  <a:pt x="4377070" y="2285999"/>
                  <a:pt x="4380615" y="2268278"/>
                  <a:pt x="4369982" y="2264734"/>
                </a:cubicBezTo>
                <a:lnTo>
                  <a:pt x="4338084" y="2254102"/>
                </a:lnTo>
                <a:cubicBezTo>
                  <a:pt x="4323907" y="2261190"/>
                  <a:pt x="4310591" y="2270355"/>
                  <a:pt x="4295554" y="2275367"/>
                </a:cubicBezTo>
                <a:cubicBezTo>
                  <a:pt x="4267828" y="2284609"/>
                  <a:pt x="4210493" y="2296632"/>
                  <a:pt x="4210493" y="2296632"/>
                </a:cubicBezTo>
                <a:lnTo>
                  <a:pt x="3848986" y="2286000"/>
                </a:lnTo>
                <a:cubicBezTo>
                  <a:pt x="3813404" y="2284383"/>
                  <a:pt x="3778279" y="2275367"/>
                  <a:pt x="3742661" y="2275367"/>
                </a:cubicBezTo>
                <a:cubicBezTo>
                  <a:pt x="3689380" y="2275367"/>
                  <a:pt x="3636335" y="2282456"/>
                  <a:pt x="3583172" y="2286000"/>
                </a:cubicBezTo>
                <a:cubicBezTo>
                  <a:pt x="3546620" y="2293310"/>
                  <a:pt x="3522523" y="2297253"/>
                  <a:pt x="3487479" y="2307265"/>
                </a:cubicBezTo>
                <a:cubicBezTo>
                  <a:pt x="3380702" y="2337772"/>
                  <a:pt x="3546014" y="2295289"/>
                  <a:pt x="3413051" y="2328530"/>
                </a:cubicBezTo>
                <a:cubicBezTo>
                  <a:pt x="3402419" y="2335618"/>
                  <a:pt x="3392899" y="2344761"/>
                  <a:pt x="3381154" y="2349795"/>
                </a:cubicBezTo>
                <a:cubicBezTo>
                  <a:pt x="3320909" y="2375614"/>
                  <a:pt x="3229324" y="2353141"/>
                  <a:pt x="3179135" y="2349795"/>
                </a:cubicBezTo>
                <a:cubicBezTo>
                  <a:pt x="3122428" y="2353339"/>
                  <a:pt x="3061968" y="2339834"/>
                  <a:pt x="3009014" y="2360427"/>
                </a:cubicBezTo>
                <a:cubicBezTo>
                  <a:pt x="2988123" y="2368551"/>
                  <a:pt x="2987749" y="2424223"/>
                  <a:pt x="2987749" y="2424223"/>
                </a:cubicBezTo>
                <a:cubicBezTo>
                  <a:pt x="2984205" y="2452576"/>
                  <a:pt x="2982228" y="2481170"/>
                  <a:pt x="2977117" y="2509283"/>
                </a:cubicBezTo>
                <a:cubicBezTo>
                  <a:pt x="2975112" y="2520310"/>
                  <a:pt x="2973486" y="2532429"/>
                  <a:pt x="2966484" y="2541181"/>
                </a:cubicBezTo>
                <a:cubicBezTo>
                  <a:pt x="2958501" y="2551160"/>
                  <a:pt x="2945219" y="2555358"/>
                  <a:pt x="2934586" y="2562446"/>
                </a:cubicBezTo>
                <a:cubicBezTo>
                  <a:pt x="2875650" y="2523155"/>
                  <a:pt x="2922266" y="2563661"/>
                  <a:pt x="2892056" y="2509283"/>
                </a:cubicBezTo>
                <a:cubicBezTo>
                  <a:pt x="2879644" y="2486942"/>
                  <a:pt x="2863703" y="2466753"/>
                  <a:pt x="2849526" y="2445488"/>
                </a:cubicBezTo>
                <a:cubicBezTo>
                  <a:pt x="2842438" y="2434855"/>
                  <a:pt x="2832302" y="2425713"/>
                  <a:pt x="2828261" y="2413590"/>
                </a:cubicBezTo>
                <a:cubicBezTo>
                  <a:pt x="2824717" y="2402958"/>
                  <a:pt x="2823394" y="2391303"/>
                  <a:pt x="2817628" y="2381693"/>
                </a:cubicBezTo>
                <a:cubicBezTo>
                  <a:pt x="2812470" y="2373097"/>
                  <a:pt x="2802625" y="2368255"/>
                  <a:pt x="2796363" y="2360427"/>
                </a:cubicBezTo>
                <a:cubicBezTo>
                  <a:pt x="2788380" y="2350449"/>
                  <a:pt x="2781438" y="2339625"/>
                  <a:pt x="2775098" y="2328530"/>
                </a:cubicBezTo>
                <a:cubicBezTo>
                  <a:pt x="2767234" y="2314768"/>
                  <a:pt x="2759719" y="2300716"/>
                  <a:pt x="2753833" y="2286000"/>
                </a:cubicBezTo>
                <a:cubicBezTo>
                  <a:pt x="2745508" y="2265188"/>
                  <a:pt x="2754213" y="2228031"/>
                  <a:pt x="2732568" y="2222204"/>
                </a:cubicBezTo>
                <a:cubicBezTo>
                  <a:pt x="2650361" y="2200071"/>
                  <a:pt x="2562447" y="2215116"/>
                  <a:pt x="2477386" y="2211572"/>
                </a:cubicBezTo>
                <a:cubicBezTo>
                  <a:pt x="2473842" y="2115879"/>
                  <a:pt x="2476607" y="2019743"/>
                  <a:pt x="2466754" y="1924493"/>
                </a:cubicBezTo>
                <a:cubicBezTo>
                  <a:pt x="2465722" y="1914522"/>
                  <a:pt x="2450647" y="1911823"/>
                  <a:pt x="2445489" y="1903227"/>
                </a:cubicBezTo>
                <a:cubicBezTo>
                  <a:pt x="2439723" y="1893617"/>
                  <a:pt x="2445797" y="1873761"/>
                  <a:pt x="2434856" y="1871330"/>
                </a:cubicBezTo>
                <a:cubicBezTo>
                  <a:pt x="2375938" y="1858237"/>
                  <a:pt x="2314354" y="1864241"/>
                  <a:pt x="2254103" y="1860697"/>
                </a:cubicBezTo>
                <a:cubicBezTo>
                  <a:pt x="2239926" y="1832344"/>
                  <a:pt x="2217789" y="1806722"/>
                  <a:pt x="2211572" y="1775637"/>
                </a:cubicBezTo>
                <a:cubicBezTo>
                  <a:pt x="2204261" y="1739079"/>
                  <a:pt x="2200321" y="1714993"/>
                  <a:pt x="2190307" y="1679944"/>
                </a:cubicBezTo>
                <a:cubicBezTo>
                  <a:pt x="2187228" y="1669167"/>
                  <a:pt x="2184687" y="1658071"/>
                  <a:pt x="2179675" y="1648046"/>
                </a:cubicBezTo>
                <a:cubicBezTo>
                  <a:pt x="2173960" y="1636616"/>
                  <a:pt x="2165498" y="1626781"/>
                  <a:pt x="2158410" y="1616148"/>
                </a:cubicBezTo>
                <a:cubicBezTo>
                  <a:pt x="2154866" y="1601971"/>
                  <a:pt x="2151792" y="1587669"/>
                  <a:pt x="2147777" y="1573618"/>
                </a:cubicBezTo>
                <a:cubicBezTo>
                  <a:pt x="2144698" y="1562841"/>
                  <a:pt x="2139575" y="1552661"/>
                  <a:pt x="2137144" y="1541720"/>
                </a:cubicBezTo>
                <a:cubicBezTo>
                  <a:pt x="2132467" y="1520675"/>
                  <a:pt x="2131741" y="1498840"/>
                  <a:pt x="2126512" y="1477925"/>
                </a:cubicBezTo>
                <a:cubicBezTo>
                  <a:pt x="2116832" y="1439205"/>
                  <a:pt x="2114989" y="1405357"/>
                  <a:pt x="2073349" y="1392865"/>
                </a:cubicBezTo>
                <a:cubicBezTo>
                  <a:pt x="2049345" y="1385664"/>
                  <a:pt x="2023730" y="1385776"/>
                  <a:pt x="1998921" y="1382232"/>
                </a:cubicBezTo>
                <a:cubicBezTo>
                  <a:pt x="1897160" y="1280468"/>
                  <a:pt x="2017946" y="1410767"/>
                  <a:pt x="1956391" y="1318437"/>
                </a:cubicBezTo>
                <a:cubicBezTo>
                  <a:pt x="1948050" y="1305926"/>
                  <a:pt x="1933233" y="1298775"/>
                  <a:pt x="1924493" y="1286539"/>
                </a:cubicBezTo>
                <a:cubicBezTo>
                  <a:pt x="1846704" y="1177635"/>
                  <a:pt x="1944665" y="1298891"/>
                  <a:pt x="1892596" y="1212111"/>
                </a:cubicBezTo>
                <a:cubicBezTo>
                  <a:pt x="1887438" y="1203515"/>
                  <a:pt x="1878419" y="1197934"/>
                  <a:pt x="1871330" y="1190846"/>
                </a:cubicBezTo>
                <a:cubicBezTo>
                  <a:pt x="1860674" y="1158876"/>
                  <a:pt x="1862335" y="1154534"/>
                  <a:pt x="1839433" y="1127051"/>
                </a:cubicBezTo>
                <a:cubicBezTo>
                  <a:pt x="1829807" y="1115499"/>
                  <a:pt x="1816767" y="1107022"/>
                  <a:pt x="1807535" y="1095153"/>
                </a:cubicBezTo>
                <a:cubicBezTo>
                  <a:pt x="1791844" y="1074979"/>
                  <a:pt x="1773087" y="1055604"/>
                  <a:pt x="1765005" y="1031358"/>
                </a:cubicBezTo>
                <a:cubicBezTo>
                  <a:pt x="1761461" y="1020725"/>
                  <a:pt x="1760589" y="1008786"/>
                  <a:pt x="1754372" y="999460"/>
                </a:cubicBezTo>
                <a:cubicBezTo>
                  <a:pt x="1746031" y="986949"/>
                  <a:pt x="1732101" y="979114"/>
                  <a:pt x="1722475" y="967562"/>
                </a:cubicBezTo>
                <a:cubicBezTo>
                  <a:pt x="1648468" y="878752"/>
                  <a:pt x="1762494" y="996949"/>
                  <a:pt x="1669312" y="903767"/>
                </a:cubicBezTo>
                <a:cubicBezTo>
                  <a:pt x="1665907" y="890146"/>
                  <a:pt x="1655671" y="844588"/>
                  <a:pt x="1648047" y="829339"/>
                </a:cubicBezTo>
                <a:cubicBezTo>
                  <a:pt x="1633244" y="799732"/>
                  <a:pt x="1618400" y="789059"/>
                  <a:pt x="1594884" y="765544"/>
                </a:cubicBezTo>
                <a:cubicBezTo>
                  <a:pt x="1591340" y="754911"/>
                  <a:pt x="1589263" y="743671"/>
                  <a:pt x="1584251" y="733646"/>
                </a:cubicBezTo>
                <a:cubicBezTo>
                  <a:pt x="1571087" y="707318"/>
                  <a:pt x="1558430" y="692634"/>
                  <a:pt x="1531089" y="680483"/>
                </a:cubicBezTo>
                <a:cubicBezTo>
                  <a:pt x="1510605" y="671379"/>
                  <a:pt x="1467293" y="659218"/>
                  <a:pt x="1467293" y="659218"/>
                </a:cubicBezTo>
                <a:cubicBezTo>
                  <a:pt x="1456661" y="645041"/>
                  <a:pt x="1444188" y="632074"/>
                  <a:pt x="1435396" y="616688"/>
                </a:cubicBezTo>
                <a:cubicBezTo>
                  <a:pt x="1429835" y="606957"/>
                  <a:pt x="1431938" y="593400"/>
                  <a:pt x="1424763" y="584790"/>
                </a:cubicBezTo>
                <a:cubicBezTo>
                  <a:pt x="1413418" y="571177"/>
                  <a:pt x="1395688" y="564425"/>
                  <a:pt x="1382233" y="552893"/>
                </a:cubicBezTo>
                <a:cubicBezTo>
                  <a:pt x="1370816" y="543107"/>
                  <a:pt x="1360968" y="531628"/>
                  <a:pt x="1350335" y="520995"/>
                </a:cubicBezTo>
                <a:cubicBezTo>
                  <a:pt x="1346791" y="510362"/>
                  <a:pt x="1347628" y="497022"/>
                  <a:pt x="1339703" y="489097"/>
                </a:cubicBezTo>
                <a:cubicBezTo>
                  <a:pt x="1321631" y="471025"/>
                  <a:pt x="1275907" y="446567"/>
                  <a:pt x="1275907" y="446567"/>
                </a:cubicBezTo>
                <a:cubicBezTo>
                  <a:pt x="1247554" y="450111"/>
                  <a:pt x="1218960" y="452089"/>
                  <a:pt x="1190847" y="457200"/>
                </a:cubicBezTo>
                <a:cubicBezTo>
                  <a:pt x="1179820" y="459205"/>
                  <a:pt x="1169965" y="465767"/>
                  <a:pt x="1158949" y="467832"/>
                </a:cubicBezTo>
                <a:cubicBezTo>
                  <a:pt x="1043673" y="489446"/>
                  <a:pt x="1015389" y="489582"/>
                  <a:pt x="903768" y="499730"/>
                </a:cubicBezTo>
                <a:cubicBezTo>
                  <a:pt x="853653" y="574901"/>
                  <a:pt x="916546" y="481840"/>
                  <a:pt x="850605" y="574158"/>
                </a:cubicBezTo>
                <a:cubicBezTo>
                  <a:pt x="835682" y="595050"/>
                  <a:pt x="826542" y="620605"/>
                  <a:pt x="797442" y="627320"/>
                </a:cubicBezTo>
                <a:cubicBezTo>
                  <a:pt x="762736" y="635329"/>
                  <a:pt x="726559" y="634409"/>
                  <a:pt x="691117" y="637953"/>
                </a:cubicBezTo>
                <a:cubicBezTo>
                  <a:pt x="598968" y="630865"/>
                  <a:pt x="505040" y="636053"/>
                  <a:pt x="414670" y="616688"/>
                </a:cubicBezTo>
                <a:cubicBezTo>
                  <a:pt x="399172" y="613367"/>
                  <a:pt x="404613" y="585366"/>
                  <a:pt x="393405" y="574158"/>
                </a:cubicBezTo>
                <a:cubicBezTo>
                  <a:pt x="382197" y="562950"/>
                  <a:pt x="365052" y="559981"/>
                  <a:pt x="350875" y="552893"/>
                </a:cubicBezTo>
                <a:cubicBezTo>
                  <a:pt x="343787" y="542260"/>
                  <a:pt x="335325" y="532425"/>
                  <a:pt x="329610" y="520995"/>
                </a:cubicBezTo>
                <a:cubicBezTo>
                  <a:pt x="324598" y="510970"/>
                  <a:pt x="325194" y="498422"/>
                  <a:pt x="318977" y="489097"/>
                </a:cubicBezTo>
                <a:cubicBezTo>
                  <a:pt x="310636" y="476586"/>
                  <a:pt x="297712" y="467832"/>
                  <a:pt x="287079" y="457200"/>
                </a:cubicBezTo>
                <a:cubicBezTo>
                  <a:pt x="279991" y="443023"/>
                  <a:pt x="277022" y="425877"/>
                  <a:pt x="265814" y="414669"/>
                </a:cubicBezTo>
                <a:cubicBezTo>
                  <a:pt x="257889" y="406744"/>
                  <a:pt x="241842" y="411962"/>
                  <a:pt x="233917" y="404037"/>
                </a:cubicBezTo>
                <a:cubicBezTo>
                  <a:pt x="225992" y="396112"/>
                  <a:pt x="228296" y="382164"/>
                  <a:pt x="223284" y="372139"/>
                </a:cubicBezTo>
                <a:cubicBezTo>
                  <a:pt x="208480" y="342531"/>
                  <a:pt x="193638" y="331860"/>
                  <a:pt x="170121" y="308344"/>
                </a:cubicBezTo>
                <a:cubicBezTo>
                  <a:pt x="143401" y="228178"/>
                  <a:pt x="179442" y="326983"/>
                  <a:pt x="138224" y="244548"/>
                </a:cubicBezTo>
                <a:cubicBezTo>
                  <a:pt x="133212" y="234524"/>
                  <a:pt x="134592" y="221403"/>
                  <a:pt x="127591" y="212651"/>
                </a:cubicBezTo>
                <a:cubicBezTo>
                  <a:pt x="119608" y="202673"/>
                  <a:pt x="105672" y="199369"/>
                  <a:pt x="95693" y="191386"/>
                </a:cubicBezTo>
                <a:cubicBezTo>
                  <a:pt x="87865" y="185124"/>
                  <a:pt x="81516" y="177209"/>
                  <a:pt x="74428" y="170120"/>
                </a:cubicBezTo>
                <a:cubicBezTo>
                  <a:pt x="67340" y="148855"/>
                  <a:pt x="65597" y="124976"/>
                  <a:pt x="53163" y="106325"/>
                </a:cubicBezTo>
                <a:cubicBezTo>
                  <a:pt x="12298" y="45026"/>
                  <a:pt x="47677" y="104157"/>
                  <a:pt x="21265" y="42530"/>
                </a:cubicBezTo>
                <a:cubicBezTo>
                  <a:pt x="15021" y="27962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76275" y="1849438"/>
            <a:ext cx="8042275" cy="2733675"/>
          </a:xfrm>
          <a:custGeom>
            <a:avLst/>
            <a:gdLst>
              <a:gd name="connsiteX0" fmla="*/ 8042878 w 8042878"/>
              <a:gd name="connsiteY0" fmla="*/ 2721935 h 2732568"/>
              <a:gd name="connsiteX1" fmla="*/ 7989715 w 8042878"/>
              <a:gd name="connsiteY1" fmla="*/ 2732568 h 2732568"/>
              <a:gd name="connsiteX2" fmla="*/ 7872757 w 8042878"/>
              <a:gd name="connsiteY2" fmla="*/ 2711302 h 2732568"/>
              <a:gd name="connsiteX3" fmla="*/ 7649473 w 8042878"/>
              <a:gd name="connsiteY3" fmla="*/ 2690037 h 2732568"/>
              <a:gd name="connsiteX4" fmla="*/ 7564413 w 8042878"/>
              <a:gd name="connsiteY4" fmla="*/ 2658140 h 2732568"/>
              <a:gd name="connsiteX5" fmla="*/ 7500617 w 8042878"/>
              <a:gd name="connsiteY5" fmla="*/ 2636875 h 2732568"/>
              <a:gd name="connsiteX6" fmla="*/ 7479352 w 8042878"/>
              <a:gd name="connsiteY6" fmla="*/ 2615609 h 2732568"/>
              <a:gd name="connsiteX7" fmla="*/ 7383659 w 8042878"/>
              <a:gd name="connsiteY7" fmla="*/ 2583712 h 2732568"/>
              <a:gd name="connsiteX8" fmla="*/ 7351761 w 8042878"/>
              <a:gd name="connsiteY8" fmla="*/ 2573079 h 2732568"/>
              <a:gd name="connsiteX9" fmla="*/ 7319864 w 8042878"/>
              <a:gd name="connsiteY9" fmla="*/ 2551814 h 2732568"/>
              <a:gd name="connsiteX10" fmla="*/ 7277333 w 8042878"/>
              <a:gd name="connsiteY10" fmla="*/ 2541182 h 2732568"/>
              <a:gd name="connsiteX11" fmla="*/ 7213538 w 8042878"/>
              <a:gd name="connsiteY11" fmla="*/ 2519916 h 2732568"/>
              <a:gd name="connsiteX12" fmla="*/ 7117845 w 8042878"/>
              <a:gd name="connsiteY12" fmla="*/ 2530549 h 2732568"/>
              <a:gd name="connsiteX13" fmla="*/ 7085947 w 8042878"/>
              <a:gd name="connsiteY13" fmla="*/ 2541182 h 2732568"/>
              <a:gd name="connsiteX14" fmla="*/ 7011520 w 8042878"/>
              <a:gd name="connsiteY14" fmla="*/ 2562447 h 2732568"/>
              <a:gd name="connsiteX15" fmla="*/ 6947724 w 8042878"/>
              <a:gd name="connsiteY15" fmla="*/ 2594344 h 2732568"/>
              <a:gd name="connsiteX16" fmla="*/ 6522422 w 8042878"/>
              <a:gd name="connsiteY16" fmla="*/ 2583712 h 2732568"/>
              <a:gd name="connsiteX17" fmla="*/ 6309771 w 8042878"/>
              <a:gd name="connsiteY17" fmla="*/ 2541182 h 2732568"/>
              <a:gd name="connsiteX18" fmla="*/ 6203445 w 8042878"/>
              <a:gd name="connsiteY18" fmla="*/ 2530549 h 2732568"/>
              <a:gd name="connsiteX19" fmla="*/ 6182180 w 8042878"/>
              <a:gd name="connsiteY19" fmla="*/ 2498651 h 2732568"/>
              <a:gd name="connsiteX20" fmla="*/ 6139650 w 8042878"/>
              <a:gd name="connsiteY20" fmla="*/ 2402958 h 2732568"/>
              <a:gd name="connsiteX21" fmla="*/ 6075854 w 8042878"/>
              <a:gd name="connsiteY21" fmla="*/ 2360428 h 2732568"/>
              <a:gd name="connsiteX22" fmla="*/ 6043957 w 8042878"/>
              <a:gd name="connsiteY22" fmla="*/ 2328530 h 2732568"/>
              <a:gd name="connsiteX23" fmla="*/ 6033324 w 8042878"/>
              <a:gd name="connsiteY23" fmla="*/ 2296633 h 2732568"/>
              <a:gd name="connsiteX24" fmla="*/ 5980161 w 8042878"/>
              <a:gd name="connsiteY24" fmla="*/ 2232837 h 2732568"/>
              <a:gd name="connsiteX25" fmla="*/ 5937631 w 8042878"/>
              <a:gd name="connsiteY25" fmla="*/ 2147777 h 2732568"/>
              <a:gd name="connsiteX26" fmla="*/ 5905733 w 8042878"/>
              <a:gd name="connsiteY26" fmla="*/ 2094614 h 2732568"/>
              <a:gd name="connsiteX27" fmla="*/ 5884468 w 8042878"/>
              <a:gd name="connsiteY27" fmla="*/ 2030819 h 2732568"/>
              <a:gd name="connsiteX28" fmla="*/ 5873836 w 8042878"/>
              <a:gd name="connsiteY28" fmla="*/ 1988288 h 2732568"/>
              <a:gd name="connsiteX29" fmla="*/ 5852571 w 8042878"/>
              <a:gd name="connsiteY29" fmla="*/ 1956391 h 2732568"/>
              <a:gd name="connsiteX30" fmla="*/ 5820673 w 8042878"/>
              <a:gd name="connsiteY30" fmla="*/ 1881963 h 2732568"/>
              <a:gd name="connsiteX31" fmla="*/ 5799408 w 8042878"/>
              <a:gd name="connsiteY31" fmla="*/ 1839433 h 2732568"/>
              <a:gd name="connsiteX32" fmla="*/ 5778143 w 8042878"/>
              <a:gd name="connsiteY32" fmla="*/ 1775637 h 2732568"/>
              <a:gd name="connsiteX33" fmla="*/ 5714347 w 8042878"/>
              <a:gd name="connsiteY33" fmla="*/ 1690577 h 2732568"/>
              <a:gd name="connsiteX34" fmla="*/ 5682450 w 8042878"/>
              <a:gd name="connsiteY34" fmla="*/ 1626782 h 2732568"/>
              <a:gd name="connsiteX35" fmla="*/ 5661185 w 8042878"/>
              <a:gd name="connsiteY35" fmla="*/ 1605516 h 2732568"/>
              <a:gd name="connsiteX36" fmla="*/ 5618654 w 8042878"/>
              <a:gd name="connsiteY36" fmla="*/ 1594884 h 2732568"/>
              <a:gd name="connsiteX37" fmla="*/ 5554859 w 8042878"/>
              <a:gd name="connsiteY37" fmla="*/ 1605516 h 2732568"/>
              <a:gd name="connsiteX38" fmla="*/ 5491064 w 8042878"/>
              <a:gd name="connsiteY38" fmla="*/ 1648047 h 2732568"/>
              <a:gd name="connsiteX39" fmla="*/ 5108292 w 8042878"/>
              <a:gd name="connsiteY39" fmla="*/ 1648047 h 2732568"/>
              <a:gd name="connsiteX40" fmla="*/ 4991333 w 8042878"/>
              <a:gd name="connsiteY40" fmla="*/ 1679944 h 2732568"/>
              <a:gd name="connsiteX41" fmla="*/ 4853110 w 8042878"/>
              <a:gd name="connsiteY41" fmla="*/ 1669312 h 2732568"/>
              <a:gd name="connsiteX42" fmla="*/ 4629827 w 8042878"/>
              <a:gd name="connsiteY42" fmla="*/ 1658679 h 2732568"/>
              <a:gd name="connsiteX43" fmla="*/ 4566031 w 8042878"/>
              <a:gd name="connsiteY43" fmla="*/ 1616149 h 2732568"/>
              <a:gd name="connsiteX44" fmla="*/ 4544766 w 8042878"/>
              <a:gd name="connsiteY44" fmla="*/ 1584251 h 2732568"/>
              <a:gd name="connsiteX45" fmla="*/ 4587296 w 8042878"/>
              <a:gd name="connsiteY45" fmla="*/ 1477926 h 2732568"/>
              <a:gd name="connsiteX46" fmla="*/ 4619194 w 8042878"/>
              <a:gd name="connsiteY46" fmla="*/ 1467293 h 2732568"/>
              <a:gd name="connsiteX47" fmla="*/ 4629827 w 8042878"/>
              <a:gd name="connsiteY47" fmla="*/ 1403498 h 2732568"/>
              <a:gd name="connsiteX48" fmla="*/ 4661724 w 8042878"/>
              <a:gd name="connsiteY48" fmla="*/ 1382233 h 2732568"/>
              <a:gd name="connsiteX49" fmla="*/ 4693622 w 8042878"/>
              <a:gd name="connsiteY49" fmla="*/ 1350335 h 2732568"/>
              <a:gd name="connsiteX50" fmla="*/ 4736152 w 8042878"/>
              <a:gd name="connsiteY50" fmla="*/ 1318437 h 2732568"/>
              <a:gd name="connsiteX51" fmla="*/ 4736152 w 8042878"/>
              <a:gd name="connsiteY51" fmla="*/ 1095154 h 2732568"/>
              <a:gd name="connsiteX52" fmla="*/ 4725520 w 8042878"/>
              <a:gd name="connsiteY52" fmla="*/ 1031358 h 2732568"/>
              <a:gd name="connsiteX53" fmla="*/ 4672357 w 8042878"/>
              <a:gd name="connsiteY53" fmla="*/ 999461 h 2732568"/>
              <a:gd name="connsiteX54" fmla="*/ 4491603 w 8042878"/>
              <a:gd name="connsiteY54" fmla="*/ 988828 h 2732568"/>
              <a:gd name="connsiteX55" fmla="*/ 4459706 w 8042878"/>
              <a:gd name="connsiteY55" fmla="*/ 797442 h 2732568"/>
              <a:gd name="connsiteX56" fmla="*/ 4449073 w 8042878"/>
              <a:gd name="connsiteY56" fmla="*/ 712382 h 2732568"/>
              <a:gd name="connsiteX57" fmla="*/ 4417175 w 8042878"/>
              <a:gd name="connsiteY57" fmla="*/ 701749 h 2732568"/>
              <a:gd name="connsiteX58" fmla="*/ 4385278 w 8042878"/>
              <a:gd name="connsiteY58" fmla="*/ 680484 h 2732568"/>
              <a:gd name="connsiteX59" fmla="*/ 4300217 w 8042878"/>
              <a:gd name="connsiteY59" fmla="*/ 659219 h 2732568"/>
              <a:gd name="connsiteX60" fmla="*/ 4257687 w 8042878"/>
              <a:gd name="connsiteY60" fmla="*/ 648586 h 2732568"/>
              <a:gd name="connsiteX61" fmla="*/ 4183259 w 8042878"/>
              <a:gd name="connsiteY61" fmla="*/ 627321 h 2732568"/>
              <a:gd name="connsiteX62" fmla="*/ 4087566 w 8042878"/>
              <a:gd name="connsiteY62" fmla="*/ 606056 h 2732568"/>
              <a:gd name="connsiteX63" fmla="*/ 3981240 w 8042878"/>
              <a:gd name="connsiteY63" fmla="*/ 574158 h 2732568"/>
              <a:gd name="connsiteX64" fmla="*/ 3949343 w 8042878"/>
              <a:gd name="connsiteY64" fmla="*/ 563526 h 2732568"/>
              <a:gd name="connsiteX65" fmla="*/ 3906813 w 8042878"/>
              <a:gd name="connsiteY65" fmla="*/ 552893 h 2732568"/>
              <a:gd name="connsiteX66" fmla="*/ 3843017 w 8042878"/>
              <a:gd name="connsiteY66" fmla="*/ 627321 h 2732568"/>
              <a:gd name="connsiteX67" fmla="*/ 3811120 w 8042878"/>
              <a:gd name="connsiteY67" fmla="*/ 648586 h 2732568"/>
              <a:gd name="connsiteX68" fmla="*/ 3789854 w 8042878"/>
              <a:gd name="connsiteY68" fmla="*/ 669851 h 2732568"/>
              <a:gd name="connsiteX69" fmla="*/ 3768589 w 8042878"/>
              <a:gd name="connsiteY69" fmla="*/ 733647 h 2732568"/>
              <a:gd name="connsiteX70" fmla="*/ 3757957 w 8042878"/>
              <a:gd name="connsiteY70" fmla="*/ 765544 h 2732568"/>
              <a:gd name="connsiteX71" fmla="*/ 3704794 w 8042878"/>
              <a:gd name="connsiteY71" fmla="*/ 861237 h 2732568"/>
              <a:gd name="connsiteX72" fmla="*/ 3492143 w 8042878"/>
              <a:gd name="connsiteY72" fmla="*/ 871870 h 2732568"/>
              <a:gd name="connsiteX73" fmla="*/ 3407082 w 8042878"/>
              <a:gd name="connsiteY73" fmla="*/ 893135 h 2732568"/>
              <a:gd name="connsiteX74" fmla="*/ 3268859 w 8042878"/>
              <a:gd name="connsiteY74" fmla="*/ 882502 h 2732568"/>
              <a:gd name="connsiteX75" fmla="*/ 3236961 w 8042878"/>
              <a:gd name="connsiteY75" fmla="*/ 871870 h 2732568"/>
              <a:gd name="connsiteX76" fmla="*/ 3183799 w 8042878"/>
              <a:gd name="connsiteY76" fmla="*/ 808075 h 2732568"/>
              <a:gd name="connsiteX77" fmla="*/ 3173166 w 8042878"/>
              <a:gd name="connsiteY77" fmla="*/ 776177 h 2732568"/>
              <a:gd name="connsiteX78" fmla="*/ 3120003 w 8042878"/>
              <a:gd name="connsiteY78" fmla="*/ 712382 h 2732568"/>
              <a:gd name="connsiteX79" fmla="*/ 3077473 w 8042878"/>
              <a:gd name="connsiteY79" fmla="*/ 648586 h 2732568"/>
              <a:gd name="connsiteX80" fmla="*/ 3034943 w 8042878"/>
              <a:gd name="connsiteY80" fmla="*/ 595423 h 2732568"/>
              <a:gd name="connsiteX81" fmla="*/ 3024310 w 8042878"/>
              <a:gd name="connsiteY81" fmla="*/ 563526 h 2732568"/>
              <a:gd name="connsiteX82" fmla="*/ 2960515 w 8042878"/>
              <a:gd name="connsiteY82" fmla="*/ 499730 h 2732568"/>
              <a:gd name="connsiteX83" fmla="*/ 2886087 w 8042878"/>
              <a:gd name="connsiteY83" fmla="*/ 425302 h 2732568"/>
              <a:gd name="connsiteX84" fmla="*/ 2822292 w 8042878"/>
              <a:gd name="connsiteY84" fmla="*/ 361507 h 2732568"/>
              <a:gd name="connsiteX85" fmla="*/ 2769129 w 8042878"/>
              <a:gd name="connsiteY85" fmla="*/ 265814 h 2732568"/>
              <a:gd name="connsiteX86" fmla="*/ 2737231 w 8042878"/>
              <a:gd name="connsiteY86" fmla="*/ 244549 h 2732568"/>
              <a:gd name="connsiteX87" fmla="*/ 2726599 w 8042878"/>
              <a:gd name="connsiteY87" fmla="*/ 212651 h 2732568"/>
              <a:gd name="connsiteX88" fmla="*/ 2673436 w 8042878"/>
              <a:gd name="connsiteY88" fmla="*/ 148856 h 2732568"/>
              <a:gd name="connsiteX89" fmla="*/ 2662803 w 8042878"/>
              <a:gd name="connsiteY89" fmla="*/ 116958 h 2732568"/>
              <a:gd name="connsiteX90" fmla="*/ 2620273 w 8042878"/>
              <a:gd name="connsiteY90" fmla="*/ 63795 h 2732568"/>
              <a:gd name="connsiteX91" fmla="*/ 2588375 w 8042878"/>
              <a:gd name="connsiteY91" fmla="*/ 42530 h 2732568"/>
              <a:gd name="connsiteX92" fmla="*/ 2524580 w 8042878"/>
              <a:gd name="connsiteY92" fmla="*/ 0 h 2732568"/>
              <a:gd name="connsiteX93" fmla="*/ 2460785 w 8042878"/>
              <a:gd name="connsiteY93" fmla="*/ 10633 h 2732568"/>
              <a:gd name="connsiteX94" fmla="*/ 2396989 w 8042878"/>
              <a:gd name="connsiteY94" fmla="*/ 31898 h 2732568"/>
              <a:gd name="connsiteX95" fmla="*/ 2269399 w 8042878"/>
              <a:gd name="connsiteY95" fmla="*/ 42530 h 2732568"/>
              <a:gd name="connsiteX96" fmla="*/ 2226868 w 8042878"/>
              <a:gd name="connsiteY96" fmla="*/ 53163 h 2732568"/>
              <a:gd name="connsiteX97" fmla="*/ 2131175 w 8042878"/>
              <a:gd name="connsiteY97" fmla="*/ 127591 h 2732568"/>
              <a:gd name="connsiteX98" fmla="*/ 2099278 w 8042878"/>
              <a:gd name="connsiteY98" fmla="*/ 159488 h 2732568"/>
              <a:gd name="connsiteX99" fmla="*/ 1907892 w 8042878"/>
              <a:gd name="connsiteY99" fmla="*/ 127591 h 2732568"/>
              <a:gd name="connsiteX100" fmla="*/ 1886627 w 8042878"/>
              <a:gd name="connsiteY100" fmla="*/ 95693 h 2732568"/>
              <a:gd name="connsiteX101" fmla="*/ 1854729 w 8042878"/>
              <a:gd name="connsiteY101" fmla="*/ 74428 h 2732568"/>
              <a:gd name="connsiteX102" fmla="*/ 1790933 w 8042878"/>
              <a:gd name="connsiteY102" fmla="*/ 106326 h 2732568"/>
              <a:gd name="connsiteX103" fmla="*/ 1759036 w 8042878"/>
              <a:gd name="connsiteY103" fmla="*/ 116958 h 2732568"/>
              <a:gd name="connsiteX104" fmla="*/ 1727138 w 8042878"/>
              <a:gd name="connsiteY104" fmla="*/ 148856 h 2732568"/>
              <a:gd name="connsiteX105" fmla="*/ 1663343 w 8042878"/>
              <a:gd name="connsiteY105" fmla="*/ 159488 h 2732568"/>
              <a:gd name="connsiteX106" fmla="*/ 1599547 w 8042878"/>
              <a:gd name="connsiteY106" fmla="*/ 180754 h 2732568"/>
              <a:gd name="connsiteX107" fmla="*/ 1567650 w 8042878"/>
              <a:gd name="connsiteY107" fmla="*/ 191386 h 2732568"/>
              <a:gd name="connsiteX108" fmla="*/ 1503854 w 8042878"/>
              <a:gd name="connsiteY108" fmla="*/ 212651 h 2732568"/>
              <a:gd name="connsiteX109" fmla="*/ 1471957 w 8042878"/>
              <a:gd name="connsiteY109" fmla="*/ 223284 h 2732568"/>
              <a:gd name="connsiteX110" fmla="*/ 1429427 w 8042878"/>
              <a:gd name="connsiteY110" fmla="*/ 233916 h 2732568"/>
              <a:gd name="connsiteX111" fmla="*/ 1397529 w 8042878"/>
              <a:gd name="connsiteY111" fmla="*/ 244549 h 2732568"/>
              <a:gd name="connsiteX112" fmla="*/ 1312468 w 8042878"/>
              <a:gd name="connsiteY112" fmla="*/ 265814 h 2732568"/>
              <a:gd name="connsiteX113" fmla="*/ 1248673 w 8042878"/>
              <a:gd name="connsiteY113" fmla="*/ 287079 h 2732568"/>
              <a:gd name="connsiteX114" fmla="*/ 1163613 w 8042878"/>
              <a:gd name="connsiteY114" fmla="*/ 308344 h 2732568"/>
              <a:gd name="connsiteX115" fmla="*/ 1131715 w 8042878"/>
              <a:gd name="connsiteY115" fmla="*/ 318977 h 2732568"/>
              <a:gd name="connsiteX116" fmla="*/ 1046654 w 8042878"/>
              <a:gd name="connsiteY116" fmla="*/ 340242 h 2732568"/>
              <a:gd name="connsiteX117" fmla="*/ 982859 w 8042878"/>
              <a:gd name="connsiteY117" fmla="*/ 361507 h 2732568"/>
              <a:gd name="connsiteX118" fmla="*/ 897799 w 8042878"/>
              <a:gd name="connsiteY118" fmla="*/ 382772 h 2732568"/>
              <a:gd name="connsiteX119" fmla="*/ 812738 w 8042878"/>
              <a:gd name="connsiteY119" fmla="*/ 414670 h 2732568"/>
              <a:gd name="connsiteX120" fmla="*/ 770208 w 8042878"/>
              <a:gd name="connsiteY120" fmla="*/ 435935 h 2732568"/>
              <a:gd name="connsiteX121" fmla="*/ 706413 w 8042878"/>
              <a:gd name="connsiteY121" fmla="*/ 457200 h 2732568"/>
              <a:gd name="connsiteX122" fmla="*/ 653250 w 8042878"/>
              <a:gd name="connsiteY122" fmla="*/ 510363 h 2732568"/>
              <a:gd name="connsiteX123" fmla="*/ 589454 w 8042878"/>
              <a:gd name="connsiteY123" fmla="*/ 552893 h 2732568"/>
              <a:gd name="connsiteX124" fmla="*/ 578822 w 8042878"/>
              <a:gd name="connsiteY124" fmla="*/ 616688 h 2732568"/>
              <a:gd name="connsiteX125" fmla="*/ 429966 w 8042878"/>
              <a:gd name="connsiteY125" fmla="*/ 595423 h 2732568"/>
              <a:gd name="connsiteX126" fmla="*/ 313008 w 8042878"/>
              <a:gd name="connsiteY126" fmla="*/ 584791 h 2732568"/>
              <a:gd name="connsiteX127" fmla="*/ 217315 w 8042878"/>
              <a:gd name="connsiteY127" fmla="*/ 574158 h 2732568"/>
              <a:gd name="connsiteX128" fmla="*/ 25929 w 8042878"/>
              <a:gd name="connsiteY128" fmla="*/ 563526 h 273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8042878" h="2732568">
                <a:moveTo>
                  <a:pt x="8042878" y="2721935"/>
                </a:moveTo>
                <a:cubicBezTo>
                  <a:pt x="8025157" y="2725479"/>
                  <a:pt x="8007787" y="2732568"/>
                  <a:pt x="7989715" y="2732568"/>
                </a:cubicBezTo>
                <a:cubicBezTo>
                  <a:pt x="7882453" y="2732568"/>
                  <a:pt x="7950310" y="2720608"/>
                  <a:pt x="7872757" y="2711302"/>
                </a:cubicBezTo>
                <a:cubicBezTo>
                  <a:pt x="7798525" y="2702394"/>
                  <a:pt x="7723901" y="2697125"/>
                  <a:pt x="7649473" y="2690037"/>
                </a:cubicBezTo>
                <a:cubicBezTo>
                  <a:pt x="7578170" y="2654385"/>
                  <a:pt x="7636797" y="2679855"/>
                  <a:pt x="7564413" y="2658140"/>
                </a:cubicBezTo>
                <a:cubicBezTo>
                  <a:pt x="7542943" y="2651699"/>
                  <a:pt x="7500617" y="2636875"/>
                  <a:pt x="7500617" y="2636875"/>
                </a:cubicBezTo>
                <a:cubicBezTo>
                  <a:pt x="7493529" y="2629786"/>
                  <a:pt x="7488318" y="2620092"/>
                  <a:pt x="7479352" y="2615609"/>
                </a:cubicBezTo>
                <a:cubicBezTo>
                  <a:pt x="7479340" y="2615603"/>
                  <a:pt x="7399614" y="2589030"/>
                  <a:pt x="7383659" y="2583712"/>
                </a:cubicBezTo>
                <a:cubicBezTo>
                  <a:pt x="7373026" y="2580168"/>
                  <a:pt x="7361086" y="2579296"/>
                  <a:pt x="7351761" y="2573079"/>
                </a:cubicBezTo>
                <a:cubicBezTo>
                  <a:pt x="7341129" y="2565991"/>
                  <a:pt x="7331609" y="2556848"/>
                  <a:pt x="7319864" y="2551814"/>
                </a:cubicBezTo>
                <a:cubicBezTo>
                  <a:pt x="7306432" y="2546058"/>
                  <a:pt x="7291330" y="2545381"/>
                  <a:pt x="7277333" y="2541182"/>
                </a:cubicBezTo>
                <a:cubicBezTo>
                  <a:pt x="7255863" y="2534741"/>
                  <a:pt x="7213538" y="2519916"/>
                  <a:pt x="7213538" y="2519916"/>
                </a:cubicBezTo>
                <a:cubicBezTo>
                  <a:pt x="7181640" y="2523460"/>
                  <a:pt x="7149502" y="2525273"/>
                  <a:pt x="7117845" y="2530549"/>
                </a:cubicBezTo>
                <a:cubicBezTo>
                  <a:pt x="7106790" y="2532392"/>
                  <a:pt x="7096724" y="2538103"/>
                  <a:pt x="7085947" y="2541182"/>
                </a:cubicBezTo>
                <a:cubicBezTo>
                  <a:pt x="6992500" y="2567881"/>
                  <a:pt x="7087992" y="2536955"/>
                  <a:pt x="7011520" y="2562447"/>
                </a:cubicBezTo>
                <a:cubicBezTo>
                  <a:pt x="6988883" y="2585083"/>
                  <a:pt x="6986916" y="2594344"/>
                  <a:pt x="6947724" y="2594344"/>
                </a:cubicBezTo>
                <a:cubicBezTo>
                  <a:pt x="6805912" y="2594344"/>
                  <a:pt x="6664189" y="2587256"/>
                  <a:pt x="6522422" y="2583712"/>
                </a:cubicBezTo>
                <a:cubicBezTo>
                  <a:pt x="6448407" y="2567264"/>
                  <a:pt x="6385681" y="2552026"/>
                  <a:pt x="6309771" y="2541182"/>
                </a:cubicBezTo>
                <a:cubicBezTo>
                  <a:pt x="6274510" y="2536145"/>
                  <a:pt x="6238887" y="2534093"/>
                  <a:pt x="6203445" y="2530549"/>
                </a:cubicBezTo>
                <a:cubicBezTo>
                  <a:pt x="6196357" y="2519916"/>
                  <a:pt x="6187370" y="2510328"/>
                  <a:pt x="6182180" y="2498651"/>
                </a:cubicBezTo>
                <a:cubicBezTo>
                  <a:pt x="6169940" y="2471112"/>
                  <a:pt x="6165900" y="2425926"/>
                  <a:pt x="6139650" y="2402958"/>
                </a:cubicBezTo>
                <a:cubicBezTo>
                  <a:pt x="6120416" y="2386128"/>
                  <a:pt x="6093926" y="2378500"/>
                  <a:pt x="6075854" y="2360428"/>
                </a:cubicBezTo>
                <a:lnTo>
                  <a:pt x="6043957" y="2328530"/>
                </a:lnTo>
                <a:cubicBezTo>
                  <a:pt x="6040413" y="2317898"/>
                  <a:pt x="6038336" y="2306657"/>
                  <a:pt x="6033324" y="2296633"/>
                </a:cubicBezTo>
                <a:cubicBezTo>
                  <a:pt x="6018520" y="2267025"/>
                  <a:pt x="6003678" y="2256354"/>
                  <a:pt x="5980161" y="2232837"/>
                </a:cubicBezTo>
                <a:cubicBezTo>
                  <a:pt x="5959021" y="2148274"/>
                  <a:pt x="5985828" y="2232122"/>
                  <a:pt x="5937631" y="2147777"/>
                </a:cubicBezTo>
                <a:cubicBezTo>
                  <a:pt x="5900825" y="2083365"/>
                  <a:pt x="5955500" y="2144379"/>
                  <a:pt x="5905733" y="2094614"/>
                </a:cubicBezTo>
                <a:cubicBezTo>
                  <a:pt x="5898645" y="2073349"/>
                  <a:pt x="5889904" y="2052565"/>
                  <a:pt x="5884468" y="2030819"/>
                </a:cubicBezTo>
                <a:cubicBezTo>
                  <a:pt x="5880924" y="2016642"/>
                  <a:pt x="5879592" y="2001720"/>
                  <a:pt x="5873836" y="1988288"/>
                </a:cubicBezTo>
                <a:cubicBezTo>
                  <a:pt x="5868802" y="1976543"/>
                  <a:pt x="5858911" y="1967486"/>
                  <a:pt x="5852571" y="1956391"/>
                </a:cubicBezTo>
                <a:cubicBezTo>
                  <a:pt x="5812272" y="1885869"/>
                  <a:pt x="5846233" y="1941603"/>
                  <a:pt x="5820673" y="1881963"/>
                </a:cubicBezTo>
                <a:cubicBezTo>
                  <a:pt x="5814429" y="1867395"/>
                  <a:pt x="5805294" y="1854149"/>
                  <a:pt x="5799408" y="1839433"/>
                </a:cubicBezTo>
                <a:cubicBezTo>
                  <a:pt x="5791083" y="1818621"/>
                  <a:pt x="5791592" y="1793569"/>
                  <a:pt x="5778143" y="1775637"/>
                </a:cubicBezTo>
                <a:lnTo>
                  <a:pt x="5714347" y="1690577"/>
                </a:lnTo>
                <a:cubicBezTo>
                  <a:pt x="5703117" y="1656884"/>
                  <a:pt x="5706007" y="1656228"/>
                  <a:pt x="5682450" y="1626782"/>
                </a:cubicBezTo>
                <a:cubicBezTo>
                  <a:pt x="5676188" y="1618954"/>
                  <a:pt x="5670151" y="1609999"/>
                  <a:pt x="5661185" y="1605516"/>
                </a:cubicBezTo>
                <a:cubicBezTo>
                  <a:pt x="5648115" y="1598981"/>
                  <a:pt x="5632831" y="1598428"/>
                  <a:pt x="5618654" y="1594884"/>
                </a:cubicBezTo>
                <a:cubicBezTo>
                  <a:pt x="5597389" y="1598428"/>
                  <a:pt x="5574759" y="1597224"/>
                  <a:pt x="5554859" y="1605516"/>
                </a:cubicBezTo>
                <a:cubicBezTo>
                  <a:pt x="5531267" y="1615346"/>
                  <a:pt x="5491064" y="1648047"/>
                  <a:pt x="5491064" y="1648047"/>
                </a:cubicBezTo>
                <a:cubicBezTo>
                  <a:pt x="5321864" y="1635961"/>
                  <a:pt x="5301666" y="1628709"/>
                  <a:pt x="5108292" y="1648047"/>
                </a:cubicBezTo>
                <a:cubicBezTo>
                  <a:pt x="5074034" y="1651473"/>
                  <a:pt x="5027306" y="1667954"/>
                  <a:pt x="4991333" y="1679944"/>
                </a:cubicBezTo>
                <a:lnTo>
                  <a:pt x="4853110" y="1669312"/>
                </a:lnTo>
                <a:cubicBezTo>
                  <a:pt x="4778727" y="1664937"/>
                  <a:pt x="4703093" y="1672247"/>
                  <a:pt x="4629827" y="1658679"/>
                </a:cubicBezTo>
                <a:cubicBezTo>
                  <a:pt x="4604697" y="1654025"/>
                  <a:pt x="4566031" y="1616149"/>
                  <a:pt x="4566031" y="1616149"/>
                </a:cubicBezTo>
                <a:cubicBezTo>
                  <a:pt x="4558943" y="1605516"/>
                  <a:pt x="4545923" y="1596977"/>
                  <a:pt x="4544766" y="1584251"/>
                </a:cubicBezTo>
                <a:cubicBezTo>
                  <a:pt x="4538603" y="1516450"/>
                  <a:pt x="4539844" y="1501652"/>
                  <a:pt x="4587296" y="1477926"/>
                </a:cubicBezTo>
                <a:cubicBezTo>
                  <a:pt x="4597321" y="1472914"/>
                  <a:pt x="4608561" y="1470837"/>
                  <a:pt x="4619194" y="1467293"/>
                </a:cubicBezTo>
                <a:cubicBezTo>
                  <a:pt x="4622738" y="1446028"/>
                  <a:pt x="4620186" y="1422780"/>
                  <a:pt x="4629827" y="1403498"/>
                </a:cubicBezTo>
                <a:cubicBezTo>
                  <a:pt x="4635542" y="1392069"/>
                  <a:pt x="4651907" y="1390414"/>
                  <a:pt x="4661724" y="1382233"/>
                </a:cubicBezTo>
                <a:cubicBezTo>
                  <a:pt x="4673276" y="1372607"/>
                  <a:pt x="4682205" y="1360121"/>
                  <a:pt x="4693622" y="1350335"/>
                </a:cubicBezTo>
                <a:cubicBezTo>
                  <a:pt x="4707077" y="1338802"/>
                  <a:pt x="4721975" y="1329070"/>
                  <a:pt x="4736152" y="1318437"/>
                </a:cubicBezTo>
                <a:cubicBezTo>
                  <a:pt x="4766202" y="1228294"/>
                  <a:pt x="4751908" y="1284227"/>
                  <a:pt x="4736152" y="1095154"/>
                </a:cubicBezTo>
                <a:cubicBezTo>
                  <a:pt x="4734362" y="1073670"/>
                  <a:pt x="4733090" y="1051544"/>
                  <a:pt x="4725520" y="1031358"/>
                </a:cubicBezTo>
                <a:cubicBezTo>
                  <a:pt x="4718652" y="1013042"/>
                  <a:pt x="4688808" y="1001106"/>
                  <a:pt x="4672357" y="999461"/>
                </a:cubicBezTo>
                <a:cubicBezTo>
                  <a:pt x="4612301" y="993455"/>
                  <a:pt x="4551854" y="992372"/>
                  <a:pt x="4491603" y="988828"/>
                </a:cubicBezTo>
                <a:cubicBezTo>
                  <a:pt x="4439819" y="911152"/>
                  <a:pt x="4475208" y="975710"/>
                  <a:pt x="4459706" y="797442"/>
                </a:cubicBezTo>
                <a:cubicBezTo>
                  <a:pt x="4457231" y="768975"/>
                  <a:pt x="4460678" y="738493"/>
                  <a:pt x="4449073" y="712382"/>
                </a:cubicBezTo>
                <a:cubicBezTo>
                  <a:pt x="4444521" y="702140"/>
                  <a:pt x="4427200" y="706761"/>
                  <a:pt x="4417175" y="701749"/>
                </a:cubicBezTo>
                <a:cubicBezTo>
                  <a:pt x="4405746" y="696034"/>
                  <a:pt x="4397287" y="684851"/>
                  <a:pt x="4385278" y="680484"/>
                </a:cubicBezTo>
                <a:cubicBezTo>
                  <a:pt x="4357811" y="670496"/>
                  <a:pt x="4328571" y="666307"/>
                  <a:pt x="4300217" y="659219"/>
                </a:cubicBezTo>
                <a:lnTo>
                  <a:pt x="4257687" y="648586"/>
                </a:lnTo>
                <a:cubicBezTo>
                  <a:pt x="4124742" y="615350"/>
                  <a:pt x="4290027" y="657827"/>
                  <a:pt x="4183259" y="627321"/>
                </a:cubicBezTo>
                <a:cubicBezTo>
                  <a:pt x="4148216" y="617308"/>
                  <a:pt x="4124117" y="613366"/>
                  <a:pt x="4087566" y="606056"/>
                </a:cubicBezTo>
                <a:cubicBezTo>
                  <a:pt x="3992323" y="567959"/>
                  <a:pt x="4077075" y="598117"/>
                  <a:pt x="3981240" y="574158"/>
                </a:cubicBezTo>
                <a:cubicBezTo>
                  <a:pt x="3970367" y="571440"/>
                  <a:pt x="3960119" y="566605"/>
                  <a:pt x="3949343" y="563526"/>
                </a:cubicBezTo>
                <a:cubicBezTo>
                  <a:pt x="3935292" y="559511"/>
                  <a:pt x="3920990" y="556437"/>
                  <a:pt x="3906813" y="552893"/>
                </a:cubicBezTo>
                <a:cubicBezTo>
                  <a:pt x="3793585" y="637813"/>
                  <a:pt x="3924098" y="530023"/>
                  <a:pt x="3843017" y="627321"/>
                </a:cubicBezTo>
                <a:cubicBezTo>
                  <a:pt x="3834836" y="637138"/>
                  <a:pt x="3821098" y="640603"/>
                  <a:pt x="3811120" y="648586"/>
                </a:cubicBezTo>
                <a:cubicBezTo>
                  <a:pt x="3803292" y="654848"/>
                  <a:pt x="3796943" y="662763"/>
                  <a:pt x="3789854" y="669851"/>
                </a:cubicBezTo>
                <a:lnTo>
                  <a:pt x="3768589" y="733647"/>
                </a:lnTo>
                <a:lnTo>
                  <a:pt x="3757957" y="765544"/>
                </a:lnTo>
                <a:cubicBezTo>
                  <a:pt x="3749750" y="790165"/>
                  <a:pt x="3729579" y="859998"/>
                  <a:pt x="3704794" y="861237"/>
                </a:cubicBezTo>
                <a:lnTo>
                  <a:pt x="3492143" y="871870"/>
                </a:lnTo>
                <a:cubicBezTo>
                  <a:pt x="3466974" y="880259"/>
                  <a:pt x="3432739" y="893135"/>
                  <a:pt x="3407082" y="893135"/>
                </a:cubicBezTo>
                <a:cubicBezTo>
                  <a:pt x="3360872" y="893135"/>
                  <a:pt x="3314933" y="886046"/>
                  <a:pt x="3268859" y="882502"/>
                </a:cubicBezTo>
                <a:cubicBezTo>
                  <a:pt x="3258226" y="878958"/>
                  <a:pt x="3246286" y="878087"/>
                  <a:pt x="3236961" y="871870"/>
                </a:cubicBezTo>
                <a:cubicBezTo>
                  <a:pt x="3219327" y="860114"/>
                  <a:pt x="3193605" y="827687"/>
                  <a:pt x="3183799" y="808075"/>
                </a:cubicBezTo>
                <a:cubicBezTo>
                  <a:pt x="3178787" y="798050"/>
                  <a:pt x="3178178" y="786202"/>
                  <a:pt x="3173166" y="776177"/>
                </a:cubicBezTo>
                <a:cubicBezTo>
                  <a:pt x="3158362" y="746569"/>
                  <a:pt x="3143520" y="735898"/>
                  <a:pt x="3120003" y="712382"/>
                </a:cubicBezTo>
                <a:cubicBezTo>
                  <a:pt x="3094724" y="636539"/>
                  <a:pt x="3130568" y="728228"/>
                  <a:pt x="3077473" y="648586"/>
                </a:cubicBezTo>
                <a:cubicBezTo>
                  <a:pt x="3036386" y="586957"/>
                  <a:pt x="3106279" y="642981"/>
                  <a:pt x="3034943" y="595423"/>
                </a:cubicBezTo>
                <a:cubicBezTo>
                  <a:pt x="3031399" y="584791"/>
                  <a:pt x="3031191" y="572373"/>
                  <a:pt x="3024310" y="563526"/>
                </a:cubicBezTo>
                <a:cubicBezTo>
                  <a:pt x="3005847" y="539787"/>
                  <a:pt x="2960515" y="499730"/>
                  <a:pt x="2960515" y="499730"/>
                </a:cubicBezTo>
                <a:cubicBezTo>
                  <a:pt x="2936455" y="427555"/>
                  <a:pt x="2971394" y="510609"/>
                  <a:pt x="2886087" y="425302"/>
                </a:cubicBezTo>
                <a:lnTo>
                  <a:pt x="2822292" y="361507"/>
                </a:lnTo>
                <a:cubicBezTo>
                  <a:pt x="2811212" y="328268"/>
                  <a:pt x="2800466" y="286705"/>
                  <a:pt x="2769129" y="265814"/>
                </a:cubicBezTo>
                <a:lnTo>
                  <a:pt x="2737231" y="244549"/>
                </a:lnTo>
                <a:cubicBezTo>
                  <a:pt x="2733687" y="233916"/>
                  <a:pt x="2732816" y="221976"/>
                  <a:pt x="2726599" y="212651"/>
                </a:cubicBezTo>
                <a:cubicBezTo>
                  <a:pt x="2679563" y="142097"/>
                  <a:pt x="2708227" y="218439"/>
                  <a:pt x="2673436" y="148856"/>
                </a:cubicBezTo>
                <a:cubicBezTo>
                  <a:pt x="2668424" y="138831"/>
                  <a:pt x="2667815" y="126983"/>
                  <a:pt x="2662803" y="116958"/>
                </a:cubicBezTo>
                <a:cubicBezTo>
                  <a:pt x="2653594" y="98540"/>
                  <a:pt x="2636754" y="76980"/>
                  <a:pt x="2620273" y="63795"/>
                </a:cubicBezTo>
                <a:cubicBezTo>
                  <a:pt x="2610294" y="55812"/>
                  <a:pt x="2598192" y="50711"/>
                  <a:pt x="2588375" y="42530"/>
                </a:cubicBezTo>
                <a:cubicBezTo>
                  <a:pt x="2535278" y="-1717"/>
                  <a:pt x="2580638" y="18687"/>
                  <a:pt x="2524580" y="0"/>
                </a:cubicBezTo>
                <a:cubicBezTo>
                  <a:pt x="2503315" y="3544"/>
                  <a:pt x="2481700" y="5404"/>
                  <a:pt x="2460785" y="10633"/>
                </a:cubicBezTo>
                <a:cubicBezTo>
                  <a:pt x="2439039" y="16070"/>
                  <a:pt x="2419327" y="30037"/>
                  <a:pt x="2396989" y="31898"/>
                </a:cubicBezTo>
                <a:lnTo>
                  <a:pt x="2269399" y="42530"/>
                </a:lnTo>
                <a:cubicBezTo>
                  <a:pt x="2255222" y="46074"/>
                  <a:pt x="2238840" y="44783"/>
                  <a:pt x="2226868" y="53163"/>
                </a:cubicBezTo>
                <a:cubicBezTo>
                  <a:pt x="2096465" y="144445"/>
                  <a:pt x="2213473" y="100157"/>
                  <a:pt x="2131175" y="127591"/>
                </a:cubicBezTo>
                <a:cubicBezTo>
                  <a:pt x="2120543" y="138223"/>
                  <a:pt x="2114211" y="157731"/>
                  <a:pt x="2099278" y="159488"/>
                </a:cubicBezTo>
                <a:cubicBezTo>
                  <a:pt x="1985019" y="172930"/>
                  <a:pt x="1978855" y="163072"/>
                  <a:pt x="1907892" y="127591"/>
                </a:cubicBezTo>
                <a:cubicBezTo>
                  <a:pt x="1900804" y="116958"/>
                  <a:pt x="1895663" y="104729"/>
                  <a:pt x="1886627" y="95693"/>
                </a:cubicBezTo>
                <a:cubicBezTo>
                  <a:pt x="1877591" y="86657"/>
                  <a:pt x="1867334" y="76529"/>
                  <a:pt x="1854729" y="74428"/>
                </a:cubicBezTo>
                <a:cubicBezTo>
                  <a:pt x="1834686" y="71088"/>
                  <a:pt x="1804818" y="99384"/>
                  <a:pt x="1790933" y="106326"/>
                </a:cubicBezTo>
                <a:cubicBezTo>
                  <a:pt x="1780909" y="111338"/>
                  <a:pt x="1769668" y="113414"/>
                  <a:pt x="1759036" y="116958"/>
                </a:cubicBezTo>
                <a:cubicBezTo>
                  <a:pt x="1748403" y="127591"/>
                  <a:pt x="1740879" y="142749"/>
                  <a:pt x="1727138" y="148856"/>
                </a:cubicBezTo>
                <a:cubicBezTo>
                  <a:pt x="1707438" y="157612"/>
                  <a:pt x="1684258" y="154259"/>
                  <a:pt x="1663343" y="159488"/>
                </a:cubicBezTo>
                <a:cubicBezTo>
                  <a:pt x="1641597" y="164925"/>
                  <a:pt x="1620812" y="173665"/>
                  <a:pt x="1599547" y="180754"/>
                </a:cubicBezTo>
                <a:lnTo>
                  <a:pt x="1567650" y="191386"/>
                </a:lnTo>
                <a:lnTo>
                  <a:pt x="1503854" y="212651"/>
                </a:lnTo>
                <a:cubicBezTo>
                  <a:pt x="1493222" y="216195"/>
                  <a:pt x="1482830" y="220566"/>
                  <a:pt x="1471957" y="223284"/>
                </a:cubicBezTo>
                <a:cubicBezTo>
                  <a:pt x="1457780" y="226828"/>
                  <a:pt x="1443478" y="229902"/>
                  <a:pt x="1429427" y="233916"/>
                </a:cubicBezTo>
                <a:cubicBezTo>
                  <a:pt x="1418650" y="236995"/>
                  <a:pt x="1408342" y="241600"/>
                  <a:pt x="1397529" y="244549"/>
                </a:cubicBezTo>
                <a:cubicBezTo>
                  <a:pt x="1369333" y="252239"/>
                  <a:pt x="1340194" y="256572"/>
                  <a:pt x="1312468" y="265814"/>
                </a:cubicBezTo>
                <a:cubicBezTo>
                  <a:pt x="1291203" y="272902"/>
                  <a:pt x="1270419" y="281642"/>
                  <a:pt x="1248673" y="287079"/>
                </a:cubicBezTo>
                <a:cubicBezTo>
                  <a:pt x="1220320" y="294167"/>
                  <a:pt x="1191339" y="299102"/>
                  <a:pt x="1163613" y="308344"/>
                </a:cubicBezTo>
                <a:cubicBezTo>
                  <a:pt x="1152980" y="311888"/>
                  <a:pt x="1142528" y="316028"/>
                  <a:pt x="1131715" y="318977"/>
                </a:cubicBezTo>
                <a:cubicBezTo>
                  <a:pt x="1103519" y="326667"/>
                  <a:pt x="1074380" y="331000"/>
                  <a:pt x="1046654" y="340242"/>
                </a:cubicBezTo>
                <a:cubicBezTo>
                  <a:pt x="1025389" y="347330"/>
                  <a:pt x="1004605" y="356070"/>
                  <a:pt x="982859" y="361507"/>
                </a:cubicBezTo>
                <a:cubicBezTo>
                  <a:pt x="954506" y="368595"/>
                  <a:pt x="925525" y="373530"/>
                  <a:pt x="897799" y="382772"/>
                </a:cubicBezTo>
                <a:cubicBezTo>
                  <a:pt x="862728" y="394463"/>
                  <a:pt x="850876" y="397720"/>
                  <a:pt x="812738" y="414670"/>
                </a:cubicBezTo>
                <a:cubicBezTo>
                  <a:pt x="798254" y="421107"/>
                  <a:pt x="784924" y="430048"/>
                  <a:pt x="770208" y="435935"/>
                </a:cubicBezTo>
                <a:cubicBezTo>
                  <a:pt x="749396" y="444260"/>
                  <a:pt x="706413" y="457200"/>
                  <a:pt x="706413" y="457200"/>
                </a:cubicBezTo>
                <a:cubicBezTo>
                  <a:pt x="688692" y="474921"/>
                  <a:pt x="674102" y="496462"/>
                  <a:pt x="653250" y="510363"/>
                </a:cubicBezTo>
                <a:lnTo>
                  <a:pt x="589454" y="552893"/>
                </a:lnTo>
                <a:cubicBezTo>
                  <a:pt x="585910" y="574158"/>
                  <a:pt x="598722" y="608396"/>
                  <a:pt x="578822" y="616688"/>
                </a:cubicBezTo>
                <a:cubicBezTo>
                  <a:pt x="484836" y="655849"/>
                  <a:pt x="489229" y="603889"/>
                  <a:pt x="429966" y="595423"/>
                </a:cubicBezTo>
                <a:cubicBezTo>
                  <a:pt x="391213" y="589887"/>
                  <a:pt x="351960" y="588686"/>
                  <a:pt x="313008" y="584791"/>
                </a:cubicBezTo>
                <a:cubicBezTo>
                  <a:pt x="281073" y="581598"/>
                  <a:pt x="249327" y="576445"/>
                  <a:pt x="217315" y="574158"/>
                </a:cubicBezTo>
                <a:cubicBezTo>
                  <a:pt x="65858" y="563340"/>
                  <a:pt x="-54980" y="563526"/>
                  <a:pt x="25929" y="563526"/>
                </a:cubicBezTo>
              </a:path>
            </a:pathLst>
          </a:custGeom>
          <a:noFill/>
          <a:ln w="38100" cmpd="dbl">
            <a:solidFill>
              <a:srgbClr val="00B050"/>
            </a:solidFill>
            <a:prstDash val="lgDash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9388" y="6596063"/>
            <a:ext cx="820737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56"/>
          <p:cNvSpPr txBox="1">
            <a:spLocks noChangeArrowheads="1"/>
          </p:cNvSpPr>
          <p:nvPr/>
        </p:nvSpPr>
        <p:spPr bwMode="auto">
          <a:xfrm>
            <a:off x="1223963" y="6443663"/>
            <a:ext cx="241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 b="1">
                <a:latin typeface="Calibri" pitchFamily="34" charset="0"/>
              </a:rPr>
              <a:t>Центральный </a:t>
            </a:r>
            <a:r>
              <a:rPr lang="ru-RU" altLang="ru-RU" sz="800">
                <a:latin typeface="Calibri" pitchFamily="34" charset="0"/>
              </a:rPr>
              <a:t>Транс Азиатский Железнодорожный маршрут (ТАЖМ)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635375" y="4386263"/>
            <a:ext cx="215900" cy="987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3424238" y="3482975"/>
            <a:ext cx="212725" cy="887413"/>
          </a:xfrm>
          <a:custGeom>
            <a:avLst/>
            <a:gdLst>
              <a:gd name="connsiteX0" fmla="*/ 212651 w 212651"/>
              <a:gd name="connsiteY0" fmla="*/ 886373 h 886373"/>
              <a:gd name="connsiteX1" fmla="*/ 202018 w 212651"/>
              <a:gd name="connsiteY1" fmla="*/ 652457 h 886373"/>
              <a:gd name="connsiteX2" fmla="*/ 180753 w 212651"/>
              <a:gd name="connsiteY2" fmla="*/ 588662 h 886373"/>
              <a:gd name="connsiteX3" fmla="*/ 148856 w 212651"/>
              <a:gd name="connsiteY3" fmla="*/ 524866 h 886373"/>
              <a:gd name="connsiteX4" fmla="*/ 127590 w 212651"/>
              <a:gd name="connsiteY4" fmla="*/ 439806 h 886373"/>
              <a:gd name="connsiteX5" fmla="*/ 116958 w 212651"/>
              <a:gd name="connsiteY5" fmla="*/ 407908 h 886373"/>
              <a:gd name="connsiteX6" fmla="*/ 95693 w 212651"/>
              <a:gd name="connsiteY6" fmla="*/ 376011 h 886373"/>
              <a:gd name="connsiteX7" fmla="*/ 74428 w 212651"/>
              <a:gd name="connsiteY7" fmla="*/ 312215 h 886373"/>
              <a:gd name="connsiteX8" fmla="*/ 53163 w 212651"/>
              <a:gd name="connsiteY8" fmla="*/ 248420 h 886373"/>
              <a:gd name="connsiteX9" fmla="*/ 21265 w 212651"/>
              <a:gd name="connsiteY9" fmla="*/ 184625 h 886373"/>
              <a:gd name="connsiteX10" fmla="*/ 0 w 212651"/>
              <a:gd name="connsiteY10" fmla="*/ 120829 h 886373"/>
              <a:gd name="connsiteX11" fmla="*/ 31897 w 212651"/>
              <a:gd name="connsiteY11" fmla="*/ 35769 h 886373"/>
              <a:gd name="connsiteX12" fmla="*/ 42530 w 212651"/>
              <a:gd name="connsiteY12" fmla="*/ 3871 h 886373"/>
              <a:gd name="connsiteX13" fmla="*/ 116958 w 212651"/>
              <a:gd name="connsiteY13" fmla="*/ 3871 h 8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651" h="886373">
                <a:moveTo>
                  <a:pt x="212651" y="886373"/>
                </a:moveTo>
                <a:cubicBezTo>
                  <a:pt x="209107" y="808401"/>
                  <a:pt x="210333" y="730065"/>
                  <a:pt x="202018" y="652457"/>
                </a:cubicBezTo>
                <a:cubicBezTo>
                  <a:pt x="199630" y="630169"/>
                  <a:pt x="187841" y="609927"/>
                  <a:pt x="180753" y="588662"/>
                </a:cubicBezTo>
                <a:cubicBezTo>
                  <a:pt x="166079" y="544639"/>
                  <a:pt x="176339" y="566092"/>
                  <a:pt x="148856" y="524866"/>
                </a:cubicBezTo>
                <a:cubicBezTo>
                  <a:pt x="141767" y="496513"/>
                  <a:pt x="136832" y="467532"/>
                  <a:pt x="127590" y="439806"/>
                </a:cubicBezTo>
                <a:cubicBezTo>
                  <a:pt x="124046" y="429173"/>
                  <a:pt x="121970" y="417933"/>
                  <a:pt x="116958" y="407908"/>
                </a:cubicBezTo>
                <a:cubicBezTo>
                  <a:pt x="111243" y="396478"/>
                  <a:pt x="100883" y="387688"/>
                  <a:pt x="95693" y="376011"/>
                </a:cubicBezTo>
                <a:cubicBezTo>
                  <a:pt x="86589" y="355527"/>
                  <a:pt x="81517" y="333480"/>
                  <a:pt x="74428" y="312215"/>
                </a:cubicBezTo>
                <a:lnTo>
                  <a:pt x="53163" y="248420"/>
                </a:lnTo>
                <a:cubicBezTo>
                  <a:pt x="14388" y="132092"/>
                  <a:pt x="76226" y="308288"/>
                  <a:pt x="21265" y="184625"/>
                </a:cubicBezTo>
                <a:cubicBezTo>
                  <a:pt x="12161" y="164141"/>
                  <a:pt x="0" y="120829"/>
                  <a:pt x="0" y="120829"/>
                </a:cubicBezTo>
                <a:cubicBezTo>
                  <a:pt x="20512" y="18262"/>
                  <a:pt x="-4607" y="108776"/>
                  <a:pt x="31897" y="35769"/>
                </a:cubicBezTo>
                <a:cubicBezTo>
                  <a:pt x="36909" y="25744"/>
                  <a:pt x="32036" y="7806"/>
                  <a:pt x="42530" y="3871"/>
                </a:cubicBezTo>
                <a:cubicBezTo>
                  <a:pt x="65760" y="-4840"/>
                  <a:pt x="92149" y="3871"/>
                  <a:pt x="116958" y="387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892300" y="1276350"/>
            <a:ext cx="2159000" cy="2200275"/>
          </a:xfrm>
          <a:custGeom>
            <a:avLst/>
            <a:gdLst>
              <a:gd name="connsiteX0" fmla="*/ 1765005 w 2158410"/>
              <a:gd name="connsiteY0" fmla="*/ 2200940 h 2200940"/>
              <a:gd name="connsiteX1" fmla="*/ 1828800 w 2158410"/>
              <a:gd name="connsiteY1" fmla="*/ 2169042 h 2200940"/>
              <a:gd name="connsiteX2" fmla="*/ 1850065 w 2158410"/>
              <a:gd name="connsiteY2" fmla="*/ 2137144 h 2200940"/>
              <a:gd name="connsiteX3" fmla="*/ 1913861 w 2158410"/>
              <a:gd name="connsiteY3" fmla="*/ 2126512 h 2200940"/>
              <a:gd name="connsiteX4" fmla="*/ 1945758 w 2158410"/>
              <a:gd name="connsiteY4" fmla="*/ 2115879 h 2200940"/>
              <a:gd name="connsiteX5" fmla="*/ 1967024 w 2158410"/>
              <a:gd name="connsiteY5" fmla="*/ 2094614 h 2200940"/>
              <a:gd name="connsiteX6" fmla="*/ 1998921 w 2158410"/>
              <a:gd name="connsiteY6" fmla="*/ 2073349 h 2200940"/>
              <a:gd name="connsiteX7" fmla="*/ 2030819 w 2158410"/>
              <a:gd name="connsiteY7" fmla="*/ 2009553 h 2200940"/>
              <a:gd name="connsiteX8" fmla="*/ 2083982 w 2158410"/>
              <a:gd name="connsiteY8" fmla="*/ 1935126 h 2200940"/>
              <a:gd name="connsiteX9" fmla="*/ 2094614 w 2158410"/>
              <a:gd name="connsiteY9" fmla="*/ 1892595 h 2200940"/>
              <a:gd name="connsiteX10" fmla="*/ 2115879 w 2158410"/>
              <a:gd name="connsiteY10" fmla="*/ 1860698 h 2200940"/>
              <a:gd name="connsiteX11" fmla="*/ 2137145 w 2158410"/>
              <a:gd name="connsiteY11" fmla="*/ 1818167 h 2200940"/>
              <a:gd name="connsiteX12" fmla="*/ 2147777 w 2158410"/>
              <a:gd name="connsiteY12" fmla="*/ 1722474 h 2200940"/>
              <a:gd name="connsiteX13" fmla="*/ 2158410 w 2158410"/>
              <a:gd name="connsiteY13" fmla="*/ 1658679 h 2200940"/>
              <a:gd name="connsiteX14" fmla="*/ 2147777 w 2158410"/>
              <a:gd name="connsiteY14" fmla="*/ 1414130 h 2200940"/>
              <a:gd name="connsiteX15" fmla="*/ 1945758 w 2158410"/>
              <a:gd name="connsiteY15" fmla="*/ 1414130 h 2200940"/>
              <a:gd name="connsiteX16" fmla="*/ 1881963 w 2158410"/>
              <a:gd name="connsiteY16" fmla="*/ 1392865 h 2200940"/>
              <a:gd name="connsiteX17" fmla="*/ 1818168 w 2158410"/>
              <a:gd name="connsiteY17" fmla="*/ 1350335 h 2200940"/>
              <a:gd name="connsiteX18" fmla="*/ 1765005 w 2158410"/>
              <a:gd name="connsiteY18" fmla="*/ 1275907 h 2200940"/>
              <a:gd name="connsiteX19" fmla="*/ 1733107 w 2158410"/>
              <a:gd name="connsiteY19" fmla="*/ 1244009 h 2200940"/>
              <a:gd name="connsiteX20" fmla="*/ 1722475 w 2158410"/>
              <a:gd name="connsiteY20" fmla="*/ 1212112 h 2200940"/>
              <a:gd name="connsiteX21" fmla="*/ 1701210 w 2158410"/>
              <a:gd name="connsiteY21" fmla="*/ 1190846 h 2200940"/>
              <a:gd name="connsiteX22" fmla="*/ 1658679 w 2158410"/>
              <a:gd name="connsiteY22" fmla="*/ 1137684 h 2200940"/>
              <a:gd name="connsiteX23" fmla="*/ 1648047 w 2158410"/>
              <a:gd name="connsiteY23" fmla="*/ 1105786 h 2200940"/>
              <a:gd name="connsiteX24" fmla="*/ 1605517 w 2158410"/>
              <a:gd name="connsiteY24" fmla="*/ 1095153 h 2200940"/>
              <a:gd name="connsiteX25" fmla="*/ 1573619 w 2158410"/>
              <a:gd name="connsiteY25" fmla="*/ 1073888 h 2200940"/>
              <a:gd name="connsiteX26" fmla="*/ 1520456 w 2158410"/>
              <a:gd name="connsiteY26" fmla="*/ 1010093 h 2200940"/>
              <a:gd name="connsiteX27" fmla="*/ 1435396 w 2158410"/>
              <a:gd name="connsiteY27" fmla="*/ 914400 h 2200940"/>
              <a:gd name="connsiteX28" fmla="*/ 1403498 w 2158410"/>
              <a:gd name="connsiteY28" fmla="*/ 882502 h 2200940"/>
              <a:gd name="connsiteX29" fmla="*/ 1371600 w 2158410"/>
              <a:gd name="connsiteY29" fmla="*/ 850605 h 2200940"/>
              <a:gd name="connsiteX30" fmla="*/ 1318438 w 2158410"/>
              <a:gd name="connsiteY30" fmla="*/ 776177 h 2200940"/>
              <a:gd name="connsiteX31" fmla="*/ 1297172 w 2158410"/>
              <a:gd name="connsiteY31" fmla="*/ 744279 h 2200940"/>
              <a:gd name="connsiteX32" fmla="*/ 1201479 w 2158410"/>
              <a:gd name="connsiteY32" fmla="*/ 659219 h 2200940"/>
              <a:gd name="connsiteX33" fmla="*/ 1169582 w 2158410"/>
              <a:gd name="connsiteY33" fmla="*/ 648586 h 2200940"/>
              <a:gd name="connsiteX34" fmla="*/ 627321 w 2158410"/>
              <a:gd name="connsiteY34" fmla="*/ 627321 h 2200940"/>
              <a:gd name="connsiteX35" fmla="*/ 595424 w 2158410"/>
              <a:gd name="connsiteY35" fmla="*/ 616688 h 2200940"/>
              <a:gd name="connsiteX36" fmla="*/ 552893 w 2158410"/>
              <a:gd name="connsiteY36" fmla="*/ 563526 h 2200940"/>
              <a:gd name="connsiteX37" fmla="*/ 520996 w 2158410"/>
              <a:gd name="connsiteY37" fmla="*/ 552893 h 2200940"/>
              <a:gd name="connsiteX38" fmla="*/ 489098 w 2158410"/>
              <a:gd name="connsiteY38" fmla="*/ 531628 h 2200940"/>
              <a:gd name="connsiteX39" fmla="*/ 467833 w 2158410"/>
              <a:gd name="connsiteY39" fmla="*/ 499730 h 2200940"/>
              <a:gd name="connsiteX40" fmla="*/ 414670 w 2158410"/>
              <a:gd name="connsiteY40" fmla="*/ 446567 h 2200940"/>
              <a:gd name="connsiteX41" fmla="*/ 404038 w 2158410"/>
              <a:gd name="connsiteY41" fmla="*/ 414670 h 2200940"/>
              <a:gd name="connsiteX42" fmla="*/ 372140 w 2158410"/>
              <a:gd name="connsiteY42" fmla="*/ 393405 h 2200940"/>
              <a:gd name="connsiteX43" fmla="*/ 340242 w 2158410"/>
              <a:gd name="connsiteY43" fmla="*/ 361507 h 2200940"/>
              <a:gd name="connsiteX44" fmla="*/ 308345 w 2158410"/>
              <a:gd name="connsiteY44" fmla="*/ 340242 h 2200940"/>
              <a:gd name="connsiteX45" fmla="*/ 255182 w 2158410"/>
              <a:gd name="connsiteY45" fmla="*/ 287079 h 2200940"/>
              <a:gd name="connsiteX46" fmla="*/ 202019 w 2158410"/>
              <a:gd name="connsiteY46" fmla="*/ 223284 h 2200940"/>
              <a:gd name="connsiteX47" fmla="*/ 170121 w 2158410"/>
              <a:gd name="connsiteY47" fmla="*/ 159488 h 2200940"/>
              <a:gd name="connsiteX48" fmla="*/ 106326 w 2158410"/>
              <a:gd name="connsiteY48" fmla="*/ 106326 h 2200940"/>
              <a:gd name="connsiteX49" fmla="*/ 53163 w 2158410"/>
              <a:gd name="connsiteY49" fmla="*/ 53163 h 2200940"/>
              <a:gd name="connsiteX50" fmla="*/ 0 w 2158410"/>
              <a:gd name="connsiteY50" fmla="*/ 0 h 220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8410" h="2200940">
                <a:moveTo>
                  <a:pt x="1765005" y="2200940"/>
                </a:moveTo>
                <a:cubicBezTo>
                  <a:pt x="1786270" y="2190307"/>
                  <a:pt x="1809780" y="2183307"/>
                  <a:pt x="1828800" y="2169042"/>
                </a:cubicBezTo>
                <a:cubicBezTo>
                  <a:pt x="1839023" y="2161375"/>
                  <a:pt x="1838635" y="2142859"/>
                  <a:pt x="1850065" y="2137144"/>
                </a:cubicBezTo>
                <a:cubicBezTo>
                  <a:pt x="1869348" y="2127503"/>
                  <a:pt x="1892596" y="2130056"/>
                  <a:pt x="1913861" y="2126512"/>
                </a:cubicBezTo>
                <a:cubicBezTo>
                  <a:pt x="1924493" y="2122968"/>
                  <a:pt x="1936148" y="2121645"/>
                  <a:pt x="1945758" y="2115879"/>
                </a:cubicBezTo>
                <a:cubicBezTo>
                  <a:pt x="1954354" y="2110721"/>
                  <a:pt x="1959196" y="2100876"/>
                  <a:pt x="1967024" y="2094614"/>
                </a:cubicBezTo>
                <a:cubicBezTo>
                  <a:pt x="1977002" y="2086631"/>
                  <a:pt x="1988289" y="2080437"/>
                  <a:pt x="1998921" y="2073349"/>
                </a:cubicBezTo>
                <a:cubicBezTo>
                  <a:pt x="2059866" y="1981929"/>
                  <a:pt x="1986795" y="2097599"/>
                  <a:pt x="2030819" y="2009553"/>
                </a:cubicBezTo>
                <a:cubicBezTo>
                  <a:pt x="2038593" y="1994006"/>
                  <a:pt x="2076758" y="1944758"/>
                  <a:pt x="2083982" y="1935126"/>
                </a:cubicBezTo>
                <a:cubicBezTo>
                  <a:pt x="2087526" y="1920949"/>
                  <a:pt x="2088858" y="1906027"/>
                  <a:pt x="2094614" y="1892595"/>
                </a:cubicBezTo>
                <a:cubicBezTo>
                  <a:pt x="2099648" y="1880850"/>
                  <a:pt x="2109539" y="1871793"/>
                  <a:pt x="2115879" y="1860698"/>
                </a:cubicBezTo>
                <a:cubicBezTo>
                  <a:pt x="2123743" y="1846936"/>
                  <a:pt x="2130056" y="1832344"/>
                  <a:pt x="2137145" y="1818167"/>
                </a:cubicBezTo>
                <a:cubicBezTo>
                  <a:pt x="2140689" y="1786269"/>
                  <a:pt x="2143535" y="1754286"/>
                  <a:pt x="2147777" y="1722474"/>
                </a:cubicBezTo>
                <a:cubicBezTo>
                  <a:pt x="2150626" y="1701105"/>
                  <a:pt x="2158410" y="1680237"/>
                  <a:pt x="2158410" y="1658679"/>
                </a:cubicBezTo>
                <a:cubicBezTo>
                  <a:pt x="2158410" y="1577086"/>
                  <a:pt x="2151321" y="1495646"/>
                  <a:pt x="2147777" y="1414130"/>
                </a:cubicBezTo>
                <a:cubicBezTo>
                  <a:pt x="2052623" y="1423646"/>
                  <a:pt x="2038011" y="1432581"/>
                  <a:pt x="1945758" y="1414130"/>
                </a:cubicBezTo>
                <a:cubicBezTo>
                  <a:pt x="1923778" y="1409734"/>
                  <a:pt x="1900614" y="1405299"/>
                  <a:pt x="1881963" y="1392865"/>
                </a:cubicBezTo>
                <a:lnTo>
                  <a:pt x="1818168" y="1350335"/>
                </a:lnTo>
                <a:cubicBezTo>
                  <a:pt x="1801337" y="1325087"/>
                  <a:pt x="1784791" y="1298990"/>
                  <a:pt x="1765005" y="1275907"/>
                </a:cubicBezTo>
                <a:cubicBezTo>
                  <a:pt x="1755219" y="1264490"/>
                  <a:pt x="1743740" y="1254642"/>
                  <a:pt x="1733107" y="1244009"/>
                </a:cubicBezTo>
                <a:cubicBezTo>
                  <a:pt x="1729563" y="1233377"/>
                  <a:pt x="1728241" y="1221722"/>
                  <a:pt x="1722475" y="1212112"/>
                </a:cubicBezTo>
                <a:cubicBezTo>
                  <a:pt x="1717317" y="1203516"/>
                  <a:pt x="1707472" y="1198674"/>
                  <a:pt x="1701210" y="1190846"/>
                </a:cubicBezTo>
                <a:cubicBezTo>
                  <a:pt x="1647569" y="1123794"/>
                  <a:pt x="1710018" y="1189020"/>
                  <a:pt x="1658679" y="1137684"/>
                </a:cubicBezTo>
                <a:cubicBezTo>
                  <a:pt x="1655135" y="1127051"/>
                  <a:pt x="1656799" y="1112788"/>
                  <a:pt x="1648047" y="1105786"/>
                </a:cubicBezTo>
                <a:cubicBezTo>
                  <a:pt x="1636636" y="1096657"/>
                  <a:pt x="1618948" y="1100909"/>
                  <a:pt x="1605517" y="1095153"/>
                </a:cubicBezTo>
                <a:cubicBezTo>
                  <a:pt x="1593771" y="1090119"/>
                  <a:pt x="1584252" y="1080976"/>
                  <a:pt x="1573619" y="1073888"/>
                </a:cubicBezTo>
                <a:cubicBezTo>
                  <a:pt x="1520819" y="994689"/>
                  <a:pt x="1588683" y="1091966"/>
                  <a:pt x="1520456" y="1010093"/>
                </a:cubicBezTo>
                <a:cubicBezTo>
                  <a:pt x="1425589" y="896252"/>
                  <a:pt x="1642182" y="1121186"/>
                  <a:pt x="1435396" y="914400"/>
                </a:cubicBezTo>
                <a:lnTo>
                  <a:pt x="1403498" y="882502"/>
                </a:lnTo>
                <a:cubicBezTo>
                  <a:pt x="1392865" y="871870"/>
                  <a:pt x="1379941" y="863116"/>
                  <a:pt x="1371600" y="850605"/>
                </a:cubicBezTo>
                <a:cubicBezTo>
                  <a:pt x="1321497" y="775450"/>
                  <a:pt x="1384361" y="868470"/>
                  <a:pt x="1318438" y="776177"/>
                </a:cubicBezTo>
                <a:cubicBezTo>
                  <a:pt x="1311010" y="765778"/>
                  <a:pt x="1304600" y="754678"/>
                  <a:pt x="1297172" y="744279"/>
                </a:cubicBezTo>
                <a:cubicBezTo>
                  <a:pt x="1269908" y="706110"/>
                  <a:pt x="1251221" y="675801"/>
                  <a:pt x="1201479" y="659219"/>
                </a:cubicBezTo>
                <a:cubicBezTo>
                  <a:pt x="1190847" y="655675"/>
                  <a:pt x="1180772" y="649208"/>
                  <a:pt x="1169582" y="648586"/>
                </a:cubicBezTo>
                <a:cubicBezTo>
                  <a:pt x="988968" y="638552"/>
                  <a:pt x="808075" y="634409"/>
                  <a:pt x="627321" y="627321"/>
                </a:cubicBezTo>
                <a:cubicBezTo>
                  <a:pt x="616689" y="623777"/>
                  <a:pt x="605034" y="622454"/>
                  <a:pt x="595424" y="616688"/>
                </a:cubicBezTo>
                <a:cubicBezTo>
                  <a:pt x="552066" y="590673"/>
                  <a:pt x="596362" y="598301"/>
                  <a:pt x="552893" y="563526"/>
                </a:cubicBezTo>
                <a:cubicBezTo>
                  <a:pt x="544141" y="556525"/>
                  <a:pt x="531020" y="557905"/>
                  <a:pt x="520996" y="552893"/>
                </a:cubicBezTo>
                <a:cubicBezTo>
                  <a:pt x="509566" y="547178"/>
                  <a:pt x="499731" y="538716"/>
                  <a:pt x="489098" y="531628"/>
                </a:cubicBezTo>
                <a:cubicBezTo>
                  <a:pt x="482010" y="520995"/>
                  <a:pt x="476248" y="509347"/>
                  <a:pt x="467833" y="499730"/>
                </a:cubicBezTo>
                <a:cubicBezTo>
                  <a:pt x="451330" y="480869"/>
                  <a:pt x="414670" y="446567"/>
                  <a:pt x="414670" y="446567"/>
                </a:cubicBezTo>
                <a:cubicBezTo>
                  <a:pt x="411126" y="435935"/>
                  <a:pt x="411039" y="423421"/>
                  <a:pt x="404038" y="414670"/>
                </a:cubicBezTo>
                <a:cubicBezTo>
                  <a:pt x="396055" y="404691"/>
                  <a:pt x="381957" y="401586"/>
                  <a:pt x="372140" y="393405"/>
                </a:cubicBezTo>
                <a:cubicBezTo>
                  <a:pt x="360588" y="383779"/>
                  <a:pt x="351794" y="371133"/>
                  <a:pt x="340242" y="361507"/>
                </a:cubicBezTo>
                <a:cubicBezTo>
                  <a:pt x="330425" y="353326"/>
                  <a:pt x="317962" y="348657"/>
                  <a:pt x="308345" y="340242"/>
                </a:cubicBezTo>
                <a:cubicBezTo>
                  <a:pt x="289485" y="323739"/>
                  <a:pt x="272903" y="304800"/>
                  <a:pt x="255182" y="287079"/>
                </a:cubicBezTo>
                <a:cubicBezTo>
                  <a:pt x="231668" y="263565"/>
                  <a:pt x="216822" y="252889"/>
                  <a:pt x="202019" y="223284"/>
                </a:cubicBezTo>
                <a:cubicBezTo>
                  <a:pt x="178042" y="175331"/>
                  <a:pt x="208210" y="205195"/>
                  <a:pt x="170121" y="159488"/>
                </a:cubicBezTo>
                <a:cubicBezTo>
                  <a:pt x="120882" y="100400"/>
                  <a:pt x="157794" y="151360"/>
                  <a:pt x="106326" y="106326"/>
                </a:cubicBezTo>
                <a:cubicBezTo>
                  <a:pt x="87465" y="89823"/>
                  <a:pt x="70884" y="70884"/>
                  <a:pt x="53163" y="53163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676275" y="1196975"/>
            <a:ext cx="1216025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51263" y="6227763"/>
            <a:ext cx="820737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65"/>
          <p:cNvSpPr txBox="1">
            <a:spLocks noChangeArrowheads="1"/>
          </p:cNvSpPr>
          <p:nvPr/>
        </p:nvSpPr>
        <p:spPr bwMode="auto">
          <a:xfrm>
            <a:off x="4749800" y="6119813"/>
            <a:ext cx="2411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Calibri" pitchFamily="34" charset="0"/>
              </a:rPr>
              <a:t>Железнодорожный маршрут </a:t>
            </a:r>
            <a:r>
              <a:rPr lang="ru-RU" altLang="ru-RU" sz="800" b="1">
                <a:latin typeface="Calibri" pitchFamily="34" charset="0"/>
              </a:rPr>
              <a:t>Север-Юг</a:t>
            </a:r>
          </a:p>
        </p:txBody>
      </p:sp>
      <p:sp>
        <p:nvSpPr>
          <p:cNvPr id="20501" name="TextBox 66"/>
          <p:cNvSpPr txBox="1">
            <a:spLocks noChangeArrowheads="1"/>
          </p:cNvSpPr>
          <p:nvPr/>
        </p:nvSpPr>
        <p:spPr bwMode="auto">
          <a:xfrm>
            <a:off x="7675563" y="5135563"/>
            <a:ext cx="971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Чуньцин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7700963" y="4991100"/>
            <a:ext cx="144462" cy="14446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cxnSp>
        <p:nvCxnSpPr>
          <p:cNvPr id="26" name="Прямая со стрелкой 25"/>
          <p:cNvCxnSpPr>
            <a:stCxn id="25" idx="7"/>
          </p:cNvCxnSpPr>
          <p:nvPr/>
        </p:nvCxnSpPr>
        <p:spPr>
          <a:xfrm flipV="1">
            <a:off x="7823200" y="4810125"/>
            <a:ext cx="1069975" cy="201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5" idx="5"/>
          </p:cNvCxnSpPr>
          <p:nvPr/>
        </p:nvCxnSpPr>
        <p:spPr>
          <a:xfrm>
            <a:off x="7823200" y="5114925"/>
            <a:ext cx="1069975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52388" y="2073275"/>
            <a:ext cx="7677150" cy="2998788"/>
          </a:xfrm>
          <a:custGeom>
            <a:avLst/>
            <a:gdLst>
              <a:gd name="connsiteX0" fmla="*/ 7676707 w 7676707"/>
              <a:gd name="connsiteY0" fmla="*/ 2998381 h 2998381"/>
              <a:gd name="connsiteX1" fmla="*/ 7485321 w 7676707"/>
              <a:gd name="connsiteY1" fmla="*/ 2987749 h 2998381"/>
              <a:gd name="connsiteX2" fmla="*/ 7389628 w 7676707"/>
              <a:gd name="connsiteY2" fmla="*/ 2945218 h 2998381"/>
              <a:gd name="connsiteX3" fmla="*/ 7347097 w 7676707"/>
              <a:gd name="connsiteY3" fmla="*/ 2934586 h 2998381"/>
              <a:gd name="connsiteX4" fmla="*/ 7304567 w 7676707"/>
              <a:gd name="connsiteY4" fmla="*/ 2913321 h 2998381"/>
              <a:gd name="connsiteX5" fmla="*/ 7272670 w 7676707"/>
              <a:gd name="connsiteY5" fmla="*/ 2892056 h 2998381"/>
              <a:gd name="connsiteX6" fmla="*/ 7240772 w 7676707"/>
              <a:gd name="connsiteY6" fmla="*/ 2881423 h 2998381"/>
              <a:gd name="connsiteX7" fmla="*/ 7198242 w 7676707"/>
              <a:gd name="connsiteY7" fmla="*/ 2860158 h 2998381"/>
              <a:gd name="connsiteX8" fmla="*/ 7145079 w 7676707"/>
              <a:gd name="connsiteY8" fmla="*/ 2828260 h 2998381"/>
              <a:gd name="connsiteX9" fmla="*/ 7081284 w 7676707"/>
              <a:gd name="connsiteY9" fmla="*/ 2785730 h 2998381"/>
              <a:gd name="connsiteX10" fmla="*/ 7038753 w 7676707"/>
              <a:gd name="connsiteY10" fmla="*/ 2764465 h 2998381"/>
              <a:gd name="connsiteX11" fmla="*/ 6974958 w 7676707"/>
              <a:gd name="connsiteY11" fmla="*/ 2743200 h 2998381"/>
              <a:gd name="connsiteX12" fmla="*/ 6911163 w 7676707"/>
              <a:gd name="connsiteY12" fmla="*/ 2700670 h 2998381"/>
              <a:gd name="connsiteX13" fmla="*/ 6889897 w 7676707"/>
              <a:gd name="connsiteY13" fmla="*/ 2679404 h 2998381"/>
              <a:gd name="connsiteX14" fmla="*/ 6858000 w 7676707"/>
              <a:gd name="connsiteY14" fmla="*/ 2668772 h 2998381"/>
              <a:gd name="connsiteX15" fmla="*/ 6826102 w 7676707"/>
              <a:gd name="connsiteY15" fmla="*/ 2647507 h 2998381"/>
              <a:gd name="connsiteX16" fmla="*/ 6772939 w 7676707"/>
              <a:gd name="connsiteY16" fmla="*/ 2583711 h 2998381"/>
              <a:gd name="connsiteX17" fmla="*/ 6762307 w 7676707"/>
              <a:gd name="connsiteY17" fmla="*/ 2551814 h 2998381"/>
              <a:gd name="connsiteX18" fmla="*/ 6772939 w 7676707"/>
              <a:gd name="connsiteY18" fmla="*/ 2434856 h 2998381"/>
              <a:gd name="connsiteX19" fmla="*/ 6709144 w 7676707"/>
              <a:gd name="connsiteY19" fmla="*/ 2402958 h 2998381"/>
              <a:gd name="connsiteX20" fmla="*/ 6666614 w 7676707"/>
              <a:gd name="connsiteY20" fmla="*/ 2339163 h 2998381"/>
              <a:gd name="connsiteX21" fmla="*/ 6624084 w 7676707"/>
              <a:gd name="connsiteY21" fmla="*/ 2275367 h 2998381"/>
              <a:gd name="connsiteX22" fmla="*/ 6602818 w 7676707"/>
              <a:gd name="connsiteY22" fmla="*/ 2243470 h 2998381"/>
              <a:gd name="connsiteX23" fmla="*/ 6570921 w 7676707"/>
              <a:gd name="connsiteY23" fmla="*/ 2211572 h 2998381"/>
              <a:gd name="connsiteX24" fmla="*/ 6528390 w 7676707"/>
              <a:gd name="connsiteY24" fmla="*/ 2147777 h 2998381"/>
              <a:gd name="connsiteX25" fmla="*/ 6517758 w 7676707"/>
              <a:gd name="connsiteY25" fmla="*/ 2115879 h 2998381"/>
              <a:gd name="connsiteX26" fmla="*/ 6475228 w 7676707"/>
              <a:gd name="connsiteY26" fmla="*/ 2052084 h 2998381"/>
              <a:gd name="connsiteX27" fmla="*/ 6453963 w 7676707"/>
              <a:gd name="connsiteY27" fmla="*/ 2030818 h 2998381"/>
              <a:gd name="connsiteX28" fmla="*/ 6432697 w 7676707"/>
              <a:gd name="connsiteY28" fmla="*/ 1988288 h 2998381"/>
              <a:gd name="connsiteX29" fmla="*/ 6390167 w 7676707"/>
              <a:gd name="connsiteY29" fmla="*/ 1935125 h 2998381"/>
              <a:gd name="connsiteX30" fmla="*/ 6337004 w 7676707"/>
              <a:gd name="connsiteY30" fmla="*/ 1850065 h 2998381"/>
              <a:gd name="connsiteX31" fmla="*/ 6305107 w 7676707"/>
              <a:gd name="connsiteY31" fmla="*/ 1754372 h 2998381"/>
              <a:gd name="connsiteX32" fmla="*/ 6294474 w 7676707"/>
              <a:gd name="connsiteY32" fmla="*/ 1722474 h 2998381"/>
              <a:gd name="connsiteX33" fmla="*/ 6283842 w 7676707"/>
              <a:gd name="connsiteY33" fmla="*/ 1679944 h 2998381"/>
              <a:gd name="connsiteX34" fmla="*/ 6241311 w 7676707"/>
              <a:gd name="connsiteY34" fmla="*/ 1616149 h 2998381"/>
              <a:gd name="connsiteX35" fmla="*/ 6220046 w 7676707"/>
              <a:gd name="connsiteY35" fmla="*/ 1584251 h 2998381"/>
              <a:gd name="connsiteX36" fmla="*/ 5879804 w 7676707"/>
              <a:gd name="connsiteY36" fmla="*/ 1552353 h 2998381"/>
              <a:gd name="connsiteX37" fmla="*/ 5805377 w 7676707"/>
              <a:gd name="connsiteY37" fmla="*/ 1531088 h 2998381"/>
              <a:gd name="connsiteX38" fmla="*/ 5752214 w 7676707"/>
              <a:gd name="connsiteY38" fmla="*/ 1520456 h 2998381"/>
              <a:gd name="connsiteX39" fmla="*/ 5603358 w 7676707"/>
              <a:gd name="connsiteY39" fmla="*/ 1509823 h 2998381"/>
              <a:gd name="connsiteX40" fmla="*/ 5571460 w 7676707"/>
              <a:gd name="connsiteY40" fmla="*/ 1488558 h 2998381"/>
              <a:gd name="connsiteX41" fmla="*/ 5369442 w 7676707"/>
              <a:gd name="connsiteY41" fmla="*/ 1509823 h 2998381"/>
              <a:gd name="connsiteX42" fmla="*/ 5199321 w 7676707"/>
              <a:gd name="connsiteY42" fmla="*/ 1488558 h 2998381"/>
              <a:gd name="connsiteX43" fmla="*/ 5167423 w 7676707"/>
              <a:gd name="connsiteY43" fmla="*/ 1467293 h 2998381"/>
              <a:gd name="connsiteX44" fmla="*/ 5135525 w 7676707"/>
              <a:gd name="connsiteY44" fmla="*/ 1435395 h 2998381"/>
              <a:gd name="connsiteX45" fmla="*/ 5114260 w 7676707"/>
              <a:gd name="connsiteY45" fmla="*/ 1403498 h 2998381"/>
              <a:gd name="connsiteX46" fmla="*/ 5092995 w 7676707"/>
              <a:gd name="connsiteY46" fmla="*/ 1382232 h 2998381"/>
              <a:gd name="connsiteX47" fmla="*/ 5050465 w 7676707"/>
              <a:gd name="connsiteY47" fmla="*/ 1297172 h 2998381"/>
              <a:gd name="connsiteX48" fmla="*/ 5061097 w 7676707"/>
              <a:gd name="connsiteY48" fmla="*/ 1265274 h 2998381"/>
              <a:gd name="connsiteX49" fmla="*/ 5092995 w 7676707"/>
              <a:gd name="connsiteY49" fmla="*/ 1244009 h 2998381"/>
              <a:gd name="connsiteX50" fmla="*/ 5124893 w 7676707"/>
              <a:gd name="connsiteY50" fmla="*/ 1212111 h 2998381"/>
              <a:gd name="connsiteX51" fmla="*/ 5156790 w 7676707"/>
              <a:gd name="connsiteY51" fmla="*/ 1190846 h 2998381"/>
              <a:gd name="connsiteX52" fmla="*/ 5178056 w 7676707"/>
              <a:gd name="connsiteY52" fmla="*/ 1169581 h 2998381"/>
              <a:gd name="connsiteX53" fmla="*/ 5241851 w 7676707"/>
              <a:gd name="connsiteY53" fmla="*/ 1127051 h 2998381"/>
              <a:gd name="connsiteX54" fmla="*/ 5252484 w 7676707"/>
              <a:gd name="connsiteY54" fmla="*/ 1095153 h 2998381"/>
              <a:gd name="connsiteX55" fmla="*/ 5273749 w 7676707"/>
              <a:gd name="connsiteY55" fmla="*/ 1063256 h 2998381"/>
              <a:gd name="connsiteX56" fmla="*/ 5305646 w 7676707"/>
              <a:gd name="connsiteY56" fmla="*/ 978195 h 2998381"/>
              <a:gd name="connsiteX57" fmla="*/ 5295014 w 7676707"/>
              <a:gd name="connsiteY57" fmla="*/ 903767 h 2998381"/>
              <a:gd name="connsiteX58" fmla="*/ 5284381 w 7676707"/>
              <a:gd name="connsiteY58" fmla="*/ 871870 h 2998381"/>
              <a:gd name="connsiteX59" fmla="*/ 5209953 w 7676707"/>
              <a:gd name="connsiteY59" fmla="*/ 861237 h 2998381"/>
              <a:gd name="connsiteX60" fmla="*/ 5092995 w 7676707"/>
              <a:gd name="connsiteY60" fmla="*/ 839972 h 2998381"/>
              <a:gd name="connsiteX61" fmla="*/ 5061097 w 7676707"/>
              <a:gd name="connsiteY61" fmla="*/ 829339 h 2998381"/>
              <a:gd name="connsiteX62" fmla="*/ 5050465 w 7676707"/>
              <a:gd name="connsiteY62" fmla="*/ 723014 h 2998381"/>
              <a:gd name="connsiteX63" fmla="*/ 5029200 w 7676707"/>
              <a:gd name="connsiteY63" fmla="*/ 659218 h 2998381"/>
              <a:gd name="connsiteX64" fmla="*/ 5018567 w 7676707"/>
              <a:gd name="connsiteY64" fmla="*/ 595423 h 2998381"/>
              <a:gd name="connsiteX65" fmla="*/ 5007935 w 7676707"/>
              <a:gd name="connsiteY65" fmla="*/ 542260 h 2998381"/>
              <a:gd name="connsiteX66" fmla="*/ 4933507 w 7676707"/>
              <a:gd name="connsiteY66" fmla="*/ 531628 h 2998381"/>
              <a:gd name="connsiteX67" fmla="*/ 4901609 w 7676707"/>
              <a:gd name="connsiteY67" fmla="*/ 520995 h 2998381"/>
              <a:gd name="connsiteX68" fmla="*/ 4837814 w 7676707"/>
              <a:gd name="connsiteY68" fmla="*/ 478465 h 2998381"/>
              <a:gd name="connsiteX69" fmla="*/ 4774018 w 7676707"/>
              <a:gd name="connsiteY69" fmla="*/ 457200 h 2998381"/>
              <a:gd name="connsiteX70" fmla="*/ 4731488 w 7676707"/>
              <a:gd name="connsiteY70" fmla="*/ 446567 h 2998381"/>
              <a:gd name="connsiteX71" fmla="*/ 4678325 w 7676707"/>
              <a:gd name="connsiteY71" fmla="*/ 435935 h 2998381"/>
              <a:gd name="connsiteX72" fmla="*/ 4646428 w 7676707"/>
              <a:gd name="connsiteY72" fmla="*/ 425302 h 2998381"/>
              <a:gd name="connsiteX73" fmla="*/ 4561367 w 7676707"/>
              <a:gd name="connsiteY73" fmla="*/ 404037 h 2998381"/>
              <a:gd name="connsiteX74" fmla="*/ 4476307 w 7676707"/>
              <a:gd name="connsiteY74" fmla="*/ 467832 h 2998381"/>
              <a:gd name="connsiteX75" fmla="*/ 4433777 w 7676707"/>
              <a:gd name="connsiteY75" fmla="*/ 520995 h 2998381"/>
              <a:gd name="connsiteX76" fmla="*/ 4423144 w 7676707"/>
              <a:gd name="connsiteY76" fmla="*/ 552893 h 2998381"/>
              <a:gd name="connsiteX77" fmla="*/ 4348716 w 7676707"/>
              <a:gd name="connsiteY77" fmla="*/ 637953 h 2998381"/>
              <a:gd name="connsiteX78" fmla="*/ 4284921 w 7676707"/>
              <a:gd name="connsiteY78" fmla="*/ 659218 h 2998381"/>
              <a:gd name="connsiteX79" fmla="*/ 4178595 w 7676707"/>
              <a:gd name="connsiteY79" fmla="*/ 680484 h 2998381"/>
              <a:gd name="connsiteX80" fmla="*/ 4114800 w 7676707"/>
              <a:gd name="connsiteY80" fmla="*/ 701749 h 2998381"/>
              <a:gd name="connsiteX81" fmla="*/ 4082902 w 7676707"/>
              <a:gd name="connsiteY81" fmla="*/ 712381 h 2998381"/>
              <a:gd name="connsiteX82" fmla="*/ 4019107 w 7676707"/>
              <a:gd name="connsiteY82" fmla="*/ 691116 h 2998381"/>
              <a:gd name="connsiteX83" fmla="*/ 3987209 w 7676707"/>
              <a:gd name="connsiteY83" fmla="*/ 701749 h 2998381"/>
              <a:gd name="connsiteX84" fmla="*/ 3923414 w 7676707"/>
              <a:gd name="connsiteY84" fmla="*/ 712381 h 2998381"/>
              <a:gd name="connsiteX85" fmla="*/ 3880884 w 7676707"/>
              <a:gd name="connsiteY85" fmla="*/ 723014 h 2998381"/>
              <a:gd name="connsiteX86" fmla="*/ 3710763 w 7676707"/>
              <a:gd name="connsiteY86" fmla="*/ 669851 h 2998381"/>
              <a:gd name="connsiteX87" fmla="*/ 3678865 w 7676707"/>
              <a:gd name="connsiteY87" fmla="*/ 648586 h 2998381"/>
              <a:gd name="connsiteX88" fmla="*/ 3646967 w 7676707"/>
              <a:gd name="connsiteY88" fmla="*/ 627321 h 2998381"/>
              <a:gd name="connsiteX89" fmla="*/ 3636335 w 7676707"/>
              <a:gd name="connsiteY89" fmla="*/ 595423 h 2998381"/>
              <a:gd name="connsiteX90" fmla="*/ 3604437 w 7676707"/>
              <a:gd name="connsiteY90" fmla="*/ 574158 h 2998381"/>
              <a:gd name="connsiteX91" fmla="*/ 3572539 w 7676707"/>
              <a:gd name="connsiteY91" fmla="*/ 542260 h 2998381"/>
              <a:gd name="connsiteX92" fmla="*/ 3540642 w 7676707"/>
              <a:gd name="connsiteY92" fmla="*/ 478465 h 2998381"/>
              <a:gd name="connsiteX93" fmla="*/ 3508744 w 7676707"/>
              <a:gd name="connsiteY93" fmla="*/ 457200 h 2998381"/>
              <a:gd name="connsiteX94" fmla="*/ 3444949 w 7676707"/>
              <a:gd name="connsiteY94" fmla="*/ 414670 h 2998381"/>
              <a:gd name="connsiteX95" fmla="*/ 3338623 w 7676707"/>
              <a:gd name="connsiteY95" fmla="*/ 329609 h 2998381"/>
              <a:gd name="connsiteX96" fmla="*/ 3296093 w 7676707"/>
              <a:gd name="connsiteY96" fmla="*/ 265814 h 2998381"/>
              <a:gd name="connsiteX97" fmla="*/ 3274828 w 7676707"/>
              <a:gd name="connsiteY97" fmla="*/ 233916 h 2998381"/>
              <a:gd name="connsiteX98" fmla="*/ 3242930 w 7676707"/>
              <a:gd name="connsiteY98" fmla="*/ 212651 h 2998381"/>
              <a:gd name="connsiteX99" fmla="*/ 3179135 w 7676707"/>
              <a:gd name="connsiteY99" fmla="*/ 148856 h 2998381"/>
              <a:gd name="connsiteX100" fmla="*/ 3147237 w 7676707"/>
              <a:gd name="connsiteY100" fmla="*/ 116958 h 2998381"/>
              <a:gd name="connsiteX101" fmla="*/ 3115339 w 7676707"/>
              <a:gd name="connsiteY101" fmla="*/ 95693 h 2998381"/>
              <a:gd name="connsiteX102" fmla="*/ 3030279 w 7676707"/>
              <a:gd name="connsiteY102" fmla="*/ 21265 h 2998381"/>
              <a:gd name="connsiteX103" fmla="*/ 2998381 w 7676707"/>
              <a:gd name="connsiteY103" fmla="*/ 0 h 2998381"/>
              <a:gd name="connsiteX104" fmla="*/ 2902688 w 7676707"/>
              <a:gd name="connsiteY104" fmla="*/ 10632 h 2998381"/>
              <a:gd name="connsiteX105" fmla="*/ 2838893 w 7676707"/>
              <a:gd name="connsiteY105" fmla="*/ 31898 h 2998381"/>
              <a:gd name="connsiteX106" fmla="*/ 2668772 w 7676707"/>
              <a:gd name="connsiteY106" fmla="*/ 42530 h 2998381"/>
              <a:gd name="connsiteX107" fmla="*/ 2498651 w 7676707"/>
              <a:gd name="connsiteY107" fmla="*/ 42530 h 2998381"/>
              <a:gd name="connsiteX108" fmla="*/ 2456121 w 7676707"/>
              <a:gd name="connsiteY108" fmla="*/ 21265 h 2998381"/>
              <a:gd name="connsiteX109" fmla="*/ 2424223 w 7676707"/>
              <a:gd name="connsiteY109" fmla="*/ 10632 h 2998381"/>
              <a:gd name="connsiteX110" fmla="*/ 2392325 w 7676707"/>
              <a:gd name="connsiteY110" fmla="*/ 31898 h 2998381"/>
              <a:gd name="connsiteX111" fmla="*/ 2349795 w 7676707"/>
              <a:gd name="connsiteY111" fmla="*/ 95693 h 2998381"/>
              <a:gd name="connsiteX112" fmla="*/ 2317897 w 7676707"/>
              <a:gd name="connsiteY112" fmla="*/ 116958 h 2998381"/>
              <a:gd name="connsiteX113" fmla="*/ 2296632 w 7676707"/>
              <a:gd name="connsiteY113" fmla="*/ 148856 h 2998381"/>
              <a:gd name="connsiteX114" fmla="*/ 2264735 w 7676707"/>
              <a:gd name="connsiteY114" fmla="*/ 170121 h 2998381"/>
              <a:gd name="connsiteX115" fmla="*/ 2254102 w 7676707"/>
              <a:gd name="connsiteY115" fmla="*/ 202018 h 2998381"/>
              <a:gd name="connsiteX116" fmla="*/ 2200939 w 7676707"/>
              <a:gd name="connsiteY116" fmla="*/ 255181 h 2998381"/>
              <a:gd name="connsiteX117" fmla="*/ 2147777 w 7676707"/>
              <a:gd name="connsiteY117" fmla="*/ 329609 h 2998381"/>
              <a:gd name="connsiteX118" fmla="*/ 2115879 w 7676707"/>
              <a:gd name="connsiteY118" fmla="*/ 340242 h 2998381"/>
              <a:gd name="connsiteX119" fmla="*/ 2073349 w 7676707"/>
              <a:gd name="connsiteY119" fmla="*/ 404037 h 2998381"/>
              <a:gd name="connsiteX120" fmla="*/ 2020186 w 7676707"/>
              <a:gd name="connsiteY120" fmla="*/ 467832 h 2998381"/>
              <a:gd name="connsiteX121" fmla="*/ 1998921 w 7676707"/>
              <a:gd name="connsiteY121" fmla="*/ 489098 h 2998381"/>
              <a:gd name="connsiteX122" fmla="*/ 1956390 w 7676707"/>
              <a:gd name="connsiteY122" fmla="*/ 552893 h 2998381"/>
              <a:gd name="connsiteX123" fmla="*/ 1945758 w 7676707"/>
              <a:gd name="connsiteY123" fmla="*/ 595423 h 2998381"/>
              <a:gd name="connsiteX124" fmla="*/ 1775637 w 7676707"/>
              <a:gd name="connsiteY124" fmla="*/ 616688 h 2998381"/>
              <a:gd name="connsiteX125" fmla="*/ 1562986 w 7676707"/>
              <a:gd name="connsiteY125" fmla="*/ 637953 h 2998381"/>
              <a:gd name="connsiteX126" fmla="*/ 1488558 w 7676707"/>
              <a:gd name="connsiteY126" fmla="*/ 659218 h 2998381"/>
              <a:gd name="connsiteX127" fmla="*/ 1435395 w 7676707"/>
              <a:gd name="connsiteY127" fmla="*/ 680484 h 2998381"/>
              <a:gd name="connsiteX128" fmla="*/ 1318437 w 7676707"/>
              <a:gd name="connsiteY128" fmla="*/ 712381 h 2998381"/>
              <a:gd name="connsiteX129" fmla="*/ 1275907 w 7676707"/>
              <a:gd name="connsiteY129" fmla="*/ 733646 h 2998381"/>
              <a:gd name="connsiteX130" fmla="*/ 1190846 w 7676707"/>
              <a:gd name="connsiteY130" fmla="*/ 754911 h 2998381"/>
              <a:gd name="connsiteX131" fmla="*/ 1105786 w 7676707"/>
              <a:gd name="connsiteY131" fmla="*/ 786809 h 2998381"/>
              <a:gd name="connsiteX132" fmla="*/ 1041990 w 7676707"/>
              <a:gd name="connsiteY132" fmla="*/ 818707 h 2998381"/>
              <a:gd name="connsiteX133" fmla="*/ 1010093 w 7676707"/>
              <a:gd name="connsiteY133" fmla="*/ 839972 h 2998381"/>
              <a:gd name="connsiteX134" fmla="*/ 935665 w 7676707"/>
              <a:gd name="connsiteY134" fmla="*/ 861237 h 2998381"/>
              <a:gd name="connsiteX135" fmla="*/ 871870 w 7676707"/>
              <a:gd name="connsiteY135" fmla="*/ 914400 h 2998381"/>
              <a:gd name="connsiteX136" fmla="*/ 839972 w 7676707"/>
              <a:gd name="connsiteY136" fmla="*/ 818707 h 2998381"/>
              <a:gd name="connsiteX137" fmla="*/ 829339 w 7676707"/>
              <a:gd name="connsiteY137" fmla="*/ 786809 h 2998381"/>
              <a:gd name="connsiteX138" fmla="*/ 818707 w 7676707"/>
              <a:gd name="connsiteY138" fmla="*/ 723014 h 2998381"/>
              <a:gd name="connsiteX139" fmla="*/ 797442 w 7676707"/>
              <a:gd name="connsiteY139" fmla="*/ 691116 h 2998381"/>
              <a:gd name="connsiteX140" fmla="*/ 723014 w 7676707"/>
              <a:gd name="connsiteY140" fmla="*/ 669851 h 2998381"/>
              <a:gd name="connsiteX141" fmla="*/ 669851 w 7676707"/>
              <a:gd name="connsiteY141" fmla="*/ 616688 h 2998381"/>
              <a:gd name="connsiteX142" fmla="*/ 616688 w 7676707"/>
              <a:gd name="connsiteY142" fmla="*/ 563525 h 2998381"/>
              <a:gd name="connsiteX143" fmla="*/ 584790 w 7676707"/>
              <a:gd name="connsiteY143" fmla="*/ 542260 h 2998381"/>
              <a:gd name="connsiteX144" fmla="*/ 499730 w 7676707"/>
              <a:gd name="connsiteY144" fmla="*/ 489098 h 2998381"/>
              <a:gd name="connsiteX145" fmla="*/ 435935 w 7676707"/>
              <a:gd name="connsiteY145" fmla="*/ 467832 h 2998381"/>
              <a:gd name="connsiteX146" fmla="*/ 329609 w 7676707"/>
              <a:gd name="connsiteY146" fmla="*/ 457200 h 2998381"/>
              <a:gd name="connsiteX147" fmla="*/ 297711 w 7676707"/>
              <a:gd name="connsiteY147" fmla="*/ 446567 h 2998381"/>
              <a:gd name="connsiteX148" fmla="*/ 74428 w 7676707"/>
              <a:gd name="connsiteY148" fmla="*/ 425302 h 2998381"/>
              <a:gd name="connsiteX149" fmla="*/ 0 w 7676707"/>
              <a:gd name="connsiteY149" fmla="*/ 372139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676707" h="2998381">
                <a:moveTo>
                  <a:pt x="7676707" y="2998381"/>
                </a:moveTo>
                <a:cubicBezTo>
                  <a:pt x="7612912" y="2994837"/>
                  <a:pt x="7548678" y="2996013"/>
                  <a:pt x="7485321" y="2987749"/>
                </a:cubicBezTo>
                <a:cubicBezTo>
                  <a:pt x="7455570" y="2983869"/>
                  <a:pt x="7417564" y="2955694"/>
                  <a:pt x="7389628" y="2945218"/>
                </a:cubicBezTo>
                <a:cubicBezTo>
                  <a:pt x="7375945" y="2940087"/>
                  <a:pt x="7361274" y="2938130"/>
                  <a:pt x="7347097" y="2934586"/>
                </a:cubicBezTo>
                <a:cubicBezTo>
                  <a:pt x="7332920" y="2927498"/>
                  <a:pt x="7318329" y="2921185"/>
                  <a:pt x="7304567" y="2913321"/>
                </a:cubicBezTo>
                <a:cubicBezTo>
                  <a:pt x="7293472" y="2906981"/>
                  <a:pt x="7284099" y="2897771"/>
                  <a:pt x="7272670" y="2892056"/>
                </a:cubicBezTo>
                <a:cubicBezTo>
                  <a:pt x="7262645" y="2887044"/>
                  <a:pt x="7251074" y="2885838"/>
                  <a:pt x="7240772" y="2881423"/>
                </a:cubicBezTo>
                <a:cubicBezTo>
                  <a:pt x="7226204" y="2875179"/>
                  <a:pt x="7212097" y="2867855"/>
                  <a:pt x="7198242" y="2860158"/>
                </a:cubicBezTo>
                <a:cubicBezTo>
                  <a:pt x="7180177" y="2850122"/>
                  <a:pt x="7162514" y="2839355"/>
                  <a:pt x="7145079" y="2828260"/>
                </a:cubicBezTo>
                <a:cubicBezTo>
                  <a:pt x="7123517" y="2814539"/>
                  <a:pt x="7104143" y="2797159"/>
                  <a:pt x="7081284" y="2785730"/>
                </a:cubicBezTo>
                <a:cubicBezTo>
                  <a:pt x="7067107" y="2778642"/>
                  <a:pt x="7053470" y="2770352"/>
                  <a:pt x="7038753" y="2764465"/>
                </a:cubicBezTo>
                <a:cubicBezTo>
                  <a:pt x="7017941" y="2756140"/>
                  <a:pt x="6974958" y="2743200"/>
                  <a:pt x="6974958" y="2743200"/>
                </a:cubicBezTo>
                <a:cubicBezTo>
                  <a:pt x="6953693" y="2729023"/>
                  <a:pt x="6929235" y="2718742"/>
                  <a:pt x="6911163" y="2700670"/>
                </a:cubicBezTo>
                <a:cubicBezTo>
                  <a:pt x="6904074" y="2693581"/>
                  <a:pt x="6898493" y="2684562"/>
                  <a:pt x="6889897" y="2679404"/>
                </a:cubicBezTo>
                <a:cubicBezTo>
                  <a:pt x="6880287" y="2673638"/>
                  <a:pt x="6868632" y="2672316"/>
                  <a:pt x="6858000" y="2668772"/>
                </a:cubicBezTo>
                <a:cubicBezTo>
                  <a:pt x="6847367" y="2661684"/>
                  <a:pt x="6835919" y="2655688"/>
                  <a:pt x="6826102" y="2647507"/>
                </a:cubicBezTo>
                <a:cubicBezTo>
                  <a:pt x="6795401" y="2621923"/>
                  <a:pt x="6793848" y="2615075"/>
                  <a:pt x="6772939" y="2583711"/>
                </a:cubicBezTo>
                <a:cubicBezTo>
                  <a:pt x="6769395" y="2573079"/>
                  <a:pt x="6762307" y="2563021"/>
                  <a:pt x="6762307" y="2551814"/>
                </a:cubicBezTo>
                <a:cubicBezTo>
                  <a:pt x="6762307" y="2512667"/>
                  <a:pt x="6778892" y="2473548"/>
                  <a:pt x="6772939" y="2434856"/>
                </a:cubicBezTo>
                <a:cubicBezTo>
                  <a:pt x="6770711" y="2420372"/>
                  <a:pt x="6718964" y="2406231"/>
                  <a:pt x="6709144" y="2402958"/>
                </a:cubicBezTo>
                <a:cubicBezTo>
                  <a:pt x="6638354" y="2332168"/>
                  <a:pt x="6705082" y="2408406"/>
                  <a:pt x="6666614" y="2339163"/>
                </a:cubicBezTo>
                <a:cubicBezTo>
                  <a:pt x="6654202" y="2316822"/>
                  <a:pt x="6638261" y="2296632"/>
                  <a:pt x="6624084" y="2275367"/>
                </a:cubicBezTo>
                <a:cubicBezTo>
                  <a:pt x="6616996" y="2264734"/>
                  <a:pt x="6611854" y="2252506"/>
                  <a:pt x="6602818" y="2243470"/>
                </a:cubicBezTo>
                <a:lnTo>
                  <a:pt x="6570921" y="2211572"/>
                </a:lnTo>
                <a:cubicBezTo>
                  <a:pt x="6545637" y="2135723"/>
                  <a:pt x="6581489" y="2227426"/>
                  <a:pt x="6528390" y="2147777"/>
                </a:cubicBezTo>
                <a:cubicBezTo>
                  <a:pt x="6522173" y="2138452"/>
                  <a:pt x="6523201" y="2125676"/>
                  <a:pt x="6517758" y="2115879"/>
                </a:cubicBezTo>
                <a:cubicBezTo>
                  <a:pt x="6505346" y="2093538"/>
                  <a:pt x="6493299" y="2070156"/>
                  <a:pt x="6475228" y="2052084"/>
                </a:cubicBezTo>
                <a:cubicBezTo>
                  <a:pt x="6468140" y="2044995"/>
                  <a:pt x="6459524" y="2039159"/>
                  <a:pt x="6453963" y="2030818"/>
                </a:cubicBezTo>
                <a:cubicBezTo>
                  <a:pt x="6445171" y="2017630"/>
                  <a:pt x="6440561" y="2002050"/>
                  <a:pt x="6432697" y="1988288"/>
                </a:cubicBezTo>
                <a:cubicBezTo>
                  <a:pt x="6414813" y="1956992"/>
                  <a:pt x="6413453" y="1958412"/>
                  <a:pt x="6390167" y="1935125"/>
                </a:cubicBezTo>
                <a:cubicBezTo>
                  <a:pt x="6364861" y="1859207"/>
                  <a:pt x="6387553" y="1883764"/>
                  <a:pt x="6337004" y="1850065"/>
                </a:cubicBezTo>
                <a:cubicBezTo>
                  <a:pt x="6319082" y="1760449"/>
                  <a:pt x="6338122" y="1831406"/>
                  <a:pt x="6305107" y="1754372"/>
                </a:cubicBezTo>
                <a:cubicBezTo>
                  <a:pt x="6300692" y="1744070"/>
                  <a:pt x="6297553" y="1733251"/>
                  <a:pt x="6294474" y="1722474"/>
                </a:cubicBezTo>
                <a:cubicBezTo>
                  <a:pt x="6290460" y="1708423"/>
                  <a:pt x="6290377" y="1693014"/>
                  <a:pt x="6283842" y="1679944"/>
                </a:cubicBezTo>
                <a:cubicBezTo>
                  <a:pt x="6272412" y="1657085"/>
                  <a:pt x="6255488" y="1637414"/>
                  <a:pt x="6241311" y="1616149"/>
                </a:cubicBezTo>
                <a:cubicBezTo>
                  <a:pt x="6234223" y="1605516"/>
                  <a:pt x="6232784" y="1585270"/>
                  <a:pt x="6220046" y="1584251"/>
                </a:cubicBezTo>
                <a:cubicBezTo>
                  <a:pt x="5929251" y="1560987"/>
                  <a:pt x="6042226" y="1575557"/>
                  <a:pt x="5879804" y="1552353"/>
                </a:cubicBezTo>
                <a:cubicBezTo>
                  <a:pt x="5844289" y="1540515"/>
                  <a:pt x="5845422" y="1539987"/>
                  <a:pt x="5805377" y="1531088"/>
                </a:cubicBezTo>
                <a:cubicBezTo>
                  <a:pt x="5787735" y="1527168"/>
                  <a:pt x="5770187" y="1522348"/>
                  <a:pt x="5752214" y="1520456"/>
                </a:cubicBezTo>
                <a:cubicBezTo>
                  <a:pt x="5702742" y="1515248"/>
                  <a:pt x="5652977" y="1513367"/>
                  <a:pt x="5603358" y="1509823"/>
                </a:cubicBezTo>
                <a:cubicBezTo>
                  <a:pt x="5592725" y="1502735"/>
                  <a:pt x="5584219" y="1489267"/>
                  <a:pt x="5571460" y="1488558"/>
                </a:cubicBezTo>
                <a:cubicBezTo>
                  <a:pt x="5467022" y="1482756"/>
                  <a:pt x="5444565" y="1491043"/>
                  <a:pt x="5369442" y="1509823"/>
                </a:cubicBezTo>
                <a:cubicBezTo>
                  <a:pt x="5343047" y="1507793"/>
                  <a:pt x="5245225" y="1511510"/>
                  <a:pt x="5199321" y="1488558"/>
                </a:cubicBezTo>
                <a:cubicBezTo>
                  <a:pt x="5187891" y="1482843"/>
                  <a:pt x="5177240" y="1475474"/>
                  <a:pt x="5167423" y="1467293"/>
                </a:cubicBezTo>
                <a:cubicBezTo>
                  <a:pt x="5155871" y="1457667"/>
                  <a:pt x="5145151" y="1446947"/>
                  <a:pt x="5135525" y="1435395"/>
                </a:cubicBezTo>
                <a:cubicBezTo>
                  <a:pt x="5127344" y="1425578"/>
                  <a:pt x="5122243" y="1413476"/>
                  <a:pt x="5114260" y="1403498"/>
                </a:cubicBezTo>
                <a:cubicBezTo>
                  <a:pt x="5107998" y="1395670"/>
                  <a:pt x="5098153" y="1390828"/>
                  <a:pt x="5092995" y="1382232"/>
                </a:cubicBezTo>
                <a:cubicBezTo>
                  <a:pt x="5076686" y="1355049"/>
                  <a:pt x="5050465" y="1297172"/>
                  <a:pt x="5050465" y="1297172"/>
                </a:cubicBezTo>
                <a:cubicBezTo>
                  <a:pt x="5054009" y="1286539"/>
                  <a:pt x="5054096" y="1274026"/>
                  <a:pt x="5061097" y="1265274"/>
                </a:cubicBezTo>
                <a:cubicBezTo>
                  <a:pt x="5069080" y="1255295"/>
                  <a:pt x="5083178" y="1252190"/>
                  <a:pt x="5092995" y="1244009"/>
                </a:cubicBezTo>
                <a:cubicBezTo>
                  <a:pt x="5104547" y="1234383"/>
                  <a:pt x="5113341" y="1221737"/>
                  <a:pt x="5124893" y="1212111"/>
                </a:cubicBezTo>
                <a:cubicBezTo>
                  <a:pt x="5134710" y="1203930"/>
                  <a:pt x="5146812" y="1198829"/>
                  <a:pt x="5156790" y="1190846"/>
                </a:cubicBezTo>
                <a:cubicBezTo>
                  <a:pt x="5164618" y="1184584"/>
                  <a:pt x="5170036" y="1175596"/>
                  <a:pt x="5178056" y="1169581"/>
                </a:cubicBezTo>
                <a:cubicBezTo>
                  <a:pt x="5198502" y="1154247"/>
                  <a:pt x="5241851" y="1127051"/>
                  <a:pt x="5241851" y="1127051"/>
                </a:cubicBezTo>
                <a:cubicBezTo>
                  <a:pt x="5245395" y="1116418"/>
                  <a:pt x="5247472" y="1105178"/>
                  <a:pt x="5252484" y="1095153"/>
                </a:cubicBezTo>
                <a:cubicBezTo>
                  <a:pt x="5258199" y="1083724"/>
                  <a:pt x="5269262" y="1075221"/>
                  <a:pt x="5273749" y="1063256"/>
                </a:cubicBezTo>
                <a:cubicBezTo>
                  <a:pt x="5313165" y="958144"/>
                  <a:pt x="5255775" y="1053003"/>
                  <a:pt x="5305646" y="978195"/>
                </a:cubicBezTo>
                <a:cubicBezTo>
                  <a:pt x="5302102" y="953386"/>
                  <a:pt x="5299929" y="928342"/>
                  <a:pt x="5295014" y="903767"/>
                </a:cubicBezTo>
                <a:cubicBezTo>
                  <a:pt x="5292816" y="892777"/>
                  <a:pt x="5294405" y="876882"/>
                  <a:pt x="5284381" y="871870"/>
                </a:cubicBezTo>
                <a:cubicBezTo>
                  <a:pt x="5261966" y="860662"/>
                  <a:pt x="5234762" y="864781"/>
                  <a:pt x="5209953" y="861237"/>
                </a:cubicBezTo>
                <a:cubicBezTo>
                  <a:pt x="5136802" y="836852"/>
                  <a:pt x="5225243" y="864017"/>
                  <a:pt x="5092995" y="839972"/>
                </a:cubicBezTo>
                <a:cubicBezTo>
                  <a:pt x="5081968" y="837967"/>
                  <a:pt x="5071730" y="832883"/>
                  <a:pt x="5061097" y="829339"/>
                </a:cubicBezTo>
                <a:cubicBezTo>
                  <a:pt x="5057553" y="793897"/>
                  <a:pt x="5057029" y="758022"/>
                  <a:pt x="5050465" y="723014"/>
                </a:cubicBezTo>
                <a:cubicBezTo>
                  <a:pt x="5046334" y="700982"/>
                  <a:pt x="5032885" y="681329"/>
                  <a:pt x="5029200" y="659218"/>
                </a:cubicBezTo>
                <a:cubicBezTo>
                  <a:pt x="5025656" y="637953"/>
                  <a:pt x="5022423" y="616634"/>
                  <a:pt x="5018567" y="595423"/>
                </a:cubicBezTo>
                <a:cubicBezTo>
                  <a:pt x="5015334" y="577643"/>
                  <a:pt x="5022393" y="553103"/>
                  <a:pt x="5007935" y="542260"/>
                </a:cubicBezTo>
                <a:cubicBezTo>
                  <a:pt x="4987886" y="527223"/>
                  <a:pt x="4958316" y="535172"/>
                  <a:pt x="4933507" y="531628"/>
                </a:cubicBezTo>
                <a:cubicBezTo>
                  <a:pt x="4922874" y="528084"/>
                  <a:pt x="4911406" y="526438"/>
                  <a:pt x="4901609" y="520995"/>
                </a:cubicBezTo>
                <a:cubicBezTo>
                  <a:pt x="4879268" y="508583"/>
                  <a:pt x="4862060" y="486547"/>
                  <a:pt x="4837814" y="478465"/>
                </a:cubicBezTo>
                <a:cubicBezTo>
                  <a:pt x="4816549" y="471377"/>
                  <a:pt x="4795764" y="462637"/>
                  <a:pt x="4774018" y="457200"/>
                </a:cubicBezTo>
                <a:cubicBezTo>
                  <a:pt x="4759841" y="453656"/>
                  <a:pt x="4745753" y="449737"/>
                  <a:pt x="4731488" y="446567"/>
                </a:cubicBezTo>
                <a:cubicBezTo>
                  <a:pt x="4713846" y="442647"/>
                  <a:pt x="4695857" y="440318"/>
                  <a:pt x="4678325" y="435935"/>
                </a:cubicBezTo>
                <a:cubicBezTo>
                  <a:pt x="4667452" y="433217"/>
                  <a:pt x="4657301" y="428020"/>
                  <a:pt x="4646428" y="425302"/>
                </a:cubicBezTo>
                <a:lnTo>
                  <a:pt x="4561367" y="404037"/>
                </a:lnTo>
                <a:cubicBezTo>
                  <a:pt x="4505696" y="422595"/>
                  <a:pt x="4537393" y="406746"/>
                  <a:pt x="4476307" y="467832"/>
                </a:cubicBezTo>
                <a:cubicBezTo>
                  <a:pt x="4456530" y="487609"/>
                  <a:pt x="4447188" y="494174"/>
                  <a:pt x="4433777" y="520995"/>
                </a:cubicBezTo>
                <a:cubicBezTo>
                  <a:pt x="4428765" y="531020"/>
                  <a:pt x="4428587" y="543096"/>
                  <a:pt x="4423144" y="552893"/>
                </a:cubicBezTo>
                <a:cubicBezTo>
                  <a:pt x="4401936" y="591067"/>
                  <a:pt x="4387674" y="620639"/>
                  <a:pt x="4348716" y="637953"/>
                </a:cubicBezTo>
                <a:cubicBezTo>
                  <a:pt x="4328233" y="647057"/>
                  <a:pt x="4307031" y="655533"/>
                  <a:pt x="4284921" y="659218"/>
                </a:cubicBezTo>
                <a:cubicBezTo>
                  <a:pt x="4241806" y="666404"/>
                  <a:pt x="4218251" y="668587"/>
                  <a:pt x="4178595" y="680484"/>
                </a:cubicBezTo>
                <a:cubicBezTo>
                  <a:pt x="4157125" y="686925"/>
                  <a:pt x="4136065" y="694661"/>
                  <a:pt x="4114800" y="701749"/>
                </a:cubicBezTo>
                <a:lnTo>
                  <a:pt x="4082902" y="712381"/>
                </a:lnTo>
                <a:cubicBezTo>
                  <a:pt x="4061637" y="705293"/>
                  <a:pt x="4040372" y="684027"/>
                  <a:pt x="4019107" y="691116"/>
                </a:cubicBezTo>
                <a:cubicBezTo>
                  <a:pt x="4008474" y="694660"/>
                  <a:pt x="3998150" y="699318"/>
                  <a:pt x="3987209" y="701749"/>
                </a:cubicBezTo>
                <a:cubicBezTo>
                  <a:pt x="3966164" y="706426"/>
                  <a:pt x="3944554" y="708153"/>
                  <a:pt x="3923414" y="712381"/>
                </a:cubicBezTo>
                <a:cubicBezTo>
                  <a:pt x="3909085" y="715247"/>
                  <a:pt x="3895061" y="719470"/>
                  <a:pt x="3880884" y="723014"/>
                </a:cubicBezTo>
                <a:cubicBezTo>
                  <a:pt x="3749127" y="709838"/>
                  <a:pt x="3804195" y="732139"/>
                  <a:pt x="3710763" y="669851"/>
                </a:cubicBezTo>
                <a:lnTo>
                  <a:pt x="3678865" y="648586"/>
                </a:lnTo>
                <a:lnTo>
                  <a:pt x="3646967" y="627321"/>
                </a:lnTo>
                <a:cubicBezTo>
                  <a:pt x="3643423" y="616688"/>
                  <a:pt x="3643336" y="604175"/>
                  <a:pt x="3636335" y="595423"/>
                </a:cubicBezTo>
                <a:cubicBezTo>
                  <a:pt x="3628352" y="585444"/>
                  <a:pt x="3614254" y="582339"/>
                  <a:pt x="3604437" y="574158"/>
                </a:cubicBezTo>
                <a:cubicBezTo>
                  <a:pt x="3592885" y="564532"/>
                  <a:pt x="3583172" y="552893"/>
                  <a:pt x="3572539" y="542260"/>
                </a:cubicBezTo>
                <a:cubicBezTo>
                  <a:pt x="3563892" y="516317"/>
                  <a:pt x="3561253" y="499076"/>
                  <a:pt x="3540642" y="478465"/>
                </a:cubicBezTo>
                <a:cubicBezTo>
                  <a:pt x="3531606" y="469429"/>
                  <a:pt x="3518561" y="465381"/>
                  <a:pt x="3508744" y="457200"/>
                </a:cubicBezTo>
                <a:cubicBezTo>
                  <a:pt x="3455647" y="412952"/>
                  <a:pt x="3501005" y="433355"/>
                  <a:pt x="3444949" y="414670"/>
                </a:cubicBezTo>
                <a:cubicBezTo>
                  <a:pt x="3409507" y="386316"/>
                  <a:pt x="3370717" y="361703"/>
                  <a:pt x="3338623" y="329609"/>
                </a:cubicBezTo>
                <a:cubicBezTo>
                  <a:pt x="3320551" y="311537"/>
                  <a:pt x="3310270" y="287079"/>
                  <a:pt x="3296093" y="265814"/>
                </a:cubicBezTo>
                <a:cubicBezTo>
                  <a:pt x="3289005" y="255181"/>
                  <a:pt x="3285461" y="241004"/>
                  <a:pt x="3274828" y="233916"/>
                </a:cubicBezTo>
                <a:cubicBezTo>
                  <a:pt x="3264195" y="226828"/>
                  <a:pt x="3252481" y="221141"/>
                  <a:pt x="3242930" y="212651"/>
                </a:cubicBezTo>
                <a:cubicBezTo>
                  <a:pt x="3220453" y="192671"/>
                  <a:pt x="3200400" y="170121"/>
                  <a:pt x="3179135" y="148856"/>
                </a:cubicBezTo>
                <a:cubicBezTo>
                  <a:pt x="3168502" y="138223"/>
                  <a:pt x="3159748" y="125299"/>
                  <a:pt x="3147237" y="116958"/>
                </a:cubicBezTo>
                <a:lnTo>
                  <a:pt x="3115339" y="95693"/>
                </a:lnTo>
                <a:cubicBezTo>
                  <a:pt x="3079898" y="42530"/>
                  <a:pt x="3104706" y="70883"/>
                  <a:pt x="3030279" y="21265"/>
                </a:cubicBezTo>
                <a:lnTo>
                  <a:pt x="2998381" y="0"/>
                </a:lnTo>
                <a:cubicBezTo>
                  <a:pt x="2966483" y="3544"/>
                  <a:pt x="2934159" y="4338"/>
                  <a:pt x="2902688" y="10632"/>
                </a:cubicBezTo>
                <a:cubicBezTo>
                  <a:pt x="2880708" y="15028"/>
                  <a:pt x="2861265" y="30500"/>
                  <a:pt x="2838893" y="31898"/>
                </a:cubicBezTo>
                <a:lnTo>
                  <a:pt x="2668772" y="42530"/>
                </a:lnTo>
                <a:cubicBezTo>
                  <a:pt x="2600110" y="65418"/>
                  <a:pt x="2618878" y="63747"/>
                  <a:pt x="2498651" y="42530"/>
                </a:cubicBezTo>
                <a:cubicBezTo>
                  <a:pt x="2483042" y="39775"/>
                  <a:pt x="2470689" y="27509"/>
                  <a:pt x="2456121" y="21265"/>
                </a:cubicBezTo>
                <a:cubicBezTo>
                  <a:pt x="2445819" y="16850"/>
                  <a:pt x="2434856" y="14176"/>
                  <a:pt x="2424223" y="10632"/>
                </a:cubicBezTo>
                <a:cubicBezTo>
                  <a:pt x="2413590" y="17721"/>
                  <a:pt x="2400740" y="22281"/>
                  <a:pt x="2392325" y="31898"/>
                </a:cubicBezTo>
                <a:cubicBezTo>
                  <a:pt x="2375495" y="51132"/>
                  <a:pt x="2371060" y="81516"/>
                  <a:pt x="2349795" y="95693"/>
                </a:cubicBezTo>
                <a:lnTo>
                  <a:pt x="2317897" y="116958"/>
                </a:lnTo>
                <a:cubicBezTo>
                  <a:pt x="2310809" y="127591"/>
                  <a:pt x="2305668" y="139820"/>
                  <a:pt x="2296632" y="148856"/>
                </a:cubicBezTo>
                <a:cubicBezTo>
                  <a:pt x="2287596" y="157892"/>
                  <a:pt x="2272718" y="160143"/>
                  <a:pt x="2264735" y="170121"/>
                </a:cubicBezTo>
                <a:cubicBezTo>
                  <a:pt x="2257734" y="178873"/>
                  <a:pt x="2260827" y="193052"/>
                  <a:pt x="2254102" y="202018"/>
                </a:cubicBezTo>
                <a:cubicBezTo>
                  <a:pt x="2239065" y="222067"/>
                  <a:pt x="2214840" y="234329"/>
                  <a:pt x="2200939" y="255181"/>
                </a:cubicBezTo>
                <a:cubicBezTo>
                  <a:pt x="2191242" y="269726"/>
                  <a:pt x="2157668" y="321366"/>
                  <a:pt x="2147777" y="329609"/>
                </a:cubicBezTo>
                <a:cubicBezTo>
                  <a:pt x="2139167" y="336784"/>
                  <a:pt x="2126512" y="336698"/>
                  <a:pt x="2115879" y="340242"/>
                </a:cubicBezTo>
                <a:cubicBezTo>
                  <a:pt x="2101702" y="361507"/>
                  <a:pt x="2091421" y="385965"/>
                  <a:pt x="2073349" y="404037"/>
                </a:cubicBezTo>
                <a:cubicBezTo>
                  <a:pt x="1997584" y="479802"/>
                  <a:pt x="2079393" y="393823"/>
                  <a:pt x="2020186" y="467832"/>
                </a:cubicBezTo>
                <a:cubicBezTo>
                  <a:pt x="2013924" y="475660"/>
                  <a:pt x="2004936" y="481078"/>
                  <a:pt x="1998921" y="489098"/>
                </a:cubicBezTo>
                <a:cubicBezTo>
                  <a:pt x="1983586" y="509544"/>
                  <a:pt x="1956390" y="552893"/>
                  <a:pt x="1956390" y="552893"/>
                </a:cubicBezTo>
                <a:cubicBezTo>
                  <a:pt x="1952846" y="567070"/>
                  <a:pt x="1959538" y="590560"/>
                  <a:pt x="1945758" y="595423"/>
                </a:cubicBezTo>
                <a:cubicBezTo>
                  <a:pt x="1891868" y="614443"/>
                  <a:pt x="1832436" y="610377"/>
                  <a:pt x="1775637" y="616688"/>
                </a:cubicBezTo>
                <a:cubicBezTo>
                  <a:pt x="1704836" y="624555"/>
                  <a:pt x="1633870" y="630865"/>
                  <a:pt x="1562986" y="637953"/>
                </a:cubicBezTo>
                <a:cubicBezTo>
                  <a:pt x="1538177" y="645041"/>
                  <a:pt x="1513036" y="651059"/>
                  <a:pt x="1488558" y="659218"/>
                </a:cubicBezTo>
                <a:cubicBezTo>
                  <a:pt x="1470451" y="665254"/>
                  <a:pt x="1453502" y="674448"/>
                  <a:pt x="1435395" y="680484"/>
                </a:cubicBezTo>
                <a:cubicBezTo>
                  <a:pt x="1397473" y="693125"/>
                  <a:pt x="1357366" y="702649"/>
                  <a:pt x="1318437" y="712381"/>
                </a:cubicBezTo>
                <a:cubicBezTo>
                  <a:pt x="1304260" y="719469"/>
                  <a:pt x="1290944" y="728634"/>
                  <a:pt x="1275907" y="733646"/>
                </a:cubicBezTo>
                <a:cubicBezTo>
                  <a:pt x="1248181" y="742888"/>
                  <a:pt x="1217982" y="744056"/>
                  <a:pt x="1190846" y="754911"/>
                </a:cubicBezTo>
                <a:cubicBezTo>
                  <a:pt x="1127278" y="780340"/>
                  <a:pt x="1155791" y="770142"/>
                  <a:pt x="1105786" y="786809"/>
                </a:cubicBezTo>
                <a:cubicBezTo>
                  <a:pt x="1014366" y="847754"/>
                  <a:pt x="1130036" y="774683"/>
                  <a:pt x="1041990" y="818707"/>
                </a:cubicBezTo>
                <a:cubicBezTo>
                  <a:pt x="1030561" y="824422"/>
                  <a:pt x="1021838" y="834938"/>
                  <a:pt x="1010093" y="839972"/>
                </a:cubicBezTo>
                <a:cubicBezTo>
                  <a:pt x="962382" y="860419"/>
                  <a:pt x="977060" y="840539"/>
                  <a:pt x="935665" y="861237"/>
                </a:cubicBezTo>
                <a:cubicBezTo>
                  <a:pt x="906057" y="876041"/>
                  <a:pt x="895386" y="890883"/>
                  <a:pt x="871870" y="914400"/>
                </a:cubicBezTo>
                <a:lnTo>
                  <a:pt x="839972" y="818707"/>
                </a:lnTo>
                <a:lnTo>
                  <a:pt x="829339" y="786809"/>
                </a:lnTo>
                <a:cubicBezTo>
                  <a:pt x="825795" y="765544"/>
                  <a:pt x="825524" y="743466"/>
                  <a:pt x="818707" y="723014"/>
                </a:cubicBezTo>
                <a:cubicBezTo>
                  <a:pt x="814666" y="710891"/>
                  <a:pt x="807421" y="699099"/>
                  <a:pt x="797442" y="691116"/>
                </a:cubicBezTo>
                <a:cubicBezTo>
                  <a:pt x="790511" y="685571"/>
                  <a:pt x="725789" y="670545"/>
                  <a:pt x="723014" y="669851"/>
                </a:cubicBezTo>
                <a:cubicBezTo>
                  <a:pt x="680484" y="606055"/>
                  <a:pt x="726558" y="666307"/>
                  <a:pt x="669851" y="616688"/>
                </a:cubicBezTo>
                <a:cubicBezTo>
                  <a:pt x="650990" y="600185"/>
                  <a:pt x="637540" y="577426"/>
                  <a:pt x="616688" y="563525"/>
                </a:cubicBezTo>
                <a:cubicBezTo>
                  <a:pt x="606055" y="556437"/>
                  <a:pt x="595189" y="549687"/>
                  <a:pt x="584790" y="542260"/>
                </a:cubicBezTo>
                <a:cubicBezTo>
                  <a:pt x="544073" y="513177"/>
                  <a:pt x="545147" y="507265"/>
                  <a:pt x="499730" y="489098"/>
                </a:cubicBezTo>
                <a:cubicBezTo>
                  <a:pt x="478918" y="480773"/>
                  <a:pt x="458239" y="470062"/>
                  <a:pt x="435935" y="467832"/>
                </a:cubicBezTo>
                <a:lnTo>
                  <a:pt x="329609" y="457200"/>
                </a:lnTo>
                <a:cubicBezTo>
                  <a:pt x="318976" y="453656"/>
                  <a:pt x="308832" y="447957"/>
                  <a:pt x="297711" y="446567"/>
                </a:cubicBezTo>
                <a:cubicBezTo>
                  <a:pt x="223524" y="437294"/>
                  <a:pt x="74428" y="425302"/>
                  <a:pt x="74428" y="425302"/>
                </a:cubicBezTo>
                <a:cubicBezTo>
                  <a:pt x="6462" y="379992"/>
                  <a:pt x="28703" y="400845"/>
                  <a:pt x="0" y="372139"/>
                </a:cubicBezTo>
              </a:path>
            </a:pathLst>
          </a:custGeom>
          <a:noFill/>
          <a:ln w="19050">
            <a:solidFill>
              <a:srgbClr val="00B0F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775075" y="6588125"/>
            <a:ext cx="820738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7" name="TextBox 76"/>
          <p:cNvSpPr txBox="1">
            <a:spLocks noChangeArrowheads="1"/>
          </p:cNvSpPr>
          <p:nvPr/>
        </p:nvSpPr>
        <p:spPr bwMode="auto">
          <a:xfrm>
            <a:off x="4749800" y="6445250"/>
            <a:ext cx="2503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Calibri" pitchFamily="34" charset="0"/>
              </a:rPr>
              <a:t>Железнодорожный маршрут </a:t>
            </a:r>
            <a:r>
              <a:rPr lang="ru-RU" altLang="ru-RU" sz="800" b="1">
                <a:latin typeface="Calibri" pitchFamily="34" charset="0"/>
              </a:rPr>
              <a:t>Чуньцин - Дуйсбург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4921250" y="3614738"/>
            <a:ext cx="703263" cy="574675"/>
          </a:xfrm>
          <a:custGeom>
            <a:avLst/>
            <a:gdLst>
              <a:gd name="connsiteX0" fmla="*/ 703972 w 703972"/>
              <a:gd name="connsiteY0" fmla="*/ 0 h 574158"/>
              <a:gd name="connsiteX1" fmla="*/ 650809 w 703972"/>
              <a:gd name="connsiteY1" fmla="*/ 21265 h 574158"/>
              <a:gd name="connsiteX2" fmla="*/ 597647 w 703972"/>
              <a:gd name="connsiteY2" fmla="*/ 31897 h 574158"/>
              <a:gd name="connsiteX3" fmla="*/ 565749 w 703972"/>
              <a:gd name="connsiteY3" fmla="*/ 42530 h 574158"/>
              <a:gd name="connsiteX4" fmla="*/ 523219 w 703972"/>
              <a:gd name="connsiteY4" fmla="*/ 53163 h 574158"/>
              <a:gd name="connsiteX5" fmla="*/ 459423 w 703972"/>
              <a:gd name="connsiteY5" fmla="*/ 74428 h 574158"/>
              <a:gd name="connsiteX6" fmla="*/ 342465 w 703972"/>
              <a:gd name="connsiteY6" fmla="*/ 85060 h 574158"/>
              <a:gd name="connsiteX7" fmla="*/ 310568 w 703972"/>
              <a:gd name="connsiteY7" fmla="*/ 95693 h 574158"/>
              <a:gd name="connsiteX8" fmla="*/ 87284 w 703972"/>
              <a:gd name="connsiteY8" fmla="*/ 106325 h 574158"/>
              <a:gd name="connsiteX9" fmla="*/ 76651 w 703972"/>
              <a:gd name="connsiteY9" fmla="*/ 138223 h 574158"/>
              <a:gd name="connsiteX10" fmla="*/ 55386 w 703972"/>
              <a:gd name="connsiteY10" fmla="*/ 170121 h 574158"/>
              <a:gd name="connsiteX11" fmla="*/ 23489 w 703972"/>
              <a:gd name="connsiteY11" fmla="*/ 191386 h 574158"/>
              <a:gd name="connsiteX12" fmla="*/ 2223 w 703972"/>
              <a:gd name="connsiteY12" fmla="*/ 212651 h 574158"/>
              <a:gd name="connsiteX13" fmla="*/ 12856 w 703972"/>
              <a:gd name="connsiteY13" fmla="*/ 244549 h 574158"/>
              <a:gd name="connsiteX14" fmla="*/ 44754 w 703972"/>
              <a:gd name="connsiteY14" fmla="*/ 255181 h 574158"/>
              <a:gd name="connsiteX15" fmla="*/ 12856 w 703972"/>
              <a:gd name="connsiteY15" fmla="*/ 414670 h 574158"/>
              <a:gd name="connsiteX16" fmla="*/ 2223 w 703972"/>
              <a:gd name="connsiteY16" fmla="*/ 574158 h 57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3972" h="574158">
                <a:moveTo>
                  <a:pt x="703972" y="0"/>
                </a:moveTo>
                <a:cubicBezTo>
                  <a:pt x="686251" y="7088"/>
                  <a:pt x="669090" y="15781"/>
                  <a:pt x="650809" y="21265"/>
                </a:cubicBezTo>
                <a:cubicBezTo>
                  <a:pt x="633500" y="26458"/>
                  <a:pt x="615179" y="27514"/>
                  <a:pt x="597647" y="31897"/>
                </a:cubicBezTo>
                <a:cubicBezTo>
                  <a:pt x="586774" y="34615"/>
                  <a:pt x="576526" y="39451"/>
                  <a:pt x="565749" y="42530"/>
                </a:cubicBezTo>
                <a:cubicBezTo>
                  <a:pt x="551698" y="46545"/>
                  <a:pt x="537216" y="48964"/>
                  <a:pt x="523219" y="53163"/>
                </a:cubicBezTo>
                <a:cubicBezTo>
                  <a:pt x="501749" y="59604"/>
                  <a:pt x="481747" y="72399"/>
                  <a:pt x="459423" y="74428"/>
                </a:cubicBezTo>
                <a:lnTo>
                  <a:pt x="342465" y="85060"/>
                </a:lnTo>
                <a:cubicBezTo>
                  <a:pt x="331833" y="88604"/>
                  <a:pt x="321737" y="94762"/>
                  <a:pt x="310568" y="95693"/>
                </a:cubicBezTo>
                <a:cubicBezTo>
                  <a:pt x="236313" y="101881"/>
                  <a:pt x="160594" y="92996"/>
                  <a:pt x="87284" y="106325"/>
                </a:cubicBezTo>
                <a:cubicBezTo>
                  <a:pt x="76257" y="108330"/>
                  <a:pt x="81663" y="128198"/>
                  <a:pt x="76651" y="138223"/>
                </a:cubicBezTo>
                <a:cubicBezTo>
                  <a:pt x="70936" y="149653"/>
                  <a:pt x="64422" y="161085"/>
                  <a:pt x="55386" y="170121"/>
                </a:cubicBezTo>
                <a:cubicBezTo>
                  <a:pt x="46350" y="179157"/>
                  <a:pt x="33467" y="183403"/>
                  <a:pt x="23489" y="191386"/>
                </a:cubicBezTo>
                <a:cubicBezTo>
                  <a:pt x="15661" y="197648"/>
                  <a:pt x="9312" y="205563"/>
                  <a:pt x="2223" y="212651"/>
                </a:cubicBezTo>
                <a:cubicBezTo>
                  <a:pt x="5767" y="223284"/>
                  <a:pt x="4931" y="236624"/>
                  <a:pt x="12856" y="244549"/>
                </a:cubicBezTo>
                <a:cubicBezTo>
                  <a:pt x="20781" y="252474"/>
                  <a:pt x="43050" y="244104"/>
                  <a:pt x="44754" y="255181"/>
                </a:cubicBezTo>
                <a:cubicBezTo>
                  <a:pt x="60102" y="354943"/>
                  <a:pt x="49697" y="359408"/>
                  <a:pt x="12856" y="414670"/>
                </a:cubicBezTo>
                <a:cubicBezTo>
                  <a:pt x="-7233" y="495022"/>
                  <a:pt x="2223" y="442587"/>
                  <a:pt x="2223" y="574158"/>
                </a:cubicBezTo>
              </a:path>
            </a:pathLst>
          </a:custGeom>
          <a:noFill/>
          <a:ln w="19050">
            <a:solidFill>
              <a:srgbClr val="6A62C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571875" y="2740025"/>
            <a:ext cx="1350963" cy="1863725"/>
          </a:xfrm>
          <a:custGeom>
            <a:avLst/>
            <a:gdLst>
              <a:gd name="connsiteX0" fmla="*/ 1350334 w 1350334"/>
              <a:gd name="connsiteY0" fmla="*/ 1108655 h 1863567"/>
              <a:gd name="connsiteX1" fmla="*/ 1297172 w 1350334"/>
              <a:gd name="connsiteY1" fmla="*/ 1055492 h 1863567"/>
              <a:gd name="connsiteX2" fmla="*/ 1286539 w 1350334"/>
              <a:gd name="connsiteY2" fmla="*/ 1012962 h 1863567"/>
              <a:gd name="connsiteX3" fmla="*/ 1265274 w 1350334"/>
              <a:gd name="connsiteY3" fmla="*/ 981064 h 1863567"/>
              <a:gd name="connsiteX4" fmla="*/ 1244009 w 1350334"/>
              <a:gd name="connsiteY4" fmla="*/ 917269 h 1863567"/>
              <a:gd name="connsiteX5" fmla="*/ 1233376 w 1350334"/>
              <a:gd name="connsiteY5" fmla="*/ 885371 h 1863567"/>
              <a:gd name="connsiteX6" fmla="*/ 1222744 w 1350334"/>
              <a:gd name="connsiteY6" fmla="*/ 853474 h 1863567"/>
              <a:gd name="connsiteX7" fmla="*/ 1180213 w 1350334"/>
              <a:gd name="connsiteY7" fmla="*/ 789678 h 1863567"/>
              <a:gd name="connsiteX8" fmla="*/ 1158948 w 1350334"/>
              <a:gd name="connsiteY8" fmla="*/ 725883 h 1863567"/>
              <a:gd name="connsiteX9" fmla="*/ 903767 w 1350334"/>
              <a:gd name="connsiteY9" fmla="*/ 704618 h 1863567"/>
              <a:gd name="connsiteX10" fmla="*/ 893134 w 1350334"/>
              <a:gd name="connsiteY10" fmla="*/ 640822 h 1863567"/>
              <a:gd name="connsiteX11" fmla="*/ 882502 w 1350334"/>
              <a:gd name="connsiteY11" fmla="*/ 608925 h 1863567"/>
              <a:gd name="connsiteX12" fmla="*/ 871869 w 1350334"/>
              <a:gd name="connsiteY12" fmla="*/ 566395 h 1863567"/>
              <a:gd name="connsiteX13" fmla="*/ 861237 w 1350334"/>
              <a:gd name="connsiteY13" fmla="*/ 375009 h 1863567"/>
              <a:gd name="connsiteX14" fmla="*/ 648586 w 1350334"/>
              <a:gd name="connsiteY14" fmla="*/ 353743 h 1863567"/>
              <a:gd name="connsiteX15" fmla="*/ 627320 w 1350334"/>
              <a:gd name="connsiteY15" fmla="*/ 332478 h 1863567"/>
              <a:gd name="connsiteX16" fmla="*/ 606055 w 1350334"/>
              <a:gd name="connsiteY16" fmla="*/ 268683 h 1863567"/>
              <a:gd name="connsiteX17" fmla="*/ 563525 w 1350334"/>
              <a:gd name="connsiteY17" fmla="*/ 204888 h 1863567"/>
              <a:gd name="connsiteX18" fmla="*/ 542260 w 1350334"/>
              <a:gd name="connsiteY18" fmla="*/ 141092 h 1863567"/>
              <a:gd name="connsiteX19" fmla="*/ 531627 w 1350334"/>
              <a:gd name="connsiteY19" fmla="*/ 98562 h 1863567"/>
              <a:gd name="connsiteX20" fmla="*/ 510362 w 1350334"/>
              <a:gd name="connsiteY20" fmla="*/ 66664 h 1863567"/>
              <a:gd name="connsiteX21" fmla="*/ 499730 w 1350334"/>
              <a:gd name="connsiteY21" fmla="*/ 34767 h 1863567"/>
              <a:gd name="connsiteX22" fmla="*/ 478465 w 1350334"/>
              <a:gd name="connsiteY22" fmla="*/ 2869 h 1863567"/>
              <a:gd name="connsiteX23" fmla="*/ 467832 w 1350334"/>
              <a:gd name="connsiteY23" fmla="*/ 534497 h 1863567"/>
              <a:gd name="connsiteX24" fmla="*/ 404037 w 1350334"/>
              <a:gd name="connsiteY24" fmla="*/ 598292 h 1863567"/>
              <a:gd name="connsiteX25" fmla="*/ 340241 w 1350334"/>
              <a:gd name="connsiteY25" fmla="*/ 640822 h 1863567"/>
              <a:gd name="connsiteX26" fmla="*/ 287079 w 1350334"/>
              <a:gd name="connsiteY26" fmla="*/ 683353 h 1863567"/>
              <a:gd name="connsiteX27" fmla="*/ 223283 w 1350334"/>
              <a:gd name="connsiteY27" fmla="*/ 725883 h 1863567"/>
              <a:gd name="connsiteX28" fmla="*/ 191386 w 1350334"/>
              <a:gd name="connsiteY28" fmla="*/ 757781 h 1863567"/>
              <a:gd name="connsiteX29" fmla="*/ 0 w 1350334"/>
              <a:gd name="connsiteY29" fmla="*/ 789678 h 1863567"/>
              <a:gd name="connsiteX30" fmla="*/ 31897 w 1350334"/>
              <a:gd name="connsiteY30" fmla="*/ 810943 h 1863567"/>
              <a:gd name="connsiteX31" fmla="*/ 53162 w 1350334"/>
              <a:gd name="connsiteY31" fmla="*/ 832209 h 1863567"/>
              <a:gd name="connsiteX32" fmla="*/ 116958 w 1350334"/>
              <a:gd name="connsiteY32" fmla="*/ 874739 h 1863567"/>
              <a:gd name="connsiteX33" fmla="*/ 170120 w 1350334"/>
              <a:gd name="connsiteY33" fmla="*/ 970432 h 1863567"/>
              <a:gd name="connsiteX34" fmla="*/ 223283 w 1350334"/>
              <a:gd name="connsiteY34" fmla="*/ 1023595 h 1863567"/>
              <a:gd name="connsiteX35" fmla="*/ 265813 w 1350334"/>
              <a:gd name="connsiteY35" fmla="*/ 1087390 h 1863567"/>
              <a:gd name="connsiteX36" fmla="*/ 276446 w 1350334"/>
              <a:gd name="connsiteY36" fmla="*/ 1119288 h 1863567"/>
              <a:gd name="connsiteX37" fmla="*/ 308344 w 1350334"/>
              <a:gd name="connsiteY37" fmla="*/ 1151185 h 1863567"/>
              <a:gd name="connsiteX38" fmla="*/ 350874 w 1350334"/>
              <a:gd name="connsiteY38" fmla="*/ 1214981 h 1863567"/>
              <a:gd name="connsiteX39" fmla="*/ 372139 w 1350334"/>
              <a:gd name="connsiteY39" fmla="*/ 1246878 h 1863567"/>
              <a:gd name="connsiteX40" fmla="*/ 435934 w 1350334"/>
              <a:gd name="connsiteY40" fmla="*/ 1310674 h 1863567"/>
              <a:gd name="connsiteX41" fmla="*/ 457200 w 1350334"/>
              <a:gd name="connsiteY41" fmla="*/ 1331939 h 1863567"/>
              <a:gd name="connsiteX42" fmla="*/ 489097 w 1350334"/>
              <a:gd name="connsiteY42" fmla="*/ 1385102 h 1863567"/>
              <a:gd name="connsiteX43" fmla="*/ 531627 w 1350334"/>
              <a:gd name="connsiteY43" fmla="*/ 1448897 h 1863567"/>
              <a:gd name="connsiteX44" fmla="*/ 542260 w 1350334"/>
              <a:gd name="connsiteY44" fmla="*/ 1480795 h 1863567"/>
              <a:gd name="connsiteX45" fmla="*/ 574158 w 1350334"/>
              <a:gd name="connsiteY45" fmla="*/ 1512692 h 1863567"/>
              <a:gd name="connsiteX46" fmla="*/ 595423 w 1350334"/>
              <a:gd name="connsiteY46" fmla="*/ 1544590 h 1863567"/>
              <a:gd name="connsiteX47" fmla="*/ 531627 w 1350334"/>
              <a:gd name="connsiteY47" fmla="*/ 1576488 h 1863567"/>
              <a:gd name="connsiteX48" fmla="*/ 467832 w 1350334"/>
              <a:gd name="connsiteY48" fmla="*/ 1597753 h 1863567"/>
              <a:gd name="connsiteX49" fmla="*/ 393404 w 1350334"/>
              <a:gd name="connsiteY49" fmla="*/ 1640283 h 1863567"/>
              <a:gd name="connsiteX50" fmla="*/ 340241 w 1350334"/>
              <a:gd name="connsiteY50" fmla="*/ 1682813 h 1863567"/>
              <a:gd name="connsiteX51" fmla="*/ 318976 w 1350334"/>
              <a:gd name="connsiteY51" fmla="*/ 1714711 h 1863567"/>
              <a:gd name="connsiteX52" fmla="*/ 255181 w 1350334"/>
              <a:gd name="connsiteY52" fmla="*/ 1735976 h 1863567"/>
              <a:gd name="connsiteX53" fmla="*/ 223283 w 1350334"/>
              <a:gd name="connsiteY53" fmla="*/ 1757241 h 1863567"/>
              <a:gd name="connsiteX54" fmla="*/ 148855 w 1350334"/>
              <a:gd name="connsiteY54" fmla="*/ 1778506 h 1863567"/>
              <a:gd name="connsiteX55" fmla="*/ 106325 w 1350334"/>
              <a:gd name="connsiteY55" fmla="*/ 1799771 h 1863567"/>
              <a:gd name="connsiteX56" fmla="*/ 74427 w 1350334"/>
              <a:gd name="connsiteY56" fmla="*/ 1810404 h 1863567"/>
              <a:gd name="connsiteX57" fmla="*/ 42530 w 1350334"/>
              <a:gd name="connsiteY57" fmla="*/ 1831669 h 1863567"/>
              <a:gd name="connsiteX58" fmla="*/ 0 w 1350334"/>
              <a:gd name="connsiteY58" fmla="*/ 1863567 h 18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50334" h="1863567">
                <a:moveTo>
                  <a:pt x="1350334" y="1108655"/>
                </a:moveTo>
                <a:cubicBezTo>
                  <a:pt x="1332613" y="1090934"/>
                  <a:pt x="1311073" y="1076344"/>
                  <a:pt x="1297172" y="1055492"/>
                </a:cubicBezTo>
                <a:cubicBezTo>
                  <a:pt x="1289066" y="1043333"/>
                  <a:pt x="1292295" y="1026393"/>
                  <a:pt x="1286539" y="1012962"/>
                </a:cubicBezTo>
                <a:cubicBezTo>
                  <a:pt x="1281505" y="1001216"/>
                  <a:pt x="1270464" y="992741"/>
                  <a:pt x="1265274" y="981064"/>
                </a:cubicBezTo>
                <a:cubicBezTo>
                  <a:pt x="1256170" y="960581"/>
                  <a:pt x="1251097" y="938534"/>
                  <a:pt x="1244009" y="917269"/>
                </a:cubicBezTo>
                <a:lnTo>
                  <a:pt x="1233376" y="885371"/>
                </a:lnTo>
                <a:cubicBezTo>
                  <a:pt x="1229832" y="874739"/>
                  <a:pt x="1228961" y="862799"/>
                  <a:pt x="1222744" y="853474"/>
                </a:cubicBezTo>
                <a:lnTo>
                  <a:pt x="1180213" y="789678"/>
                </a:lnTo>
                <a:cubicBezTo>
                  <a:pt x="1173125" y="768413"/>
                  <a:pt x="1180694" y="731320"/>
                  <a:pt x="1158948" y="725883"/>
                </a:cubicBezTo>
                <a:cubicBezTo>
                  <a:pt x="1047565" y="698036"/>
                  <a:pt x="1131013" y="715980"/>
                  <a:pt x="903767" y="704618"/>
                </a:cubicBezTo>
                <a:cubicBezTo>
                  <a:pt x="900223" y="683353"/>
                  <a:pt x="897811" y="661867"/>
                  <a:pt x="893134" y="640822"/>
                </a:cubicBezTo>
                <a:cubicBezTo>
                  <a:pt x="890703" y="629881"/>
                  <a:pt x="885581" y="619701"/>
                  <a:pt x="882502" y="608925"/>
                </a:cubicBezTo>
                <a:cubicBezTo>
                  <a:pt x="878487" y="594874"/>
                  <a:pt x="875413" y="580572"/>
                  <a:pt x="871869" y="566395"/>
                </a:cubicBezTo>
                <a:cubicBezTo>
                  <a:pt x="868325" y="502600"/>
                  <a:pt x="907505" y="419074"/>
                  <a:pt x="861237" y="375009"/>
                </a:cubicBezTo>
                <a:cubicBezTo>
                  <a:pt x="809652" y="325880"/>
                  <a:pt x="648586" y="353743"/>
                  <a:pt x="648586" y="353743"/>
                </a:cubicBezTo>
                <a:cubicBezTo>
                  <a:pt x="641497" y="346655"/>
                  <a:pt x="631803" y="341444"/>
                  <a:pt x="627320" y="332478"/>
                </a:cubicBezTo>
                <a:cubicBezTo>
                  <a:pt x="617295" y="312429"/>
                  <a:pt x="618489" y="287334"/>
                  <a:pt x="606055" y="268683"/>
                </a:cubicBezTo>
                <a:lnTo>
                  <a:pt x="563525" y="204888"/>
                </a:lnTo>
                <a:cubicBezTo>
                  <a:pt x="556437" y="183623"/>
                  <a:pt x="547697" y="162838"/>
                  <a:pt x="542260" y="141092"/>
                </a:cubicBezTo>
                <a:cubicBezTo>
                  <a:pt x="538716" y="126915"/>
                  <a:pt x="537383" y="111993"/>
                  <a:pt x="531627" y="98562"/>
                </a:cubicBezTo>
                <a:cubicBezTo>
                  <a:pt x="526593" y="86816"/>
                  <a:pt x="517450" y="77297"/>
                  <a:pt x="510362" y="66664"/>
                </a:cubicBezTo>
                <a:cubicBezTo>
                  <a:pt x="506818" y="56032"/>
                  <a:pt x="504742" y="44791"/>
                  <a:pt x="499730" y="34767"/>
                </a:cubicBezTo>
                <a:cubicBezTo>
                  <a:pt x="494015" y="23337"/>
                  <a:pt x="479279" y="-9884"/>
                  <a:pt x="478465" y="2869"/>
                </a:cubicBezTo>
                <a:cubicBezTo>
                  <a:pt x="467174" y="179754"/>
                  <a:pt x="489817" y="358621"/>
                  <a:pt x="467832" y="534497"/>
                </a:cubicBezTo>
                <a:cubicBezTo>
                  <a:pt x="464102" y="564338"/>
                  <a:pt x="429060" y="581611"/>
                  <a:pt x="404037" y="598292"/>
                </a:cubicBezTo>
                <a:cubicBezTo>
                  <a:pt x="382772" y="612469"/>
                  <a:pt x="358313" y="622750"/>
                  <a:pt x="340241" y="640822"/>
                </a:cubicBezTo>
                <a:cubicBezTo>
                  <a:pt x="288905" y="692161"/>
                  <a:pt x="354131" y="629712"/>
                  <a:pt x="287079" y="683353"/>
                </a:cubicBezTo>
                <a:cubicBezTo>
                  <a:pt x="232960" y="726648"/>
                  <a:pt x="309003" y="683023"/>
                  <a:pt x="223283" y="725883"/>
                </a:cubicBezTo>
                <a:cubicBezTo>
                  <a:pt x="212651" y="736516"/>
                  <a:pt x="203622" y="749041"/>
                  <a:pt x="191386" y="757781"/>
                </a:cubicBezTo>
                <a:cubicBezTo>
                  <a:pt x="133371" y="799220"/>
                  <a:pt x="73621" y="784420"/>
                  <a:pt x="0" y="789678"/>
                </a:cubicBezTo>
                <a:cubicBezTo>
                  <a:pt x="10632" y="796766"/>
                  <a:pt x="21919" y="802960"/>
                  <a:pt x="31897" y="810943"/>
                </a:cubicBezTo>
                <a:cubicBezTo>
                  <a:pt x="39725" y="817205"/>
                  <a:pt x="45142" y="826194"/>
                  <a:pt x="53162" y="832209"/>
                </a:cubicBezTo>
                <a:cubicBezTo>
                  <a:pt x="73608" y="847544"/>
                  <a:pt x="116958" y="874739"/>
                  <a:pt x="116958" y="874739"/>
                </a:cubicBezTo>
                <a:cubicBezTo>
                  <a:pt x="130328" y="914850"/>
                  <a:pt x="133560" y="933872"/>
                  <a:pt x="170120" y="970432"/>
                </a:cubicBezTo>
                <a:lnTo>
                  <a:pt x="223283" y="1023595"/>
                </a:lnTo>
                <a:cubicBezTo>
                  <a:pt x="248566" y="1099440"/>
                  <a:pt x="212716" y="1007743"/>
                  <a:pt x="265813" y="1087390"/>
                </a:cubicBezTo>
                <a:cubicBezTo>
                  <a:pt x="272030" y="1096716"/>
                  <a:pt x="270229" y="1109963"/>
                  <a:pt x="276446" y="1119288"/>
                </a:cubicBezTo>
                <a:cubicBezTo>
                  <a:pt x="284787" y="1131799"/>
                  <a:pt x="299112" y="1139316"/>
                  <a:pt x="308344" y="1151185"/>
                </a:cubicBezTo>
                <a:cubicBezTo>
                  <a:pt x="324035" y="1171359"/>
                  <a:pt x="336697" y="1193716"/>
                  <a:pt x="350874" y="1214981"/>
                </a:cubicBezTo>
                <a:cubicBezTo>
                  <a:pt x="357962" y="1225613"/>
                  <a:pt x="363103" y="1237842"/>
                  <a:pt x="372139" y="1246878"/>
                </a:cubicBezTo>
                <a:lnTo>
                  <a:pt x="435934" y="1310674"/>
                </a:lnTo>
                <a:lnTo>
                  <a:pt x="457200" y="1331939"/>
                </a:lnTo>
                <a:cubicBezTo>
                  <a:pt x="477528" y="1392924"/>
                  <a:pt x="454070" y="1338399"/>
                  <a:pt x="489097" y="1385102"/>
                </a:cubicBezTo>
                <a:cubicBezTo>
                  <a:pt x="504431" y="1405548"/>
                  <a:pt x="523545" y="1424651"/>
                  <a:pt x="531627" y="1448897"/>
                </a:cubicBezTo>
                <a:cubicBezTo>
                  <a:pt x="535171" y="1459530"/>
                  <a:pt x="536043" y="1471470"/>
                  <a:pt x="542260" y="1480795"/>
                </a:cubicBezTo>
                <a:cubicBezTo>
                  <a:pt x="550601" y="1493306"/>
                  <a:pt x="564532" y="1501141"/>
                  <a:pt x="574158" y="1512692"/>
                </a:cubicBezTo>
                <a:cubicBezTo>
                  <a:pt x="582339" y="1522509"/>
                  <a:pt x="588335" y="1533957"/>
                  <a:pt x="595423" y="1544590"/>
                </a:cubicBezTo>
                <a:cubicBezTo>
                  <a:pt x="479107" y="1583360"/>
                  <a:pt x="655280" y="1521530"/>
                  <a:pt x="531627" y="1576488"/>
                </a:cubicBezTo>
                <a:cubicBezTo>
                  <a:pt x="511144" y="1585592"/>
                  <a:pt x="486483" y="1585319"/>
                  <a:pt x="467832" y="1597753"/>
                </a:cubicBezTo>
                <a:cubicBezTo>
                  <a:pt x="422746" y="1627810"/>
                  <a:pt x="447364" y="1613303"/>
                  <a:pt x="393404" y="1640283"/>
                </a:cubicBezTo>
                <a:cubicBezTo>
                  <a:pt x="332461" y="1731698"/>
                  <a:pt x="413609" y="1624119"/>
                  <a:pt x="340241" y="1682813"/>
                </a:cubicBezTo>
                <a:cubicBezTo>
                  <a:pt x="330262" y="1690796"/>
                  <a:pt x="329812" y="1707938"/>
                  <a:pt x="318976" y="1714711"/>
                </a:cubicBezTo>
                <a:cubicBezTo>
                  <a:pt x="299968" y="1726591"/>
                  <a:pt x="273832" y="1723542"/>
                  <a:pt x="255181" y="1735976"/>
                </a:cubicBezTo>
                <a:cubicBezTo>
                  <a:pt x="244548" y="1743064"/>
                  <a:pt x="234713" y="1751526"/>
                  <a:pt x="223283" y="1757241"/>
                </a:cubicBezTo>
                <a:cubicBezTo>
                  <a:pt x="208024" y="1764871"/>
                  <a:pt x="162489" y="1775098"/>
                  <a:pt x="148855" y="1778506"/>
                </a:cubicBezTo>
                <a:cubicBezTo>
                  <a:pt x="134678" y="1785594"/>
                  <a:pt x="120893" y="1793527"/>
                  <a:pt x="106325" y="1799771"/>
                </a:cubicBezTo>
                <a:cubicBezTo>
                  <a:pt x="96023" y="1804186"/>
                  <a:pt x="84452" y="1805392"/>
                  <a:pt x="74427" y="1810404"/>
                </a:cubicBezTo>
                <a:cubicBezTo>
                  <a:pt x="62998" y="1816119"/>
                  <a:pt x="53959" y="1825954"/>
                  <a:pt x="42530" y="1831669"/>
                </a:cubicBezTo>
                <a:cubicBezTo>
                  <a:pt x="-1265" y="1853567"/>
                  <a:pt x="18741" y="1826084"/>
                  <a:pt x="0" y="1863567"/>
                </a:cubicBezTo>
              </a:path>
            </a:pathLst>
          </a:custGeom>
          <a:noFill/>
          <a:ln w="19050">
            <a:solidFill>
              <a:srgbClr val="6A62C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3349625" y="3530600"/>
            <a:ext cx="180975" cy="44450"/>
          </a:xfrm>
          <a:custGeom>
            <a:avLst/>
            <a:gdLst>
              <a:gd name="connsiteX0" fmla="*/ 180753 w 180753"/>
              <a:gd name="connsiteY0" fmla="*/ 0 h 223284"/>
              <a:gd name="connsiteX1" fmla="*/ 159488 w 180753"/>
              <a:gd name="connsiteY1" fmla="*/ 85061 h 223284"/>
              <a:gd name="connsiteX2" fmla="*/ 138223 w 180753"/>
              <a:gd name="connsiteY2" fmla="*/ 116958 h 223284"/>
              <a:gd name="connsiteX3" fmla="*/ 85060 w 180753"/>
              <a:gd name="connsiteY3" fmla="*/ 170121 h 223284"/>
              <a:gd name="connsiteX4" fmla="*/ 21265 w 180753"/>
              <a:gd name="connsiteY4" fmla="*/ 191386 h 223284"/>
              <a:gd name="connsiteX5" fmla="*/ 0 w 180753"/>
              <a:gd name="connsiteY5" fmla="*/ 223284 h 2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53" h="223284">
                <a:moveTo>
                  <a:pt x="180753" y="0"/>
                </a:moveTo>
                <a:cubicBezTo>
                  <a:pt x="176708" y="20225"/>
                  <a:pt x="170388" y="63262"/>
                  <a:pt x="159488" y="85061"/>
                </a:cubicBezTo>
                <a:cubicBezTo>
                  <a:pt x="153773" y="96490"/>
                  <a:pt x="146638" y="107341"/>
                  <a:pt x="138223" y="116958"/>
                </a:cubicBezTo>
                <a:cubicBezTo>
                  <a:pt x="121720" y="135818"/>
                  <a:pt x="108835" y="162196"/>
                  <a:pt x="85060" y="170121"/>
                </a:cubicBezTo>
                <a:lnTo>
                  <a:pt x="21265" y="191386"/>
                </a:lnTo>
                <a:lnTo>
                  <a:pt x="0" y="223284"/>
                </a:lnTo>
              </a:path>
            </a:pathLst>
          </a:custGeom>
          <a:noFill/>
          <a:ln w="19050">
            <a:solidFill>
              <a:srgbClr val="6A62C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2828925" y="3571875"/>
            <a:ext cx="488950" cy="149225"/>
          </a:xfrm>
          <a:custGeom>
            <a:avLst/>
            <a:gdLst>
              <a:gd name="connsiteX0" fmla="*/ 489098 w 489098"/>
              <a:gd name="connsiteY0" fmla="*/ 0 h 148855"/>
              <a:gd name="connsiteX1" fmla="*/ 435935 w 489098"/>
              <a:gd name="connsiteY1" fmla="*/ 21265 h 148855"/>
              <a:gd name="connsiteX2" fmla="*/ 372140 w 489098"/>
              <a:gd name="connsiteY2" fmla="*/ 53162 h 148855"/>
              <a:gd name="connsiteX3" fmla="*/ 308345 w 489098"/>
              <a:gd name="connsiteY3" fmla="*/ 95693 h 148855"/>
              <a:gd name="connsiteX4" fmla="*/ 244549 w 489098"/>
              <a:gd name="connsiteY4" fmla="*/ 116958 h 148855"/>
              <a:gd name="connsiteX5" fmla="*/ 159489 w 489098"/>
              <a:gd name="connsiteY5" fmla="*/ 148855 h 148855"/>
              <a:gd name="connsiteX6" fmla="*/ 95693 w 489098"/>
              <a:gd name="connsiteY6" fmla="*/ 138223 h 148855"/>
              <a:gd name="connsiteX7" fmla="*/ 31898 w 489098"/>
              <a:gd name="connsiteY7" fmla="*/ 95693 h 148855"/>
              <a:gd name="connsiteX8" fmla="*/ 0 w 489098"/>
              <a:gd name="connsiteY8" fmla="*/ 74427 h 14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098" h="148855">
                <a:moveTo>
                  <a:pt x="489098" y="0"/>
                </a:moveTo>
                <a:cubicBezTo>
                  <a:pt x="471377" y="7088"/>
                  <a:pt x="453006" y="12729"/>
                  <a:pt x="435935" y="21265"/>
                </a:cubicBezTo>
                <a:cubicBezTo>
                  <a:pt x="353493" y="62486"/>
                  <a:pt x="452314" y="26439"/>
                  <a:pt x="372140" y="53162"/>
                </a:cubicBezTo>
                <a:cubicBezTo>
                  <a:pt x="350875" y="67339"/>
                  <a:pt x="332591" y="87611"/>
                  <a:pt x="308345" y="95693"/>
                </a:cubicBezTo>
                <a:cubicBezTo>
                  <a:pt x="287080" y="102781"/>
                  <a:pt x="264598" y="106933"/>
                  <a:pt x="244549" y="116958"/>
                </a:cubicBezTo>
                <a:cubicBezTo>
                  <a:pt x="188949" y="144758"/>
                  <a:pt x="217396" y="134379"/>
                  <a:pt x="159489" y="148855"/>
                </a:cubicBezTo>
                <a:cubicBezTo>
                  <a:pt x="138224" y="145311"/>
                  <a:pt x="115593" y="146515"/>
                  <a:pt x="95693" y="138223"/>
                </a:cubicBezTo>
                <a:cubicBezTo>
                  <a:pt x="72102" y="128393"/>
                  <a:pt x="49969" y="113765"/>
                  <a:pt x="31898" y="95693"/>
                </a:cubicBezTo>
                <a:cubicBezTo>
                  <a:pt x="8127" y="71921"/>
                  <a:pt x="20658" y="74427"/>
                  <a:pt x="0" y="74427"/>
                </a:cubicBezTo>
              </a:path>
            </a:pathLst>
          </a:custGeom>
          <a:noFill/>
          <a:ln w="19050">
            <a:solidFill>
              <a:srgbClr val="6A62C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392363" y="3657600"/>
            <a:ext cx="425450" cy="127000"/>
          </a:xfrm>
          <a:custGeom>
            <a:avLst/>
            <a:gdLst>
              <a:gd name="connsiteX0" fmla="*/ 425302 w 425302"/>
              <a:gd name="connsiteY0" fmla="*/ 0 h 127600"/>
              <a:gd name="connsiteX1" fmla="*/ 340241 w 425302"/>
              <a:gd name="connsiteY1" fmla="*/ 31898 h 127600"/>
              <a:gd name="connsiteX2" fmla="*/ 233916 w 425302"/>
              <a:gd name="connsiteY2" fmla="*/ 42530 h 127600"/>
              <a:gd name="connsiteX3" fmla="*/ 170121 w 425302"/>
              <a:gd name="connsiteY3" fmla="*/ 63795 h 127600"/>
              <a:gd name="connsiteX4" fmla="*/ 148855 w 425302"/>
              <a:gd name="connsiteY4" fmla="*/ 85060 h 127600"/>
              <a:gd name="connsiteX5" fmla="*/ 74427 w 425302"/>
              <a:gd name="connsiteY5" fmla="*/ 106326 h 127600"/>
              <a:gd name="connsiteX6" fmla="*/ 0 w 425302"/>
              <a:gd name="connsiteY6" fmla="*/ 127591 h 1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02" h="127600">
                <a:moveTo>
                  <a:pt x="425302" y="0"/>
                </a:moveTo>
                <a:cubicBezTo>
                  <a:pt x="423829" y="589"/>
                  <a:pt x="353781" y="29815"/>
                  <a:pt x="340241" y="31898"/>
                </a:cubicBezTo>
                <a:cubicBezTo>
                  <a:pt x="305037" y="37314"/>
                  <a:pt x="269358" y="38986"/>
                  <a:pt x="233916" y="42530"/>
                </a:cubicBezTo>
                <a:cubicBezTo>
                  <a:pt x="212651" y="49618"/>
                  <a:pt x="185971" y="47945"/>
                  <a:pt x="170121" y="63795"/>
                </a:cubicBezTo>
                <a:cubicBezTo>
                  <a:pt x="163032" y="70883"/>
                  <a:pt x="157451" y="79902"/>
                  <a:pt x="148855" y="85060"/>
                </a:cubicBezTo>
                <a:cubicBezTo>
                  <a:pt x="136942" y="92208"/>
                  <a:pt x="83698" y="103545"/>
                  <a:pt x="74427" y="106326"/>
                </a:cubicBezTo>
                <a:cubicBezTo>
                  <a:pt x="-192" y="128712"/>
                  <a:pt x="34227" y="127591"/>
                  <a:pt x="0" y="127591"/>
                </a:cubicBezTo>
              </a:path>
            </a:pathLst>
          </a:custGeom>
          <a:noFill/>
          <a:ln w="19050">
            <a:solidFill>
              <a:srgbClr val="6A62C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78025" y="3286125"/>
            <a:ext cx="828675" cy="382588"/>
          </a:xfrm>
          <a:custGeom>
            <a:avLst/>
            <a:gdLst>
              <a:gd name="connsiteX0" fmla="*/ 829353 w 829353"/>
              <a:gd name="connsiteY0" fmla="*/ 382773 h 382773"/>
              <a:gd name="connsiteX1" fmla="*/ 510377 w 829353"/>
              <a:gd name="connsiteY1" fmla="*/ 372140 h 382773"/>
              <a:gd name="connsiteX2" fmla="*/ 404051 w 829353"/>
              <a:gd name="connsiteY2" fmla="*/ 350875 h 382773"/>
              <a:gd name="connsiteX3" fmla="*/ 372153 w 829353"/>
              <a:gd name="connsiteY3" fmla="*/ 340242 h 382773"/>
              <a:gd name="connsiteX4" fmla="*/ 318991 w 829353"/>
              <a:gd name="connsiteY4" fmla="*/ 329610 h 382773"/>
              <a:gd name="connsiteX5" fmla="*/ 223298 w 829353"/>
              <a:gd name="connsiteY5" fmla="*/ 297712 h 382773"/>
              <a:gd name="connsiteX6" fmla="*/ 159502 w 829353"/>
              <a:gd name="connsiteY6" fmla="*/ 276447 h 382773"/>
              <a:gd name="connsiteX7" fmla="*/ 127605 w 829353"/>
              <a:gd name="connsiteY7" fmla="*/ 265814 h 382773"/>
              <a:gd name="connsiteX8" fmla="*/ 95707 w 829353"/>
              <a:gd name="connsiteY8" fmla="*/ 202019 h 382773"/>
              <a:gd name="connsiteX9" fmla="*/ 63809 w 829353"/>
              <a:gd name="connsiteY9" fmla="*/ 180754 h 382773"/>
              <a:gd name="connsiteX10" fmla="*/ 42544 w 829353"/>
              <a:gd name="connsiteY10" fmla="*/ 95693 h 382773"/>
              <a:gd name="connsiteX11" fmla="*/ 21279 w 829353"/>
              <a:gd name="connsiteY11" fmla="*/ 63796 h 382773"/>
              <a:gd name="connsiteX12" fmla="*/ 14 w 829353"/>
              <a:gd name="connsiteY12" fmla="*/ 0 h 38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9353" h="382773">
                <a:moveTo>
                  <a:pt x="829353" y="382773"/>
                </a:moveTo>
                <a:cubicBezTo>
                  <a:pt x="723028" y="379229"/>
                  <a:pt x="616598" y="378041"/>
                  <a:pt x="510377" y="372140"/>
                </a:cubicBezTo>
                <a:cubicBezTo>
                  <a:pt x="484454" y="370700"/>
                  <a:pt x="432055" y="358876"/>
                  <a:pt x="404051" y="350875"/>
                </a:cubicBezTo>
                <a:cubicBezTo>
                  <a:pt x="393274" y="347796"/>
                  <a:pt x="383026" y="342960"/>
                  <a:pt x="372153" y="340242"/>
                </a:cubicBezTo>
                <a:cubicBezTo>
                  <a:pt x="354621" y="335859"/>
                  <a:pt x="336426" y="334365"/>
                  <a:pt x="318991" y="329610"/>
                </a:cubicBezTo>
                <a:cubicBezTo>
                  <a:pt x="318948" y="329598"/>
                  <a:pt x="239268" y="303035"/>
                  <a:pt x="223298" y="297712"/>
                </a:cubicBezTo>
                <a:lnTo>
                  <a:pt x="159502" y="276447"/>
                </a:lnTo>
                <a:lnTo>
                  <a:pt x="127605" y="265814"/>
                </a:lnTo>
                <a:cubicBezTo>
                  <a:pt x="51199" y="189412"/>
                  <a:pt x="174085" y="319586"/>
                  <a:pt x="95707" y="202019"/>
                </a:cubicBezTo>
                <a:cubicBezTo>
                  <a:pt x="88619" y="191386"/>
                  <a:pt x="74442" y="187842"/>
                  <a:pt x="63809" y="180754"/>
                </a:cubicBezTo>
                <a:cubicBezTo>
                  <a:pt x="59764" y="160529"/>
                  <a:pt x="53444" y="117492"/>
                  <a:pt x="42544" y="95693"/>
                </a:cubicBezTo>
                <a:cubicBezTo>
                  <a:pt x="36829" y="84264"/>
                  <a:pt x="26994" y="75225"/>
                  <a:pt x="21279" y="63796"/>
                </a:cubicBezTo>
                <a:cubicBezTo>
                  <a:pt x="-1302" y="18633"/>
                  <a:pt x="14" y="27622"/>
                  <a:pt x="14" y="0"/>
                </a:cubicBezTo>
              </a:path>
            </a:pathLst>
          </a:custGeom>
          <a:noFill/>
          <a:ln w="19050">
            <a:solidFill>
              <a:srgbClr val="6A62C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1849438" y="2722563"/>
            <a:ext cx="138112" cy="520700"/>
          </a:xfrm>
          <a:custGeom>
            <a:avLst/>
            <a:gdLst>
              <a:gd name="connsiteX0" fmla="*/ 95693 w 138223"/>
              <a:gd name="connsiteY0" fmla="*/ 520995 h 520995"/>
              <a:gd name="connsiteX1" fmla="*/ 42530 w 138223"/>
              <a:gd name="connsiteY1" fmla="*/ 499730 h 520995"/>
              <a:gd name="connsiteX2" fmla="*/ 31898 w 138223"/>
              <a:gd name="connsiteY2" fmla="*/ 435935 h 520995"/>
              <a:gd name="connsiteX3" fmla="*/ 21265 w 138223"/>
              <a:gd name="connsiteY3" fmla="*/ 404037 h 520995"/>
              <a:gd name="connsiteX4" fmla="*/ 0 w 138223"/>
              <a:gd name="connsiteY4" fmla="*/ 329609 h 520995"/>
              <a:gd name="connsiteX5" fmla="*/ 21265 w 138223"/>
              <a:gd name="connsiteY5" fmla="*/ 180753 h 520995"/>
              <a:gd name="connsiteX6" fmla="*/ 31898 w 138223"/>
              <a:gd name="connsiteY6" fmla="*/ 138223 h 520995"/>
              <a:gd name="connsiteX7" fmla="*/ 74428 w 138223"/>
              <a:gd name="connsiteY7" fmla="*/ 74428 h 520995"/>
              <a:gd name="connsiteX8" fmla="*/ 85061 w 138223"/>
              <a:gd name="connsiteY8" fmla="*/ 42530 h 520995"/>
              <a:gd name="connsiteX9" fmla="*/ 116958 w 138223"/>
              <a:gd name="connsiteY9" fmla="*/ 21265 h 520995"/>
              <a:gd name="connsiteX10" fmla="*/ 138223 w 138223"/>
              <a:gd name="connsiteY10" fmla="*/ 0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223" h="520995">
                <a:moveTo>
                  <a:pt x="95693" y="520995"/>
                </a:moveTo>
                <a:cubicBezTo>
                  <a:pt x="77972" y="513907"/>
                  <a:pt x="53982" y="514999"/>
                  <a:pt x="42530" y="499730"/>
                </a:cubicBezTo>
                <a:cubicBezTo>
                  <a:pt x="29595" y="482483"/>
                  <a:pt x="36575" y="456980"/>
                  <a:pt x="31898" y="435935"/>
                </a:cubicBezTo>
                <a:cubicBezTo>
                  <a:pt x="29467" y="424994"/>
                  <a:pt x="24344" y="414814"/>
                  <a:pt x="21265" y="404037"/>
                </a:cubicBezTo>
                <a:cubicBezTo>
                  <a:pt x="-5437" y="310581"/>
                  <a:pt x="25494" y="406090"/>
                  <a:pt x="0" y="329609"/>
                </a:cubicBezTo>
                <a:cubicBezTo>
                  <a:pt x="17004" y="142568"/>
                  <a:pt x="-3279" y="266658"/>
                  <a:pt x="21265" y="180753"/>
                </a:cubicBezTo>
                <a:cubicBezTo>
                  <a:pt x="25279" y="166702"/>
                  <a:pt x="25363" y="151293"/>
                  <a:pt x="31898" y="138223"/>
                </a:cubicBezTo>
                <a:cubicBezTo>
                  <a:pt x="43328" y="115364"/>
                  <a:pt x="66346" y="98674"/>
                  <a:pt x="74428" y="74428"/>
                </a:cubicBezTo>
                <a:cubicBezTo>
                  <a:pt x="77972" y="63795"/>
                  <a:pt x="78060" y="51282"/>
                  <a:pt x="85061" y="42530"/>
                </a:cubicBezTo>
                <a:cubicBezTo>
                  <a:pt x="93044" y="32552"/>
                  <a:pt x="106980" y="29248"/>
                  <a:pt x="116958" y="21265"/>
                </a:cubicBezTo>
                <a:cubicBezTo>
                  <a:pt x="124786" y="15003"/>
                  <a:pt x="131135" y="7088"/>
                  <a:pt x="138223" y="0"/>
                </a:cubicBezTo>
              </a:path>
            </a:pathLst>
          </a:custGeom>
          <a:noFill/>
          <a:ln w="19050">
            <a:solidFill>
              <a:srgbClr val="6A62C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854825" y="6227763"/>
            <a:ext cx="820738" cy="9525"/>
          </a:xfrm>
          <a:prstGeom prst="line">
            <a:avLst/>
          </a:prstGeom>
          <a:ln w="76200">
            <a:solidFill>
              <a:srgbClr val="6A62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6" name="TextBox 76"/>
          <p:cNvSpPr txBox="1">
            <a:spLocks noChangeArrowheads="1"/>
          </p:cNvSpPr>
          <p:nvPr/>
        </p:nvSpPr>
        <p:spPr bwMode="auto">
          <a:xfrm>
            <a:off x="7700963" y="6107113"/>
            <a:ext cx="1438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Calibri" pitchFamily="34" charset="0"/>
              </a:rPr>
              <a:t>Железнодорожный маршрут </a:t>
            </a:r>
            <a:r>
              <a:rPr lang="ru-RU" altLang="ru-RU" sz="800" b="1">
                <a:latin typeface="Calibri" pitchFamily="34" charset="0"/>
              </a:rPr>
              <a:t>ТРАСЕКА</a:t>
            </a: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1" y="5429266"/>
            <a:ext cx="9139238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г.Актобе</a:t>
            </a:r>
            <a:r>
              <a:rPr lang="ru-RU" alt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минимальное расстояние и оптимальный доступ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Китай, ЕС, ЕЭС и страны Средней Азии </a:t>
            </a:r>
          </a:p>
        </p:txBody>
      </p:sp>
      <p:sp>
        <p:nvSpPr>
          <p:cNvPr id="20520" name="TextBox 29"/>
          <p:cNvSpPr txBox="1">
            <a:spLocks noChangeArrowheads="1"/>
          </p:cNvSpPr>
          <p:nvPr/>
        </p:nvSpPr>
        <p:spPr bwMode="auto">
          <a:xfrm>
            <a:off x="2286000" y="1571625"/>
            <a:ext cx="857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МОСКВА</a:t>
            </a:r>
          </a:p>
        </p:txBody>
      </p:sp>
      <p:sp>
        <p:nvSpPr>
          <p:cNvPr id="42" name="Овал 41"/>
          <p:cNvSpPr/>
          <p:nvPr/>
        </p:nvSpPr>
        <p:spPr>
          <a:xfrm>
            <a:off x="2500313" y="1857375"/>
            <a:ext cx="142875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2" name="TextBox 29"/>
          <p:cNvSpPr txBox="1">
            <a:spLocks noChangeArrowheads="1"/>
          </p:cNvSpPr>
          <p:nvPr/>
        </p:nvSpPr>
        <p:spPr bwMode="auto">
          <a:xfrm>
            <a:off x="2224088" y="115252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Санкт-Петербург</a:t>
            </a:r>
          </a:p>
        </p:txBody>
      </p:sp>
      <p:sp>
        <p:nvSpPr>
          <p:cNvPr id="20523" name="TextBox 29"/>
          <p:cNvSpPr txBox="1">
            <a:spLocks noChangeArrowheads="1"/>
          </p:cNvSpPr>
          <p:nvPr/>
        </p:nvSpPr>
        <p:spPr bwMode="auto">
          <a:xfrm>
            <a:off x="3983038" y="22860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Актобе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1042988" y="333375"/>
            <a:ext cx="721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sym typeface="Arial" charset="0"/>
              </a:rPr>
              <a:t>ТРАНЗИТНЫЙ ПОТЕНЦИАЛ АКТЮБИНСКОЙ ОБЛАСТИ</a:t>
            </a:r>
            <a:endParaRPr lang="ru-RU" sz="2000" b="1">
              <a:solidFill>
                <a:srgbClr val="0070C0"/>
              </a:solidFill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 l="3583" t="21094" r="6763" b="10417"/>
          <a:stretch>
            <a:fillRect/>
          </a:stretch>
        </p:blipFill>
        <p:spPr bwMode="auto">
          <a:xfrm>
            <a:off x="-4763" y="765175"/>
            <a:ext cx="9144001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8675688" y="4321175"/>
            <a:ext cx="144462" cy="14446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1508" name="TextBox 25"/>
          <p:cNvSpPr txBox="1">
            <a:spLocks noChangeArrowheads="1"/>
          </p:cNvSpPr>
          <p:nvPr/>
        </p:nvSpPr>
        <p:spPr bwMode="auto">
          <a:xfrm>
            <a:off x="8172450" y="4075113"/>
            <a:ext cx="971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Ляньюньган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5580063" y="3313113"/>
            <a:ext cx="144462" cy="14446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1510" name="TextBox 27"/>
          <p:cNvSpPr txBox="1">
            <a:spLocks noChangeArrowheads="1"/>
          </p:cNvSpPr>
          <p:nvPr/>
        </p:nvSpPr>
        <p:spPr bwMode="auto">
          <a:xfrm>
            <a:off x="5435600" y="3067050"/>
            <a:ext cx="97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Алматы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1908175" y="1009650"/>
            <a:ext cx="142875" cy="14446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1512" name="TextBox 29"/>
          <p:cNvSpPr txBox="1">
            <a:spLocks noChangeArrowheads="1"/>
          </p:cNvSpPr>
          <p:nvPr/>
        </p:nvSpPr>
        <p:spPr bwMode="auto">
          <a:xfrm>
            <a:off x="4071938" y="167005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Екатеринбург</a:t>
            </a:r>
          </a:p>
        </p:txBody>
      </p:sp>
      <p:sp>
        <p:nvSpPr>
          <p:cNvPr id="21513" name="TextBox 66"/>
          <p:cNvSpPr txBox="1">
            <a:spLocks noChangeArrowheads="1"/>
          </p:cNvSpPr>
          <p:nvPr/>
        </p:nvSpPr>
        <p:spPr bwMode="auto">
          <a:xfrm>
            <a:off x="7675563" y="4948238"/>
            <a:ext cx="971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Чуньцин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7700963" y="4803775"/>
            <a:ext cx="144462" cy="14446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1515" name="TextBox 29"/>
          <p:cNvSpPr txBox="1">
            <a:spLocks noChangeArrowheads="1"/>
          </p:cNvSpPr>
          <p:nvPr/>
        </p:nvSpPr>
        <p:spPr bwMode="auto">
          <a:xfrm>
            <a:off x="1643063" y="1527175"/>
            <a:ext cx="857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>
                <a:latin typeface="Calibri" pitchFamily="34" charset="0"/>
              </a:rPr>
              <a:t>МОСКВА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00313" y="1670050"/>
            <a:ext cx="142875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71938" y="1884363"/>
            <a:ext cx="142875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TextBox 29"/>
          <p:cNvSpPr txBox="1">
            <a:spLocks noChangeArrowheads="1"/>
          </p:cNvSpPr>
          <p:nvPr/>
        </p:nvSpPr>
        <p:spPr bwMode="auto">
          <a:xfrm>
            <a:off x="2224088" y="9652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Санкт-Петербург</a:t>
            </a:r>
          </a:p>
        </p:txBody>
      </p:sp>
      <p:sp>
        <p:nvSpPr>
          <p:cNvPr id="18" name="Овал 17"/>
          <p:cNvSpPr/>
          <p:nvPr/>
        </p:nvSpPr>
        <p:spPr>
          <a:xfrm>
            <a:off x="3017838" y="2241550"/>
            <a:ext cx="142875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20" name="TextBox 29"/>
          <p:cNvSpPr txBox="1">
            <a:spLocks noChangeArrowheads="1"/>
          </p:cNvSpPr>
          <p:nvPr/>
        </p:nvSpPr>
        <p:spPr bwMode="auto">
          <a:xfrm>
            <a:off x="2214563" y="2098675"/>
            <a:ext cx="785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Самара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5786438" y="1670050"/>
            <a:ext cx="142875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22" name="TextBox 29"/>
          <p:cNvSpPr txBox="1">
            <a:spLocks noChangeArrowheads="1"/>
          </p:cNvSpPr>
          <p:nvPr/>
        </p:nvSpPr>
        <p:spPr bwMode="auto">
          <a:xfrm>
            <a:off x="5083175" y="1376363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Новосибирск</a:t>
            </a:r>
          </a:p>
        </p:txBody>
      </p:sp>
      <p:cxnSp>
        <p:nvCxnSpPr>
          <p:cNvPr id="22" name="Прямая со стрелкой 21"/>
          <p:cNvCxnSpPr>
            <a:endCxn id="20" idx="2"/>
          </p:cNvCxnSpPr>
          <p:nvPr/>
        </p:nvCxnSpPr>
        <p:spPr>
          <a:xfrm flipV="1">
            <a:off x="4214813" y="1741488"/>
            <a:ext cx="1571625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49738" y="2813050"/>
            <a:ext cx="1285875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25" name="TextBox 29"/>
          <p:cNvSpPr txBox="1">
            <a:spLocks noChangeArrowheads="1"/>
          </p:cNvSpPr>
          <p:nvPr/>
        </p:nvSpPr>
        <p:spPr bwMode="auto">
          <a:xfrm>
            <a:off x="3232150" y="2670175"/>
            <a:ext cx="785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Актау</a:t>
            </a:r>
          </a:p>
        </p:txBody>
      </p:sp>
      <p:sp>
        <p:nvSpPr>
          <p:cNvPr id="25" name="Овал 24"/>
          <p:cNvSpPr/>
          <p:nvPr/>
        </p:nvSpPr>
        <p:spPr>
          <a:xfrm>
            <a:off x="3608388" y="2884488"/>
            <a:ext cx="106362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 стрелкой 25"/>
          <p:cNvCxnSpPr>
            <a:endCxn id="25" idx="6"/>
          </p:cNvCxnSpPr>
          <p:nvPr/>
        </p:nvCxnSpPr>
        <p:spPr>
          <a:xfrm rot="10800000" flipV="1">
            <a:off x="3714750" y="2813050"/>
            <a:ext cx="3746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" idx="5"/>
          </p:cNvCxnSpPr>
          <p:nvPr/>
        </p:nvCxnSpPr>
        <p:spPr>
          <a:xfrm rot="10800000">
            <a:off x="2030413" y="1133475"/>
            <a:ext cx="2041525" cy="153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5"/>
          </p:cNvCxnSpPr>
          <p:nvPr/>
        </p:nvCxnSpPr>
        <p:spPr>
          <a:xfrm rot="10800000">
            <a:off x="2622550" y="1792288"/>
            <a:ext cx="1449388" cy="877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5"/>
          </p:cNvCxnSpPr>
          <p:nvPr/>
        </p:nvCxnSpPr>
        <p:spPr>
          <a:xfrm rot="10800000">
            <a:off x="3140075" y="2363788"/>
            <a:ext cx="949325" cy="377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4"/>
          </p:cNvCxnSpPr>
          <p:nvPr/>
        </p:nvCxnSpPr>
        <p:spPr>
          <a:xfrm rot="5400000" flipH="1" flipV="1">
            <a:off x="3821906" y="2348707"/>
            <a:ext cx="6429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1839913" y="3455988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Стамбул</a:t>
            </a:r>
          </a:p>
        </p:txBody>
      </p:sp>
      <p:sp>
        <p:nvSpPr>
          <p:cNvPr id="32" name="Овал 31"/>
          <p:cNvSpPr/>
          <p:nvPr/>
        </p:nvSpPr>
        <p:spPr>
          <a:xfrm>
            <a:off x="1893888" y="3670300"/>
            <a:ext cx="106362" cy="142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5357813"/>
            <a:ext cx="9144000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Актобе-Москва</a:t>
            </a:r>
            <a:r>
              <a:rPr lang="ru-RU" sz="1400" dirty="0">
                <a:solidFill>
                  <a:schemeClr val="tx1"/>
                </a:solidFill>
              </a:rPr>
              <a:t> 1740 км /20ч.      </a:t>
            </a:r>
            <a:r>
              <a:rPr lang="ru-RU" sz="1400" dirty="0" err="1">
                <a:solidFill>
                  <a:schemeClr val="tx1"/>
                </a:solidFill>
              </a:rPr>
              <a:t>Актобе-Санкт</a:t>
            </a:r>
            <a:r>
              <a:rPr lang="ru-RU" sz="1400" dirty="0">
                <a:solidFill>
                  <a:schemeClr val="tx1"/>
                </a:solidFill>
              </a:rPr>
              <a:t> Петербург  2460 км /30ч.    </a:t>
            </a:r>
            <a:r>
              <a:rPr lang="ru-RU" sz="1400" dirty="0" err="1">
                <a:solidFill>
                  <a:schemeClr val="tx1"/>
                </a:solidFill>
              </a:rPr>
              <a:t>Актобе</a:t>
            </a:r>
            <a:r>
              <a:rPr lang="ru-RU" sz="1400" dirty="0">
                <a:solidFill>
                  <a:schemeClr val="tx1"/>
                </a:solidFill>
              </a:rPr>
              <a:t>- Новосибирск  2140км /26ч.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Актобе</a:t>
            </a:r>
            <a:r>
              <a:rPr lang="ru-RU" sz="1400" dirty="0">
                <a:solidFill>
                  <a:schemeClr val="tx1"/>
                </a:solidFill>
              </a:rPr>
              <a:t> -Самара 680км /9ч.         </a:t>
            </a:r>
            <a:r>
              <a:rPr lang="ru-RU" sz="1400" dirty="0" err="1">
                <a:solidFill>
                  <a:schemeClr val="tx1"/>
                </a:solidFill>
              </a:rPr>
              <a:t>Актобе</a:t>
            </a:r>
            <a:r>
              <a:rPr lang="ru-RU" sz="1400" dirty="0">
                <a:solidFill>
                  <a:schemeClr val="tx1"/>
                </a:solidFill>
              </a:rPr>
              <a:t>- Оренбург 270км /3ч                      </a:t>
            </a:r>
            <a:r>
              <a:rPr lang="ru-RU" sz="1400" dirty="0" err="1">
                <a:solidFill>
                  <a:schemeClr val="tx1"/>
                </a:solidFill>
              </a:rPr>
              <a:t>Актобе</a:t>
            </a:r>
            <a:r>
              <a:rPr lang="ru-RU" sz="1400" dirty="0">
                <a:solidFill>
                  <a:schemeClr val="tx1"/>
                </a:solidFill>
              </a:rPr>
              <a:t>- Екатеринбург  950км /12ч.</a:t>
            </a:r>
          </a:p>
        </p:txBody>
      </p:sp>
      <p:pic>
        <p:nvPicPr>
          <p:cNvPr id="21535" name="Picture 33" descr="C:\Documents and Settings\JBuranbaev\Рабочий стол\refregirator-fu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921250"/>
            <a:ext cx="14287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14688" y="2643188"/>
            <a:ext cx="2571750" cy="1184275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38" y="785813"/>
            <a:ext cx="1857375" cy="1755775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4175" y="5072063"/>
            <a:ext cx="1893888" cy="1643062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0" y="5143500"/>
            <a:ext cx="1643063" cy="1571625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88" y="673100"/>
            <a:ext cx="1857375" cy="1755775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5188" y="928688"/>
            <a:ext cx="1928812" cy="1643062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pic>
        <p:nvPicPr>
          <p:cNvPr id="12" name="Picture 2" descr="C:\Users\User\Desktop\Презентация\0_70800_5deba7a0_-1-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357298"/>
            <a:ext cx="1714512" cy="1143008"/>
          </a:xfrm>
          <a:prstGeom prst="snip2DiagRect">
            <a:avLst>
              <a:gd name="adj1" fmla="val 0"/>
              <a:gd name="adj2" fmla="val 0"/>
            </a:avLst>
          </a:prstGeom>
          <a:ln>
            <a:noFill/>
          </a:ln>
          <a:effectLst/>
        </p:spPr>
      </p:pic>
      <p:pic>
        <p:nvPicPr>
          <p:cNvPr id="13" name="Picture 8" descr="C:\Users\User\Desktop\Презентация\kmdb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572140"/>
            <a:ext cx="1500198" cy="1071570"/>
          </a:xfrm>
          <a:prstGeom prst="snip2DiagRect">
            <a:avLst>
              <a:gd name="adj1" fmla="val 0"/>
              <a:gd name="adj2" fmla="val 0"/>
            </a:avLst>
          </a:prstGeom>
          <a:ln>
            <a:noFill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7215188" y="857250"/>
            <a:ext cx="1928812" cy="515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</a:rPr>
              <a:t>Химическая промышленность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4143375"/>
            <a:ext cx="9144000" cy="1588"/>
          </a:xfrm>
          <a:prstGeom prst="line">
            <a:avLst/>
          </a:prstGeom>
          <a:ln w="28575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14688" y="642938"/>
            <a:ext cx="1857375" cy="496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Нефтедобывающая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промышленность</a:t>
            </a:r>
          </a:p>
        </p:txBody>
      </p:sp>
      <p:sp>
        <p:nvSpPr>
          <p:cNvPr id="17" name="Пятиугольник 16"/>
          <p:cNvSpPr/>
          <p:nvPr/>
        </p:nvSpPr>
        <p:spPr>
          <a:xfrm rot="5400000">
            <a:off x="1558925" y="2871788"/>
            <a:ext cx="571500" cy="3181350"/>
          </a:xfrm>
          <a:prstGeom prst="homePlate">
            <a:avLst>
              <a:gd name="adj" fmla="val 33531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ym typeface="Arial"/>
            </a:endParaRPr>
          </a:p>
        </p:txBody>
      </p:sp>
      <p:sp>
        <p:nvSpPr>
          <p:cNvPr id="23565" name="TextBox 50"/>
          <p:cNvSpPr txBox="1">
            <a:spLocks noChangeArrowheads="1"/>
          </p:cNvSpPr>
          <p:nvPr/>
        </p:nvSpPr>
        <p:spPr bwMode="auto">
          <a:xfrm>
            <a:off x="571500" y="4214813"/>
            <a:ext cx="2779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Перспективные отрасли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29500" y="5000625"/>
            <a:ext cx="1714500" cy="492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</a:rPr>
              <a:t>Транспортная логистика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85938" y="5100638"/>
            <a:ext cx="1643062" cy="1614487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38" y="5000625"/>
            <a:ext cx="1643062" cy="496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</a:rPr>
              <a:t>Производство стройматериалов</a:t>
            </a:r>
          </a:p>
        </p:txBody>
      </p:sp>
      <p:pic>
        <p:nvPicPr>
          <p:cNvPr id="22" name="Picture 4" descr="C:\Users\User\Desktop\Презентация\material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500702"/>
            <a:ext cx="1500198" cy="1185244"/>
          </a:xfrm>
          <a:prstGeom prst="snip2DiagRect">
            <a:avLst>
              <a:gd name="adj1" fmla="val 0"/>
              <a:gd name="adj2" fmla="val 0"/>
            </a:avLst>
          </a:prstGeom>
          <a:ln>
            <a:noFill/>
          </a:ln>
          <a:effectLst/>
        </p:spPr>
      </p:pic>
      <p:sp>
        <p:nvSpPr>
          <p:cNvPr id="23" name="Скругленный прямоугольник 22"/>
          <p:cNvSpPr/>
          <p:nvPr/>
        </p:nvSpPr>
        <p:spPr>
          <a:xfrm>
            <a:off x="142875" y="5100638"/>
            <a:ext cx="1571625" cy="1614487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5" y="5000625"/>
            <a:ext cx="1571625" cy="496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</a:rPr>
              <a:t>Энергетика</a:t>
            </a:r>
          </a:p>
        </p:txBody>
      </p:sp>
      <p:pic>
        <p:nvPicPr>
          <p:cNvPr id="23572" name="Picture 2" descr="http://pozitivchik.info/wp-content/uploads/2012/05/3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500688"/>
            <a:ext cx="15001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Рисунок 25" descr="Карта_Актюб область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428750"/>
            <a:ext cx="2832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ятиугольник 26"/>
          <p:cNvSpPr/>
          <p:nvPr/>
        </p:nvSpPr>
        <p:spPr>
          <a:xfrm>
            <a:off x="785813" y="714375"/>
            <a:ext cx="2289175" cy="471488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cs typeface="Tahoma" pitchFamily="34" charset="0"/>
              </a:rPr>
              <a:t>Ведущие отрасли</a:t>
            </a:r>
          </a:p>
        </p:txBody>
      </p:sp>
      <p:pic>
        <p:nvPicPr>
          <p:cNvPr id="28" name="Рисунок 27" descr="oil derric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1244600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143500" y="788988"/>
            <a:ext cx="2000250" cy="496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Газоперерабатывающая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промышленность</a:t>
            </a:r>
          </a:p>
        </p:txBody>
      </p:sp>
      <p:pic>
        <p:nvPicPr>
          <p:cNvPr id="23577" name="Рисунок 36" descr="газ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1357313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Рисунок 40" descr="images (17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25" y="2714625"/>
            <a:ext cx="2428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2286000" y="3432175"/>
            <a:ext cx="1857375" cy="496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cs typeface="Tahoma" pitchFamily="34" charset="0"/>
              </a:rPr>
              <a:t>Металлургия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29000" y="5243513"/>
            <a:ext cx="1857375" cy="1471612"/>
          </a:xfrm>
          <a:prstGeom prst="roundRect">
            <a:avLst>
              <a:gd name="adj" fmla="val 81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29000" y="5000625"/>
            <a:ext cx="1928813" cy="496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</a:rPr>
              <a:t>Агропромышленный комплекс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0688" y="5000625"/>
            <a:ext cx="1857375" cy="496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</a:rPr>
              <a:t>Обрабатывающая промышленность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143625" y="2643188"/>
          <a:ext cx="2844800" cy="1428750"/>
        </p:xfrm>
        <a:graphic>
          <a:graphicData uri="http://schemas.openxmlformats.org/drawingml/2006/table">
            <a:tbl>
              <a:tblPr/>
              <a:tblGrid>
                <a:gridCol w="1828800"/>
                <a:gridCol w="1016000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Доля в РК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Нефть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-9,8%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Попутный газ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-22,7%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Хромовая руда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-100,0%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Хромовый концентрат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-100,0%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Медная руда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-11,1%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Медный концентрат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-3,4%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Ферросплавы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-25,7%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" name="Picture 63" descr="http://www.intekgroup.ru/assets/images/prom-teplica-intek.jpg"/>
          <p:cNvPicPr>
            <a:picLocks noChangeAspect="1" noChangeArrowheads="1"/>
          </p:cNvPicPr>
          <p:nvPr/>
        </p:nvPicPr>
        <p:blipFill>
          <a:blip r:embed="rId10" cstate="print"/>
          <a:srcRect b="11580"/>
          <a:stretch>
            <a:fillRect/>
          </a:stretch>
        </p:blipFill>
        <p:spPr bwMode="auto">
          <a:xfrm>
            <a:off x="3491880" y="5517232"/>
            <a:ext cx="1728191" cy="1152128"/>
          </a:xfrm>
          <a:prstGeom prst="snip2DiagRect">
            <a:avLst>
              <a:gd name="adj1" fmla="val 0"/>
              <a:gd name="adj2" fmla="val 0"/>
            </a:avLst>
          </a:prstGeom>
          <a:ln>
            <a:noFill/>
          </a:ln>
          <a:effectLst/>
        </p:spPr>
      </p:pic>
      <p:pic>
        <p:nvPicPr>
          <p:cNvPr id="38" name="Picture 65" descr="http://rf.biz/wp-content/uploads/2015/08/11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5517232"/>
            <a:ext cx="1872207" cy="1128886"/>
          </a:xfrm>
          <a:prstGeom prst="snip2DiagRect">
            <a:avLst>
              <a:gd name="adj1" fmla="val 0"/>
              <a:gd name="adj2" fmla="val 0"/>
            </a:avLst>
          </a:prstGeom>
          <a:ln>
            <a:noFill/>
          </a:ln>
          <a:effectLst/>
        </p:spPr>
      </p:pic>
      <p:sp>
        <p:nvSpPr>
          <p:cNvPr id="23609" name="Прямоугольник 38"/>
          <p:cNvSpPr>
            <a:spLocks noChangeArrowheads="1"/>
          </p:cNvSpPr>
          <p:nvPr/>
        </p:nvSpPr>
        <p:spPr bwMode="auto">
          <a:xfrm>
            <a:off x="611188" y="260350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ym typeface="Times New Roman" pitchFamily="18" charset="0"/>
              </a:rPr>
              <a:t>Приоритетные отрасли для инвестиций</a:t>
            </a:r>
            <a:endParaRPr lang="ru-RU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311</TotalTime>
  <Words>783</Words>
  <Application>Microsoft Office PowerPoint</Application>
  <PresentationFormat>Экран (4:3)</PresentationFormat>
  <Paragraphs>189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Wingdings</vt:lpstr>
      <vt:lpstr>Calibri</vt:lpstr>
      <vt:lpstr>Arial Black</vt:lpstr>
      <vt:lpstr>Times New Roman</vt:lpstr>
      <vt:lpstr>Source Sans Pro</vt:lpstr>
      <vt:lpstr>Tahoma</vt:lpstr>
      <vt:lpstr>Пиксел</vt:lpstr>
      <vt:lpstr>Пиксел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spk-aktobe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JBuranbaev</dc:creator>
  <cp:lastModifiedBy>Home</cp:lastModifiedBy>
  <cp:revision>76</cp:revision>
  <dcterms:created xsi:type="dcterms:W3CDTF">2015-12-24T13:31:34Z</dcterms:created>
  <dcterms:modified xsi:type="dcterms:W3CDTF">2020-12-29T10:50:29Z</dcterms:modified>
</cp:coreProperties>
</file>