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05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9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8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0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5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4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8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0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1042-DDA2-4071-97D3-EA762B71F8C5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3324-3B76-4B87-9AFB-06339590A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52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7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6D02090-3265-481F-A984-C3D6387E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«Прозвище литературного героя как основа его характеристики»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s://im0-tub-ua.yandex.net/i?id=d2fc1a57097bfa70027c6981de837b0b&amp;n=13">
            <a:extLst>
              <a:ext uri="{FF2B5EF4-FFF2-40B4-BE49-F238E27FC236}">
                <a16:creationId xmlns="" xmlns:a16="http://schemas.microsoft.com/office/drawing/2014/main" id="{389147C0-5DAE-4DC0-8A95-C767234F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5" y="2020648"/>
            <a:ext cx="2206307" cy="31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arhcity.ru/data/0_a/22avgu7.jpg">
            <a:extLst>
              <a:ext uri="{FF2B5EF4-FFF2-40B4-BE49-F238E27FC236}">
                <a16:creationId xmlns="" xmlns:a16="http://schemas.microsoft.com/office/drawing/2014/main" id="{0198B01C-6F48-4E6B-B8D0-57D8A8D3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28" y="2006534"/>
            <a:ext cx="2110632" cy="31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4.gallery.aystatic.by/650/247/384/5013/5013384247_1.jpg">
            <a:extLst>
              <a:ext uri="{FF2B5EF4-FFF2-40B4-BE49-F238E27FC236}">
                <a16:creationId xmlns="" xmlns:a16="http://schemas.microsoft.com/office/drawing/2014/main" id="{2E55F798-D40C-41EC-BAE1-C17607A8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06" y="2006533"/>
            <a:ext cx="2046319" cy="31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BE15FA-E588-4CEC-B652-63118B18CFA9}"/>
              </a:ext>
            </a:extLst>
          </p:cNvPr>
          <p:cNvSpPr txBox="1"/>
          <p:nvPr/>
        </p:nvSpPr>
        <p:spPr>
          <a:xfrm>
            <a:off x="8444089" y="3341510"/>
            <a:ext cx="321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Подготовил: </a:t>
            </a:r>
            <a:r>
              <a:rPr lang="ru-RU" sz="2400"/>
              <a:t>Ученик </a:t>
            </a:r>
            <a:r>
              <a:rPr lang="ru-RU" sz="2400" smtClean="0"/>
              <a:t>10Б </a:t>
            </a:r>
            <a:r>
              <a:rPr lang="ru-RU" sz="2400" dirty="0"/>
              <a:t>класса МОУ СОШ №7 Выдрин Алексей</a:t>
            </a:r>
          </a:p>
          <a:p>
            <a:r>
              <a:rPr lang="ru-RU" sz="2400" dirty="0"/>
              <a:t>Руководитель: Кабанова Наталия Григорьевна</a:t>
            </a:r>
          </a:p>
        </p:txBody>
      </p:sp>
    </p:spTree>
    <p:extLst>
      <p:ext uri="{BB962C8B-B14F-4D97-AF65-F5344CB8AC3E}">
        <p14:creationId xmlns:p14="http://schemas.microsoft.com/office/powerpoint/2010/main" val="152625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DF2B8A1-CE5B-462F-86E9-AC458CDC42E8}"/>
              </a:ext>
            </a:extLst>
          </p:cNvPr>
          <p:cNvSpPr/>
          <p:nvPr/>
        </p:nvSpPr>
        <p:spPr>
          <a:xfrm>
            <a:off x="5091832" y="114460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Шиш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0681D19-DD42-400D-940F-0CC2F44198F4}"/>
              </a:ext>
            </a:extLst>
          </p:cNvPr>
          <p:cNvSpPr/>
          <p:nvPr/>
        </p:nvSpPr>
        <p:spPr>
          <a:xfrm>
            <a:off x="3681858" y="386369"/>
            <a:ext cx="336072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Б.Шергина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gamejulia.ru/images/i/shish.jpg">
            <a:extLst>
              <a:ext uri="{FF2B5EF4-FFF2-40B4-BE49-F238E27FC236}">
                <a16:creationId xmlns="" xmlns:a16="http://schemas.microsoft.com/office/drawing/2014/main" id="{661FCE12-A829-4707-959F-636DE799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44" y="1513933"/>
            <a:ext cx="4418012" cy="49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9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361222F-AEB4-40AF-8933-3BDFCE9280C3}"/>
              </a:ext>
            </a:extLst>
          </p:cNvPr>
          <p:cNvSpPr/>
          <p:nvPr/>
        </p:nvSpPr>
        <p:spPr>
          <a:xfrm>
            <a:off x="3681858" y="386369"/>
            <a:ext cx="336072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Б.Шергина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61A405-4740-4B0E-B349-6A9D6F74FF11}"/>
              </a:ext>
            </a:extLst>
          </p:cNvPr>
          <p:cNvSpPr/>
          <p:nvPr/>
        </p:nvSpPr>
        <p:spPr>
          <a:xfrm>
            <a:off x="4980088" y="1110734"/>
            <a:ext cx="128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«Молчан»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9220" name="Picture 4" descr="https://s13.radikal.ru/i186/1212/ca/3e0fe94adf02.jpg">
            <a:extLst>
              <a:ext uri="{FF2B5EF4-FFF2-40B4-BE49-F238E27FC236}">
                <a16:creationId xmlns="" xmlns:a16="http://schemas.microsoft.com/office/drawing/2014/main" id="{EF57F72C-6362-4ADF-BDDA-44CA0C01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64" y="1388148"/>
            <a:ext cx="4268258" cy="54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0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D6C1D9-7D8E-4209-BD75-4AA09A34DB4C}"/>
              </a:ext>
            </a:extLst>
          </p:cNvPr>
          <p:cNvSpPr/>
          <p:nvPr/>
        </p:nvSpPr>
        <p:spPr>
          <a:xfrm>
            <a:off x="3681858" y="386369"/>
            <a:ext cx="336072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Б.Шергина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3A38581-EE68-465B-88E5-C9FD431C1717}"/>
              </a:ext>
            </a:extLst>
          </p:cNvPr>
          <p:cNvSpPr/>
          <p:nvPr/>
        </p:nvSpPr>
        <p:spPr>
          <a:xfrm>
            <a:off x="5073472" y="1013695"/>
            <a:ext cx="124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Тренька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10242" name="Picture 2" descr="http://fryd.ru/uploads/films/gallery/23000/22975_cover.jpeg">
            <a:extLst>
              <a:ext uri="{FF2B5EF4-FFF2-40B4-BE49-F238E27FC236}">
                <a16:creationId xmlns="" xmlns:a16="http://schemas.microsoft.com/office/drawing/2014/main" id="{DADCCFDD-3404-4423-88D3-D1A42629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9" y="1546956"/>
            <a:ext cx="9742312" cy="48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3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CB93093-1E5F-40B1-A8F5-94C79A0D43B1}"/>
              </a:ext>
            </a:extLst>
          </p:cNvPr>
          <p:cNvSpPr/>
          <p:nvPr/>
        </p:nvSpPr>
        <p:spPr>
          <a:xfrm>
            <a:off x="5009965" y="1043001"/>
            <a:ext cx="120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Мошкарь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3CFB66B-5816-4C35-966F-70A62DF9B103}"/>
              </a:ext>
            </a:extLst>
          </p:cNvPr>
          <p:cNvSpPr/>
          <p:nvPr/>
        </p:nvSpPr>
        <p:spPr>
          <a:xfrm>
            <a:off x="3681858" y="386369"/>
            <a:ext cx="336072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Б.Шергина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1.gallery.aystatic.by/650/161/41/5021/5021041161_1.jpg">
            <a:extLst>
              <a:ext uri="{FF2B5EF4-FFF2-40B4-BE49-F238E27FC236}">
                <a16:creationId xmlns="" xmlns:a16="http://schemas.microsoft.com/office/drawing/2014/main" id="{D85F5564-A0C6-4E3B-8392-6E4BD3B1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70" y="1605568"/>
            <a:ext cx="4585486" cy="49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7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310BFF9-0B4C-42D8-AC3A-EAA8BC1514BE}"/>
              </a:ext>
            </a:extLst>
          </p:cNvPr>
          <p:cNvSpPr/>
          <p:nvPr/>
        </p:nvSpPr>
        <p:spPr>
          <a:xfrm>
            <a:off x="3947915" y="386368"/>
            <a:ext cx="3347903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Ф.Абрамова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2261B-BA54-4584-B05A-6574EA693498}"/>
              </a:ext>
            </a:extLst>
          </p:cNvPr>
          <p:cNvSpPr/>
          <p:nvPr/>
        </p:nvSpPr>
        <p:spPr>
          <a:xfrm>
            <a:off x="3264798" y="849765"/>
            <a:ext cx="444320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Герои рассказа «Жила-была семужка»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ABB4BE2-DAB3-429F-8007-1AC537630DE4}"/>
              </a:ext>
            </a:extLst>
          </p:cNvPr>
          <p:cNvSpPr/>
          <p:nvPr/>
        </p:nvSpPr>
        <p:spPr>
          <a:xfrm>
            <a:off x="3832776" y="1193277"/>
            <a:ext cx="1838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«Красавка»    и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738EA11-C47A-4B03-8385-3FF1BB3B7B0E}"/>
              </a:ext>
            </a:extLst>
          </p:cNvPr>
          <p:cNvSpPr/>
          <p:nvPr/>
        </p:nvSpPr>
        <p:spPr>
          <a:xfrm>
            <a:off x="5663990" y="1193277"/>
            <a:ext cx="864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«Лох» </a:t>
            </a:r>
            <a:endParaRPr lang="ru-RU" dirty="0"/>
          </a:p>
        </p:txBody>
      </p:sp>
      <p:pic>
        <p:nvPicPr>
          <p:cNvPr id="12290" name="Picture 2" descr="https://im0-tub-ua.yandex.net/i?id=d2fc1a57097bfa70027c6981de837b0b&amp;n=13">
            <a:extLst>
              <a:ext uri="{FF2B5EF4-FFF2-40B4-BE49-F238E27FC236}">
                <a16:creationId xmlns="" xmlns:a16="http://schemas.microsoft.com/office/drawing/2014/main" id="{0ECECF84-EEC9-46E3-B0E4-EEBC9F1F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4" y="1656674"/>
            <a:ext cx="3463042" cy="48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texts.net/files/online_html/218072/_28.jpg">
            <a:extLst>
              <a:ext uri="{FF2B5EF4-FFF2-40B4-BE49-F238E27FC236}">
                <a16:creationId xmlns="" xmlns:a16="http://schemas.microsoft.com/office/drawing/2014/main" id="{92987496-031B-4B8B-9FAB-E2278478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6" y="1656674"/>
            <a:ext cx="6536304" cy="31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3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D232939-22CA-4EE9-ACF7-C24BDB8D7835}"/>
              </a:ext>
            </a:extLst>
          </p:cNvPr>
          <p:cNvSpPr/>
          <p:nvPr/>
        </p:nvSpPr>
        <p:spPr>
          <a:xfrm>
            <a:off x="4642525" y="250902"/>
            <a:ext cx="145347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t.nas.net.ua/images/kadr/2107320.jpg">
            <a:extLst>
              <a:ext uri="{FF2B5EF4-FFF2-40B4-BE49-F238E27FC236}">
                <a16:creationId xmlns="" xmlns:a16="http://schemas.microsoft.com/office/drawing/2014/main" id="{66F1BB82-B1AC-478A-8041-4C334A0B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714299"/>
            <a:ext cx="2579179" cy="18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24201/v824201768/d6c50/XnCdjgZeYk0.jpg">
            <a:extLst>
              <a:ext uri="{FF2B5EF4-FFF2-40B4-BE49-F238E27FC236}">
                <a16:creationId xmlns="" xmlns:a16="http://schemas.microsoft.com/office/drawing/2014/main" id="{61A3FA5D-612A-457D-BD48-4F4C3A62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4" y="5014465"/>
            <a:ext cx="2566261" cy="17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texts.net/files/online_html/156848/i_005.jpg">
            <a:extLst>
              <a:ext uri="{FF2B5EF4-FFF2-40B4-BE49-F238E27FC236}">
                <a16:creationId xmlns="" xmlns:a16="http://schemas.microsoft.com/office/drawing/2014/main" id="{7E2B455E-809A-4242-8FD1-2185042C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84" y="714299"/>
            <a:ext cx="2235119" cy="24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40.radikal.ru/i089/1307/05/282a4b0edb4c.png">
            <a:extLst>
              <a:ext uri="{FF2B5EF4-FFF2-40B4-BE49-F238E27FC236}">
                <a16:creationId xmlns="" xmlns:a16="http://schemas.microsoft.com/office/drawing/2014/main" id="{52D8B7AD-1F8F-41C1-90CE-642F02C8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16" y="1406116"/>
            <a:ext cx="1868059" cy="14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0-tub-ua.yandex.net/i?id=0faecaf6372807c103b3e7015ab25449&amp;n=13">
            <a:extLst>
              <a:ext uri="{FF2B5EF4-FFF2-40B4-BE49-F238E27FC236}">
                <a16:creationId xmlns="" xmlns:a16="http://schemas.microsoft.com/office/drawing/2014/main" id="{C71F6458-BE04-4C46-A3AA-47BFF9CA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4" y="2676689"/>
            <a:ext cx="2696248" cy="18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t2.depositphotos.com/3038577/9917/v/950/depositphotos_99179602-stock-illustration-funny-captain-or-yachtman-coloring.jpg">
            <a:extLst>
              <a:ext uri="{FF2B5EF4-FFF2-40B4-BE49-F238E27FC236}">
                <a16:creationId xmlns="" xmlns:a16="http://schemas.microsoft.com/office/drawing/2014/main" id="{CBF5217D-734B-48C3-B833-91851512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70" y="3352391"/>
            <a:ext cx="1738997" cy="18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amejulia.ru/images/i/shish.jpg">
            <a:extLst>
              <a:ext uri="{FF2B5EF4-FFF2-40B4-BE49-F238E27FC236}">
                <a16:creationId xmlns="" xmlns:a16="http://schemas.microsoft.com/office/drawing/2014/main" id="{179B12E7-A0FB-4CA2-BD4A-68834425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21" y="2638568"/>
            <a:ext cx="2142653" cy="24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13.radikal.ru/i186/1212/ca/3e0fe94adf02.jpg">
            <a:extLst>
              <a:ext uri="{FF2B5EF4-FFF2-40B4-BE49-F238E27FC236}">
                <a16:creationId xmlns="" xmlns:a16="http://schemas.microsoft.com/office/drawing/2014/main" id="{8C5CB774-9148-4014-AC0E-5C41432F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63" y="3280034"/>
            <a:ext cx="2420307" cy="31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ryd.ru/uploads/films/gallery/23000/22975_cover.jpeg">
            <a:extLst>
              <a:ext uri="{FF2B5EF4-FFF2-40B4-BE49-F238E27FC236}">
                <a16:creationId xmlns="" xmlns:a16="http://schemas.microsoft.com/office/drawing/2014/main" id="{4BA2714D-7A33-4EA8-8C3D-9F1BE78CC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56" y="866374"/>
            <a:ext cx="3318933" cy="16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texts.net/files/online_html/218072/_28.jpg">
            <a:extLst>
              <a:ext uri="{FF2B5EF4-FFF2-40B4-BE49-F238E27FC236}">
                <a16:creationId xmlns="" xmlns:a16="http://schemas.microsoft.com/office/drawing/2014/main" id="{3D6555A9-88E7-4842-9BF3-F5742314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22" y="5163933"/>
            <a:ext cx="3002033" cy="14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5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694855-7DA6-447F-AD93-C0633EAA1197}"/>
              </a:ext>
            </a:extLst>
          </p:cNvPr>
          <p:cNvSpPr txBox="1"/>
          <p:nvPr/>
        </p:nvSpPr>
        <p:spPr>
          <a:xfrm>
            <a:off x="1027289" y="660987"/>
            <a:ext cx="99116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 исследования </a:t>
            </a:r>
            <a:r>
              <a:rPr lang="ru-RU" dirty="0"/>
              <a:t>- выяснение роли прозвища литературного героя в произведении.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	Задачи исследования: </a:t>
            </a:r>
            <a:endParaRPr lang="ru-RU" dirty="0"/>
          </a:p>
          <a:p>
            <a:r>
              <a:rPr lang="ru-RU" dirty="0"/>
              <a:t>1. Прочитать произведения </a:t>
            </a:r>
            <a:r>
              <a:rPr lang="ru-RU" dirty="0" err="1"/>
              <a:t>С.Писахова</a:t>
            </a:r>
            <a:r>
              <a:rPr lang="ru-RU" dirty="0"/>
              <a:t>, Б. Шергина, </a:t>
            </a:r>
            <a:r>
              <a:rPr lang="ru-RU" dirty="0" err="1"/>
              <a:t>Ф.Абрамова</a:t>
            </a:r>
            <a:r>
              <a:rPr lang="ru-RU" dirty="0"/>
              <a:t>. Выявить героев, которым даются прозвища.</a:t>
            </a:r>
          </a:p>
          <a:p>
            <a:r>
              <a:rPr lang="ru-RU" dirty="0"/>
              <a:t>2.  Проанализировать как прозвища характеризуют героев.</a:t>
            </a:r>
          </a:p>
          <a:p>
            <a:r>
              <a:rPr lang="ru-RU" b="1" dirty="0"/>
              <a:t>Гипотеза: </a:t>
            </a:r>
            <a:r>
              <a:rPr lang="ru-RU" dirty="0"/>
              <a:t>Прозвище хорошо характеризует героя.</a:t>
            </a:r>
          </a:p>
          <a:p>
            <a:r>
              <a:rPr lang="ru-RU" dirty="0"/>
              <a:t>Работая над темой исследования, мы неоднократно обращались к толковому словарю, чтобы выяснить значения некоторых слов, использовали ресурсы Интернет и другие источники.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1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822EC25-E422-448E-9B41-11DE197FB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59946"/>
              </p:ext>
            </p:extLst>
          </p:nvPr>
        </p:nvGraphicFramePr>
        <p:xfrm>
          <a:off x="559858" y="448137"/>
          <a:ext cx="10891661" cy="580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3219">
                  <a:extLst>
                    <a:ext uri="{9D8B030D-6E8A-4147-A177-3AD203B41FA5}">
                      <a16:colId xmlns="" xmlns:a16="http://schemas.microsoft.com/office/drawing/2014/main" val="1398892115"/>
                    </a:ext>
                  </a:extLst>
                </a:gridCol>
                <a:gridCol w="5518442">
                  <a:extLst>
                    <a:ext uri="{9D8B030D-6E8A-4147-A177-3AD203B41FA5}">
                      <a16:colId xmlns="" xmlns:a16="http://schemas.microsoft.com/office/drawing/2014/main" val="2086259364"/>
                    </a:ext>
                  </a:extLst>
                </a:gridCol>
              </a:tblGrid>
              <a:tr h="1013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Прозвища, отражающие черты внешности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Прозвища, отражающие черты характера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2733537"/>
                  </a:ext>
                </a:extLst>
              </a:tr>
              <a:tr h="226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С.Писахов</a:t>
                      </a:r>
                      <a:r>
                        <a:rPr lang="ru-RU" sz="1800" dirty="0">
                          <a:effectLst/>
                        </a:rPr>
                        <a:t> «Сказки»: «Малина»,                                  «Франт» и «Франтиха».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effectLst/>
                        </a:rPr>
                        <a:t>Ф.Абрамов</a:t>
                      </a:r>
                      <a:r>
                        <a:rPr lang="ru-RU" sz="1800" dirty="0">
                          <a:effectLst/>
                        </a:rPr>
                        <a:t> «Жила-была семужка»: «Красавка», «Лох»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Б.Шергин «Рядниковы рукавицы»: «Молчан», «Дождь»: «Тренька», «Детство в Архангельске: «Мошкарь»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С.Писахов «Сказки»: «Перепелиха», тетка «Бутеня», поп «Сиволдай»                           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2455770"/>
                  </a:ext>
                </a:extLst>
              </a:tr>
              <a:tr h="128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Прозвища, отражающие материальное положение, социальный статус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Прозвища, указывающие на профессию, занятие героя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605903"/>
                  </a:ext>
                </a:extLst>
              </a:tr>
              <a:tr h="12408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Б.Шергин «Шиш Московский»: «Шиш»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Б.Шергин</a:t>
                      </a:r>
                      <a:r>
                        <a:rPr lang="ru-RU" sz="2000" dirty="0">
                          <a:effectLst/>
                        </a:rPr>
                        <a:t> «Круговая помощь»: «Шкипер»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454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30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CC15C93-6120-4DDC-9EF7-7A0EC3B6734F}"/>
              </a:ext>
            </a:extLst>
          </p:cNvPr>
          <p:cNvSpPr/>
          <p:nvPr/>
        </p:nvSpPr>
        <p:spPr>
          <a:xfrm>
            <a:off x="2348089" y="144753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Прозвище как основа характеристики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С.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Писахова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858805E-A23F-45F7-B135-D83232FDE6FD}"/>
              </a:ext>
            </a:extLst>
          </p:cNvPr>
          <p:cNvSpPr/>
          <p:nvPr/>
        </p:nvSpPr>
        <p:spPr>
          <a:xfrm>
            <a:off x="4866928" y="1144601"/>
            <a:ext cx="132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«Малина» </a:t>
            </a:r>
            <a:endParaRPr lang="ru-RU" dirty="0"/>
          </a:p>
        </p:txBody>
      </p:sp>
      <p:pic>
        <p:nvPicPr>
          <p:cNvPr id="2050" name="Picture 2" descr="https://st.nas.net.ua/images/kadr/2107320.jpg">
            <a:extLst>
              <a:ext uri="{FF2B5EF4-FFF2-40B4-BE49-F238E27FC236}">
                <a16:creationId xmlns="" xmlns:a16="http://schemas.microsoft.com/office/drawing/2014/main" id="{4602E4EE-A208-43B7-B5B0-03E63828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89" y="1634886"/>
            <a:ext cx="6568017" cy="46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8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B760BE0-A29F-4C7E-9C51-D0B0817D4C84}"/>
              </a:ext>
            </a:extLst>
          </p:cNvPr>
          <p:cNvSpPr/>
          <p:nvPr/>
        </p:nvSpPr>
        <p:spPr>
          <a:xfrm>
            <a:off x="2585157" y="472131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Прозвище как основа характеристики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С.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Писахова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C8635DC-1C0A-4225-8820-C950EB6F2E77}"/>
              </a:ext>
            </a:extLst>
          </p:cNvPr>
          <p:cNvSpPr/>
          <p:nvPr/>
        </p:nvSpPr>
        <p:spPr>
          <a:xfrm>
            <a:off x="4920458" y="1452626"/>
            <a:ext cx="198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 «Сиволдай» </a:t>
            </a:r>
            <a:endParaRPr lang="ru-RU" dirty="0"/>
          </a:p>
        </p:txBody>
      </p:sp>
      <p:pic>
        <p:nvPicPr>
          <p:cNvPr id="3074" name="Picture 2" descr="https://pp.userapi.com/c824201/v824201768/d6c50/XnCdjgZeYk0.jpg">
            <a:extLst>
              <a:ext uri="{FF2B5EF4-FFF2-40B4-BE49-F238E27FC236}">
                <a16:creationId xmlns="" xmlns:a16="http://schemas.microsoft.com/office/drawing/2014/main" id="{B0ECB1D1-2797-4ACB-B9DA-7C72804F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95" y="1821958"/>
            <a:ext cx="7336366" cy="49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9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67CD0A8-8C89-4F61-B8F1-BE041E99FA1B}"/>
              </a:ext>
            </a:extLst>
          </p:cNvPr>
          <p:cNvSpPr/>
          <p:nvPr/>
        </p:nvSpPr>
        <p:spPr>
          <a:xfrm>
            <a:off x="5094577" y="1404245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Франт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425CB1-3EE3-45E4-84B8-CD8D7F11C878}"/>
              </a:ext>
            </a:extLst>
          </p:cNvPr>
          <p:cNvSpPr/>
          <p:nvPr/>
        </p:nvSpPr>
        <p:spPr>
          <a:xfrm>
            <a:off x="2483555" y="212486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Прозвище как основа характеристики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С.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Писахова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texts.net/files/online_html/156848/i_005.jpg">
            <a:extLst>
              <a:ext uri="{FF2B5EF4-FFF2-40B4-BE49-F238E27FC236}">
                <a16:creationId xmlns="" xmlns:a16="http://schemas.microsoft.com/office/drawing/2014/main" id="{5B272F73-F053-4587-BB0A-9AA4752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09" y="1694116"/>
            <a:ext cx="4650492" cy="50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5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DFDAB85-F302-4B6F-854B-A804643EDC22}"/>
              </a:ext>
            </a:extLst>
          </p:cNvPr>
          <p:cNvSpPr/>
          <p:nvPr/>
        </p:nvSpPr>
        <p:spPr>
          <a:xfrm>
            <a:off x="5239740" y="1460690"/>
            <a:ext cx="17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Перепелиха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F981095-8234-4BB2-A077-173D579F3343}"/>
              </a:ext>
            </a:extLst>
          </p:cNvPr>
          <p:cNvSpPr/>
          <p:nvPr/>
        </p:nvSpPr>
        <p:spPr>
          <a:xfrm>
            <a:off x="2810933" y="494708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Прозвище как основа характеристики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С.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Писахова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40.radikal.ru/i089/1307/05/282a4b0edb4c.png">
            <a:extLst>
              <a:ext uri="{FF2B5EF4-FFF2-40B4-BE49-F238E27FC236}">
                <a16:creationId xmlns="" xmlns:a16="http://schemas.microsoft.com/office/drawing/2014/main" id="{A7CABFB7-44FA-4528-B064-778E1122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3" y="183002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8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1B6361C-E145-45F3-8A57-F49C406BB88E}"/>
              </a:ext>
            </a:extLst>
          </p:cNvPr>
          <p:cNvSpPr/>
          <p:nvPr/>
        </p:nvSpPr>
        <p:spPr>
          <a:xfrm>
            <a:off x="4881867" y="1370379"/>
            <a:ext cx="1931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Тетка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Бутеня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16CE595-3CEC-459A-8DE9-3FB5A391F39D}"/>
              </a:ext>
            </a:extLst>
          </p:cNvPr>
          <p:cNvSpPr/>
          <p:nvPr/>
        </p:nvSpPr>
        <p:spPr>
          <a:xfrm>
            <a:off x="2652889" y="336664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Прозвище как основа характеристики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С.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Писахова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im0-tub-ua.yandex.net/i?id=0faecaf6372807c103b3e7015ab25449&amp;n=13">
            <a:extLst>
              <a:ext uri="{FF2B5EF4-FFF2-40B4-BE49-F238E27FC236}">
                <a16:creationId xmlns="" xmlns:a16="http://schemas.microsoft.com/office/drawing/2014/main" id="{DFEF9C07-15F7-4212-909C-3C1609E4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55" y="1894531"/>
            <a:ext cx="6683022" cy="44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FFFC217-1C73-421D-B23B-D18784697646}"/>
              </a:ext>
            </a:extLst>
          </p:cNvPr>
          <p:cNvSpPr/>
          <p:nvPr/>
        </p:nvSpPr>
        <p:spPr>
          <a:xfrm>
            <a:off x="3619137" y="363791"/>
            <a:ext cx="341843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Б.Шергина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st2.depositphotos.com/3038577/9917/v/950/depositphotos_99179602-stock-illustration-funny-captain-or-yachtman-coloring.jpg">
            <a:extLst>
              <a:ext uri="{FF2B5EF4-FFF2-40B4-BE49-F238E27FC236}">
                <a16:creationId xmlns="" xmlns:a16="http://schemas.microsoft.com/office/drawing/2014/main" id="{918CCF4E-23E4-4968-9F6B-FCFCB9F1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37" y="1964266"/>
            <a:ext cx="4223383" cy="43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knigirossii.ru/pictures/2/49/4669330_sbig1.jpg">
            <a:extLst>
              <a:ext uri="{FF2B5EF4-FFF2-40B4-BE49-F238E27FC236}">
                <a16:creationId xmlns="" xmlns:a16="http://schemas.microsoft.com/office/drawing/2014/main" id="{539D80C3-97C7-49B8-A4C6-692E6F4C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28" y="1281566"/>
            <a:ext cx="3390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C6C79F9-10E6-4C4C-B1C7-B5F49AE78633}"/>
              </a:ext>
            </a:extLst>
          </p:cNvPr>
          <p:cNvSpPr/>
          <p:nvPr/>
        </p:nvSpPr>
        <p:spPr>
          <a:xfrm>
            <a:off x="4873417" y="102639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Шкипер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963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51</TotalTime>
  <Words>221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Damask</vt:lpstr>
      <vt:lpstr>  «Прозвище литературного героя как основа его характеристики»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«Прозвище литературного героя как основа его характеристики»</dc:title>
  <dc:creator>райзнелох</dc:creator>
  <cp:lastModifiedBy>НАТАЛИ</cp:lastModifiedBy>
  <cp:revision>9</cp:revision>
  <dcterms:created xsi:type="dcterms:W3CDTF">2019-03-06T05:58:16Z</dcterms:created>
  <dcterms:modified xsi:type="dcterms:W3CDTF">2020-12-23T18:40:06Z</dcterms:modified>
</cp:coreProperties>
</file>