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4" r:id="rId3"/>
    <p:sldMasterId id="2147483665" r:id="rId4"/>
    <p:sldMasterId id="2147483666" r:id="rId5"/>
  </p:sldMasterIdLst>
  <p:notesMasterIdLst>
    <p:notesMasterId r:id="rId30"/>
  </p:notesMasterIdLst>
  <p:sldIdLst>
    <p:sldId id="274" r:id="rId6"/>
    <p:sldId id="280" r:id="rId7"/>
    <p:sldId id="282" r:id="rId8"/>
    <p:sldId id="273" r:id="rId9"/>
    <p:sldId id="281" r:id="rId10"/>
    <p:sldId id="285" r:id="rId11"/>
    <p:sldId id="287" r:id="rId12"/>
    <p:sldId id="260" r:id="rId13"/>
    <p:sldId id="311" r:id="rId14"/>
    <p:sldId id="261" r:id="rId15"/>
    <p:sldId id="308" r:id="rId16"/>
    <p:sldId id="313" r:id="rId17"/>
    <p:sldId id="312" r:id="rId18"/>
    <p:sldId id="314" r:id="rId19"/>
    <p:sldId id="264" r:id="rId20"/>
    <p:sldId id="307" r:id="rId21"/>
    <p:sldId id="306" r:id="rId22"/>
    <p:sldId id="267" r:id="rId23"/>
    <p:sldId id="268" r:id="rId24"/>
    <p:sldId id="270" r:id="rId25"/>
    <p:sldId id="315" r:id="rId26"/>
    <p:sldId id="305" r:id="rId27"/>
    <p:sldId id="271" r:id="rId28"/>
    <p:sldId id="272"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F5D"/>
    <a:srgbClr val="39B1AE"/>
    <a:srgbClr val="329A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2927" autoAdjust="0"/>
  </p:normalViewPr>
  <p:slideViewPr>
    <p:cSldViewPr snapToGrid="0">
      <p:cViewPr>
        <p:scale>
          <a:sx n="90" d="100"/>
          <a:sy n="90" d="100"/>
        </p:scale>
        <p:origin x="-510"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22"/>
        <p:cNvGrpSpPr/>
        <p:nvPr/>
      </p:nvGrpSpPr>
      <p:grpSpPr>
        <a:xfrm>
          <a:off x="0" y="0"/>
          <a:ext cx="0" cy="0"/>
          <a:chOff x="0" y="0"/>
          <a:chExt cx="0" cy="0"/>
        </a:xfrm>
      </p:grpSpPr>
      <p:sp>
        <p:nvSpPr>
          <p:cNvPr id="123" name="Google Shape;123;p17"/>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4" name="Google Shape;124;p17"/>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7"/>
          <p:cNvSpPr>
            <a:spLocks noGrp="1"/>
          </p:cNvSpPr>
          <p:nvPr>
            <p:ph type="pic" idx="2"/>
          </p:nvPr>
        </p:nvSpPr>
        <p:spPr>
          <a:xfrm>
            <a:off x="1560576" y="0"/>
            <a:ext cx="7583424" cy="4568952"/>
          </a:xfrm>
          <a:prstGeom prst="rect">
            <a:avLst/>
          </a:prstGeom>
          <a:solidFill>
            <a:srgbClr val="CCDFE8"/>
          </a:solidFill>
          <a:ln>
            <a:noFill/>
          </a:ln>
        </p:spPr>
        <p:txBody>
          <a:bodyPr spcFirstLastPara="1" wrap="square" lIns="91425" tIns="45700" rIns="91425" bIns="45700" anchor="t" anchorCtr="0">
            <a:no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6" name="Google Shape;126;p17"/>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0" y="4667250"/>
            <a:ext cx="1447800" cy="6635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28" name="Google Shape;128;p17"/>
          <p:cNvSpPr txBox="1">
            <a:spLocks noGrp="1"/>
          </p:cNvSpPr>
          <p:nvPr>
            <p:ph type="ftr" idx="11"/>
          </p:nvPr>
        </p:nvSpPr>
        <p:spPr>
          <a:xfrm>
            <a:off x="1600200" y="6248400"/>
            <a:ext cx="457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Вертикальный заголовок и текст" type="vertTitleAndTx">
  <p:cSld name="VERTICAL_TITLE_AND_VERTICAL_TEXT">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1" name="Google Shape;141;p19"/>
          <p:cNvSpPr txBox="1">
            <a:spLocks noGrp="1"/>
          </p:cNvSpPr>
          <p:nvPr>
            <p:ph type="dt" idx="10"/>
          </p:nvPr>
        </p:nvSpPr>
        <p:spPr>
          <a:xfrm>
            <a:off x="6553200" y="6248400"/>
            <a:ext cx="2209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ftr" idx="11"/>
          </p:nvPr>
        </p:nvSpPr>
        <p:spPr>
          <a:xfrm>
            <a:off x="457200" y="6248400"/>
            <a:ext cx="55737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
          <p:cNvSpPr txBox="1">
            <a:spLocks noGrp="1"/>
          </p:cNvSpPr>
          <p:nvPr>
            <p:ph type="sldNum" idx="12"/>
          </p:nvPr>
        </p:nvSpPr>
        <p:spPr>
          <a:xfrm rot="5400000">
            <a:off x="5989637" y="144462"/>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rot="5400000">
            <a:off x="2426494" y="-213519"/>
            <a:ext cx="4525962" cy="8153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Twentieth Century"/>
              <a:buNone/>
              <a:defRPr sz="4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6"/>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8162" y="2594923"/>
            <a:ext cx="6771503" cy="1470455"/>
          </a:xfrm>
        </p:spPr>
        <p:txBody>
          <a:bodyPr anchor="b"/>
          <a:lstStyle>
            <a:lvl1pPr algn="ctr">
              <a:defRPr sz="4500"/>
            </a:lvl1pPr>
          </a:lstStyle>
          <a:p>
            <a:r>
              <a:rPr lang="ru-RU" smtClean="0"/>
              <a:t>Образец заголовка</a:t>
            </a:r>
            <a:endParaRPr lang="ru-RU"/>
          </a:p>
        </p:txBody>
      </p:sp>
      <p:sp>
        <p:nvSpPr>
          <p:cNvPr id="4" name="Дата 3"/>
          <p:cNvSpPr>
            <a:spLocks noGrp="1"/>
          </p:cNvSpPr>
          <p:nvPr>
            <p:ph type="dt" sz="half" idx="10"/>
          </p:nvPr>
        </p:nvSpPr>
        <p:spPr/>
        <p:txBody>
          <a:bodyPr/>
          <a:lstStyle/>
          <a:p>
            <a:fld id="{CA4AE185-EA17-4D4E-B145-7865663D73B4}" type="datetimeFigureOut">
              <a:rPr lang="ru-RU" smtClean="0"/>
              <a:pPr/>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FF21EE-11CC-4F9F-A44A-DEF7A427F2EE}" type="slidenum">
              <a:rPr lang="ru-RU" smtClean="0"/>
              <a:pPr/>
              <a:t>‹#›</a:t>
            </a:fld>
            <a:endParaRPr lang="ru-RU"/>
          </a:p>
        </p:txBody>
      </p:sp>
    </p:spTree>
    <p:extLst>
      <p:ext uri="{BB962C8B-B14F-4D97-AF65-F5344CB8AC3E}">
        <p14:creationId xmlns="" xmlns:p14="http://schemas.microsoft.com/office/powerpoint/2010/main" val="3875988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4AE185-EA17-4D4E-B145-7865663D73B4}" type="datetimeFigureOut">
              <a:rPr lang="ru-RU" smtClean="0"/>
              <a:pPr/>
              <a:t>11.12.2020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FF21EE-11CC-4F9F-A44A-DEF7A427F2EE}" type="slidenum">
              <a:rPr lang="ru-RU" smtClean="0"/>
              <a:pPr/>
              <a:t>‹#›</a:t>
            </a:fld>
            <a:endParaRPr lang="ru-RU"/>
          </a:p>
        </p:txBody>
      </p:sp>
    </p:spTree>
    <p:extLst>
      <p:ext uri="{BB962C8B-B14F-4D97-AF65-F5344CB8AC3E}">
        <p14:creationId xmlns:p14="http://schemas.microsoft.com/office/powerpoint/2010/main" xmlns="" val="12006901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5F5E6E6E-A036-48E1-AA0E-B2D6CBF29B2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62"/>
        <p:cNvGrpSpPr/>
        <p:nvPr/>
      </p:nvGrpSpPr>
      <p:grpSpPr>
        <a:xfrm>
          <a:off x="0" y="0"/>
          <a:ext cx="0" cy="0"/>
          <a:chOff x="0" y="0"/>
          <a:chExt cx="0" cy="0"/>
        </a:xfrm>
      </p:grpSpPr>
      <p:sp>
        <p:nvSpPr>
          <p:cNvPr id="63" name="Google Shape;63;p9"/>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9"/>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0" y="1752600"/>
            <a:ext cx="1295400" cy="7016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67" name="Google Shape;67;p9"/>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108"/>
        <p:cNvGrpSpPr/>
        <p:nvPr/>
      </p:nvGrpSpPr>
      <p:grpSpPr>
        <a:xfrm>
          <a:off x="0" y="0"/>
          <a:ext cx="0" cy="0"/>
          <a:chOff x="0" y="0"/>
          <a:chExt cx="0" cy="0"/>
        </a:xfrm>
      </p:grpSpPr>
      <p:sp>
        <p:nvSpPr>
          <p:cNvPr id="109" name="Google Shape;109;p1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1pPr>
            <a:lvl2pPr marL="0" marR="0" lvl="1"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2pPr>
            <a:lvl3pPr marL="0" marR="0" lvl="2"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3pPr>
            <a:lvl4pPr marL="0" marR="0" lvl="3"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4pPr>
            <a:lvl5pPr marL="0" marR="0" lvl="4"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5pPr>
            <a:lvl6pPr marL="0" marR="0" lvl="5"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6pPr>
            <a:lvl7pPr marL="0" marR="0" lvl="6"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7pPr>
            <a:lvl8pPr marL="0" marR="0" lvl="7"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8pPr>
            <a:lvl9pPr marL="0" marR="0" lvl="8" indent="0" algn="ctr">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22" name="Google Shape;22;p3"/>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3" name="Google Shape;23;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dk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3"/>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 name="Google Shape;27;p3"/>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 name="Google Shape;28;p3"/>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68"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8"/>
          <p:cNvSpPr txBox="1"/>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 name="Google Shape;55;p8"/>
          <p:cNvSpPr txBox="1"/>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 name="Google Shape;56;p8"/>
          <p:cNvSpPr txBox="1"/>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 name="Google Shape;57;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58" name="Google Shape;58;p8"/>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9" name="Google Shape;59;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dk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0" y="1752600"/>
            <a:ext cx="1295400" cy="7016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2400"/>
              <a:buFont typeface="Calibri"/>
              <a:buNone/>
              <a:defRPr sz="2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61" name="Google Shape;61;p8"/>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04" name="Google Shape;104;p14"/>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5" name="Google Shape;105;p1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dk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4"/>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4"/>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1pPr>
            <a:lvl2pPr marL="0" marR="0" lvl="1"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2pPr>
            <a:lvl3pPr marL="0" marR="0" lvl="2"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3pPr>
            <a:lvl4pPr marL="0" marR="0" lvl="3"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4pPr>
            <a:lvl5pPr marL="0" marR="0" lvl="4"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5pPr>
            <a:lvl6pPr marL="0" marR="0" lvl="5"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6pPr>
            <a:lvl7pPr marL="0" marR="0" lvl="6"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7pPr>
            <a:lvl8pPr marL="0" marR="0" lvl="7"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8pPr>
            <a:lvl9pPr marL="0" marR="0" lvl="8" indent="0" algn="ctr" rtl="0">
              <a:lnSpc>
                <a:spcPct val="100000"/>
              </a:lnSpc>
              <a:spcBef>
                <a:spcPts val="0"/>
              </a:spcBef>
              <a:spcAft>
                <a:spcPts val="0"/>
              </a:spcAft>
              <a:buClr>
                <a:schemeClr val="dk2"/>
              </a:buClr>
              <a:buSzPts val="1400"/>
              <a:buFont typeface="Calibri"/>
              <a:buNone/>
              <a:defRPr sz="1400" b="1" i="0" u="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6"/>
          <p:cNvSpPr txBox="1"/>
          <p:nvPr/>
        </p:nvSpPr>
        <p:spPr>
          <a:xfrm>
            <a:off x="-9525" y="4572000"/>
            <a:ext cx="9144000" cy="8874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Google Shape;114;p16"/>
          <p:cNvSpPr txBox="1"/>
          <p:nvPr/>
        </p:nvSpPr>
        <p:spPr>
          <a:xfrm>
            <a:off x="-9525" y="4664075"/>
            <a:ext cx="1463675" cy="7127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5" name="Google Shape;115;p16"/>
          <p:cNvSpPr txBox="1"/>
          <p:nvPr/>
        </p:nvSpPr>
        <p:spPr>
          <a:xfrm>
            <a:off x="1544637" y="4654550"/>
            <a:ext cx="7599362" cy="7127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6" name="Google Shape;116;p16"/>
          <p:cNvSpPr txBox="1"/>
          <p:nvPr/>
        </p:nvSpPr>
        <p:spPr>
          <a:xfrm>
            <a:off x="1447800" y="0"/>
            <a:ext cx="100012" cy="6867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 name="Google Shape;117;p1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18" name="Google Shape;118;p16"/>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9" name="Google Shape;119;p16"/>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dk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16"/>
          <p:cNvSpPr txBox="1">
            <a:spLocks noGrp="1"/>
          </p:cNvSpPr>
          <p:nvPr>
            <p:ph type="sldNum" idx="12"/>
          </p:nvPr>
        </p:nvSpPr>
        <p:spPr>
          <a:xfrm>
            <a:off x="0" y="4667250"/>
            <a:ext cx="1447800" cy="6635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2800"/>
              <a:buFont typeface="Calibri"/>
              <a:buNone/>
              <a:defRPr sz="28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21" name="Google Shape;121;p16"/>
          <p:cNvSpPr txBox="1">
            <a:spLocks noGrp="1"/>
          </p:cNvSpPr>
          <p:nvPr>
            <p:ph type="ftr" idx="11"/>
          </p:nvPr>
        </p:nvSpPr>
        <p:spPr>
          <a:xfrm>
            <a:off x="1600200" y="6248400"/>
            <a:ext cx="4572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8"/>
          <p:cNvSpPr txBox="1"/>
          <p:nvPr/>
        </p:nvSpPr>
        <p:spPr>
          <a:xfrm>
            <a:off x="6096000" y="0"/>
            <a:ext cx="32067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18"/>
          <p:cNvSpPr txBox="1"/>
          <p:nvPr/>
        </p:nvSpPr>
        <p:spPr>
          <a:xfrm>
            <a:off x="6142037"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18"/>
          <p:cNvSpPr txBox="1"/>
          <p:nvPr/>
        </p:nvSpPr>
        <p:spPr>
          <a:xfrm>
            <a:off x="6142037"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1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34" name="Google Shape;134;p18"/>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5" name="Google Shape;135;p18"/>
          <p:cNvSpPr txBox="1">
            <a:spLocks noGrp="1"/>
          </p:cNvSpPr>
          <p:nvPr>
            <p:ph type="dt" idx="10"/>
          </p:nvPr>
        </p:nvSpPr>
        <p:spPr>
          <a:xfrm>
            <a:off x="6553200" y="6248400"/>
            <a:ext cx="2209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dk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18"/>
          <p:cNvSpPr txBox="1">
            <a:spLocks noGrp="1"/>
          </p:cNvSpPr>
          <p:nvPr>
            <p:ph type="ftr" idx="11"/>
          </p:nvPr>
        </p:nvSpPr>
        <p:spPr>
          <a:xfrm>
            <a:off x="457200" y="6248400"/>
            <a:ext cx="55737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18"/>
          <p:cNvSpPr txBox="1">
            <a:spLocks noGrp="1"/>
          </p:cNvSpPr>
          <p:nvPr>
            <p:ph type="sldNum" idx="12"/>
          </p:nvPr>
        </p:nvSpPr>
        <p:spPr>
          <a:xfrm rot="5400000">
            <a:off x="5989637" y="144462"/>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imp-world-r.narod.ru/articles/real/andrus1a.jpg"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u.wikipedia.org/wiki/%D0%9E%D0%BF%D1%82%D0%B8%D1%87%D0%B5%D1%81%D0%BA%D0%B0%D1%8F_%D0%B8%D0%BB%D0%BB%D1%8E%D0%B7%D0%B8%D1%8F"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1543666"/>
            <a:ext cx="7125109" cy="1337186"/>
          </a:xfrm>
        </p:spPr>
        <p:txBody>
          <a:bodyPr>
            <a:normAutofit/>
          </a:bodyPr>
          <a:lstStyle/>
          <a:p>
            <a:r>
              <a:rPr lang="ru-RU" sz="4000" b="1" dirty="0" smtClean="0">
                <a:latin typeface="Times New Roman" pitchFamily="18" charset="0"/>
                <a:cs typeface="Times New Roman" pitchFamily="18" charset="0"/>
              </a:rPr>
              <a:t>Исследовательский реферат Невозможные фигуры</a:t>
            </a:r>
            <a:endParaRPr lang="ru-RU" sz="4000" b="1" dirty="0">
              <a:latin typeface="Times New Roman" pitchFamily="18" charset="0"/>
              <a:cs typeface="Times New Roman" pitchFamily="18" charset="0"/>
            </a:endParaRPr>
          </a:p>
        </p:txBody>
      </p:sp>
      <p:sp>
        <p:nvSpPr>
          <p:cNvPr id="3" name="Содержимое 2"/>
          <p:cNvSpPr txBox="1">
            <a:spLocks/>
          </p:cNvSpPr>
          <p:nvPr/>
        </p:nvSpPr>
        <p:spPr>
          <a:xfrm>
            <a:off x="2071670" y="3244645"/>
            <a:ext cx="6657964" cy="2613247"/>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200" b="0" i="0" u="sng" strike="noStrike" kern="1200" cap="none" spc="0" normalizeH="0" baseline="0" noProof="0" dirty="0" smtClean="0">
                <a:ln>
                  <a:noFill/>
                </a:ln>
                <a:solidFill>
                  <a:srgbClr val="096D63"/>
                </a:solidFill>
                <a:effectLst/>
                <a:uLnTx/>
                <a:uFillTx/>
                <a:latin typeface="Times New Roman" pitchFamily="18" charset="0"/>
                <a:ea typeface="+mn-ea"/>
                <a:cs typeface="Times New Roman" pitchFamily="18" charset="0"/>
              </a:rPr>
              <a:t>Работу выполнил</a:t>
            </a:r>
            <a:r>
              <a:rPr kumimoji="0" lang="ru-RU" sz="2200" b="0" i="0" u="none" strike="noStrike" kern="1200" cap="none" spc="0" normalizeH="0" baseline="0" noProof="0" dirty="0" smtClean="0">
                <a:ln>
                  <a:noFill/>
                </a:ln>
                <a:solidFill>
                  <a:srgbClr val="096D63"/>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ученик 10  класса</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ru-RU" sz="2200" dirty="0" smtClean="0">
                <a:latin typeface="Times New Roman" pitchFamily="18" charset="0"/>
                <a:cs typeface="Times New Roman" pitchFamily="18" charset="0"/>
              </a:rPr>
              <a:t>МОУ </a:t>
            </a:r>
            <a:r>
              <a:rPr lang="ru-RU" sz="2200" dirty="0" err="1" smtClean="0">
                <a:latin typeface="Times New Roman" pitchFamily="18" charset="0"/>
                <a:cs typeface="Times New Roman" pitchFamily="18" charset="0"/>
              </a:rPr>
              <a:t>Пановской</a:t>
            </a:r>
            <a:r>
              <a:rPr lang="ru-RU" sz="2200" dirty="0" smtClean="0">
                <a:latin typeface="Times New Roman" pitchFamily="18" charset="0"/>
                <a:cs typeface="Times New Roman" pitchFamily="18" charset="0"/>
              </a:rPr>
              <a:t> СОШ</a:t>
            </a:r>
            <a:endParaRPr kumimoji="0" lang="ru-RU"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ru-RU" sz="2200" dirty="0" err="1" smtClean="0">
                <a:latin typeface="Times New Roman" pitchFamily="18" charset="0"/>
                <a:cs typeface="Times New Roman" pitchFamily="18" charset="0"/>
              </a:rPr>
              <a:t>Пемуров</a:t>
            </a:r>
            <a:r>
              <a:rPr lang="ru-RU" sz="2200" dirty="0" smtClean="0">
                <a:latin typeface="Times New Roman" pitchFamily="18" charset="0"/>
                <a:cs typeface="Times New Roman" pitchFamily="18" charset="0"/>
              </a:rPr>
              <a:t> Кирилл</a:t>
            </a:r>
            <a:endParaRPr kumimoji="0" lang="ru-RU"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200" b="0" i="0" u="sng" strike="noStrike" kern="1200" cap="none" spc="0" normalizeH="0" baseline="0" noProof="0" dirty="0" smtClean="0">
                <a:ln>
                  <a:noFill/>
                </a:ln>
                <a:solidFill>
                  <a:srgbClr val="096D63"/>
                </a:solidFill>
                <a:effectLst/>
                <a:uLnTx/>
                <a:uFillTx/>
                <a:latin typeface="Times New Roman" pitchFamily="18" charset="0"/>
                <a:ea typeface="+mn-ea"/>
                <a:cs typeface="Times New Roman" pitchFamily="18" charset="0"/>
              </a:rPr>
              <a:t>Руководитель</a:t>
            </a:r>
            <a:r>
              <a:rPr kumimoji="0" lang="ru-RU" sz="2200" b="0" i="0" u="none" strike="noStrike" kern="1200" cap="none" spc="0" normalizeH="0" baseline="0" noProof="0" dirty="0" smtClean="0">
                <a:ln>
                  <a:noFill/>
                </a:ln>
                <a:solidFill>
                  <a:srgbClr val="096D63"/>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учитель математики</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ru-RU" sz="2200" dirty="0" smtClean="0">
                <a:latin typeface="Times New Roman" pitchFamily="18" charset="0"/>
                <a:cs typeface="Times New Roman" pitchFamily="18" charset="0"/>
              </a:rPr>
              <a:t>Блохина М.В.</a:t>
            </a:r>
            <a:r>
              <a:rPr kumimoji="0" lang="ru-RU"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Рисунок 3" descr="fig2a.jpg"/>
          <p:cNvPicPr>
            <a:picLocks noChangeAspect="1"/>
          </p:cNvPicPr>
          <p:nvPr/>
        </p:nvPicPr>
        <p:blipFill>
          <a:blip r:embed="rId2" cstate="print"/>
          <a:stretch>
            <a:fillRect/>
          </a:stretch>
        </p:blipFill>
        <p:spPr>
          <a:xfrm>
            <a:off x="329692" y="3632200"/>
            <a:ext cx="2863494" cy="2641600"/>
          </a:xfrm>
          <a:prstGeom prst="rect">
            <a:avLst/>
          </a:prstGeom>
          <a:ln>
            <a:noFill/>
          </a:ln>
          <a:effectLst>
            <a:softEdge rad="112500"/>
          </a:effectLst>
        </p:spPr>
      </p:pic>
      <p:sp>
        <p:nvSpPr>
          <p:cNvPr id="17409" name="Rectangle 1"/>
          <p:cNvSpPr>
            <a:spLocks noChangeArrowheads="1"/>
          </p:cNvSpPr>
          <p:nvPr/>
        </p:nvSpPr>
        <p:spPr bwMode="auto">
          <a:xfrm>
            <a:off x="137652" y="1093958"/>
            <a:ext cx="8544233" cy="538609"/>
          </a:xfrm>
          <a:prstGeom prst="rect">
            <a:avLst/>
          </a:prstGeom>
          <a:noFill/>
          <a:ln w="9525">
            <a:noFill/>
            <a:miter lim="800000"/>
            <a:headEnd/>
            <a:tailEnd/>
          </a:ln>
          <a:effectLst/>
        </p:spPr>
        <p:txBody>
          <a:bodyPr vert="horz" wrap="square" lIns="6348" tIns="45720" rIns="-952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265814" y="285967"/>
            <a:ext cx="8612372" cy="830997"/>
          </a:xfrm>
          <a:prstGeom prst="rect">
            <a:avLst/>
          </a:prstGeom>
        </p:spPr>
        <p:txBody>
          <a:bodyPr wrap="square">
            <a:spAutoFit/>
          </a:bodyPr>
          <a:lstStyle/>
          <a:p>
            <a:pPr algn="ctr" fontAlgn="base"/>
            <a:r>
              <a:rPr lang="ru-RU" sz="2400" dirty="0" smtClean="0">
                <a:latin typeface="Times New Roman" pitchFamily="18" charset="0"/>
                <a:cs typeface="Times New Roman" pitchFamily="18" charset="0"/>
              </a:rPr>
              <a:t>III Международный конкурс исследовательских работ школьников "</a:t>
            </a:r>
            <a:r>
              <a:rPr lang="ru-RU" sz="2400" dirty="0" err="1" smtClean="0">
                <a:latin typeface="Times New Roman" pitchFamily="18" charset="0"/>
                <a:cs typeface="Times New Roman" pitchFamily="18" charset="0"/>
              </a:rPr>
              <a:t>Research</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start</a:t>
            </a:r>
            <a:r>
              <a:rPr lang="ru-RU" sz="2400" dirty="0" smtClean="0">
                <a:latin typeface="Times New Roman" pitchFamily="18" charset="0"/>
                <a:cs typeface="Times New Roman" pitchFamily="18" charset="0"/>
              </a:rPr>
              <a:t> 2020/2021"</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18969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632025" y="-194912"/>
            <a:ext cx="8153400" cy="106118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2800" b="1" i="0" u="none" dirty="0" smtClean="0">
                <a:solidFill>
                  <a:srgbClr val="1F5F5D"/>
                </a:solidFill>
                <a:latin typeface="Times New Roman" pitchFamily="18" charset="0"/>
                <a:ea typeface="Calibri"/>
                <a:cs typeface="Times New Roman" pitchFamily="18" charset="0"/>
                <a:sym typeface="Calibri"/>
              </a:rPr>
              <a:t>ВИДЫ  </a:t>
            </a:r>
            <a:r>
              <a:rPr lang="en-US" sz="2800" b="1" i="0" u="none" dirty="0">
                <a:solidFill>
                  <a:srgbClr val="1F5F5D"/>
                </a:solidFill>
                <a:latin typeface="Times New Roman" pitchFamily="18" charset="0"/>
                <a:ea typeface="Calibri"/>
                <a:cs typeface="Times New Roman" pitchFamily="18" charset="0"/>
                <a:sym typeface="Calibri"/>
              </a:rPr>
              <a:t>НЕВОЗМОЖНЫХ ФИГУР</a:t>
            </a:r>
            <a:endParaRPr sz="2800" dirty="0">
              <a:solidFill>
                <a:srgbClr val="1F5F5D"/>
              </a:solidFill>
              <a:latin typeface="Times New Roman" pitchFamily="18" charset="0"/>
              <a:cs typeface="Times New Roman" pitchFamily="18" charset="0"/>
            </a:endParaRPr>
          </a:p>
        </p:txBody>
      </p:sp>
      <p:sp>
        <p:nvSpPr>
          <p:cNvPr id="193" name="Google Shape;193;p25"/>
          <p:cNvSpPr txBox="1">
            <a:spLocks noGrp="1"/>
          </p:cNvSpPr>
          <p:nvPr>
            <p:ph type="body" idx="1"/>
          </p:nvPr>
        </p:nvSpPr>
        <p:spPr>
          <a:xfrm>
            <a:off x="4263775" y="1607420"/>
            <a:ext cx="4735846" cy="510770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indent="0">
              <a:buNone/>
              <a:tabLst>
                <a:tab pos="0" algn="l"/>
              </a:tabLst>
            </a:pPr>
            <a:r>
              <a:rPr lang="ru-RU" sz="1800" dirty="0" smtClean="0">
                <a:latin typeface="Times New Roman" pitchFamily="18" charset="0"/>
                <a:cs typeface="Times New Roman" pitchFamily="18" charset="0"/>
              </a:rPr>
              <a:t>Эту фигуру чаще всего называют "Бесконечной лестницей", "Вечной лестницей" или "Лестницей </a:t>
            </a:r>
            <a:r>
              <a:rPr lang="ru-RU" sz="1800" dirty="0" err="1" smtClean="0">
                <a:latin typeface="Times New Roman" pitchFamily="18" charset="0"/>
                <a:cs typeface="Times New Roman" pitchFamily="18" charset="0"/>
              </a:rPr>
              <a:t>Пенроуза</a:t>
            </a:r>
            <a:r>
              <a:rPr lang="ru-RU" sz="1800" dirty="0" smtClean="0">
                <a:latin typeface="Times New Roman" pitchFamily="18" charset="0"/>
                <a:cs typeface="Times New Roman" pitchFamily="18" charset="0"/>
              </a:rPr>
              <a:t>" – по имени ее создателя. Ее также называют "непрерывно восходящей и нисходящей тропой" </a:t>
            </a:r>
          </a:p>
          <a:p>
            <a:pPr marL="0" indent="0">
              <a:buNone/>
              <a:tabLst>
                <a:tab pos="0" algn="l"/>
              </a:tabLst>
            </a:pPr>
            <a:r>
              <a:rPr lang="ru-RU" sz="1800" dirty="0" smtClean="0">
                <a:latin typeface="Times New Roman" pitchFamily="18" charset="0"/>
                <a:cs typeface="Times New Roman" pitchFamily="18" charset="0"/>
              </a:rPr>
              <a:t>Впервые эта фигура была опубликована в 1958 году. Перед нами предстает лестница, ведущая, казалось бы, вверх или вниз, но при этом, человек, шагающий по ней, не поднимается и не опускается. Завершив свой визуальный маршрут, он окажется в начале пути. "Бесконечную лестницу" можно встретить в книгах об играх, головоломках, иллюзиях, в учебниках по психологии и другим предметам. </a:t>
            </a:r>
          </a:p>
          <a:p>
            <a:pPr marL="0" lvl="5" indent="0">
              <a:spcBef>
                <a:spcPts val="0"/>
              </a:spcBef>
              <a:buClr>
                <a:schemeClr val="accent2"/>
              </a:buClr>
              <a:buSzPts val="1740"/>
              <a:buNone/>
            </a:pPr>
            <a:endParaRPr dirty="0"/>
          </a:p>
        </p:txBody>
      </p:sp>
      <p:pic>
        <p:nvPicPr>
          <p:cNvPr id="194" name="Google Shape;194;p25" descr="Описание: http://festival.1september.ru/articles/102276/img7.jpg"/>
          <p:cNvPicPr preferRelativeResize="0"/>
          <p:nvPr/>
        </p:nvPicPr>
        <p:blipFill rotWithShape="1">
          <a:blip r:embed="rId3">
            <a:alphaModFix/>
          </a:blip>
          <a:srcRect/>
          <a:stretch/>
        </p:blipFill>
        <p:spPr>
          <a:xfrm>
            <a:off x="0" y="536023"/>
            <a:ext cx="3244645" cy="2625213"/>
          </a:xfrm>
          <a:prstGeom prst="rect">
            <a:avLst/>
          </a:prstGeom>
          <a:noFill/>
          <a:ln>
            <a:noFill/>
          </a:ln>
        </p:spPr>
      </p:pic>
      <p:sp>
        <p:nvSpPr>
          <p:cNvPr id="32769" name="Rectangle 1"/>
          <p:cNvSpPr>
            <a:spLocks noChangeArrowheads="1"/>
          </p:cNvSpPr>
          <p:nvPr/>
        </p:nvSpPr>
        <p:spPr bwMode="auto">
          <a:xfrm>
            <a:off x="3274143" y="872589"/>
            <a:ext cx="5869858" cy="4001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ru-RU" sz="2000" b="1" u="none" strike="noStrike" cap="none" normalizeH="0" baseline="0" dirty="0" smtClean="0">
                <a:ln>
                  <a:noFill/>
                </a:ln>
                <a:solidFill>
                  <a:srgbClr val="1F5F5D"/>
                </a:solidFill>
                <a:effectLst/>
                <a:latin typeface="Times New Roman" pitchFamily="18" charset="0"/>
                <a:ea typeface="Times New Roman" pitchFamily="18" charset="0"/>
                <a:cs typeface="Times New Roman" pitchFamily="18" charset="0"/>
              </a:rPr>
              <a:t>Бесконечная лестница</a:t>
            </a:r>
            <a:endParaRPr kumimoji="0" lang="ru-RU" sz="2000" b="1" u="none" strike="noStrike" cap="none" normalizeH="0" baseline="0" dirty="0" smtClean="0">
              <a:ln>
                <a:noFill/>
              </a:ln>
              <a:solidFill>
                <a:srgbClr val="1F5F5D"/>
              </a:solidFill>
              <a:effectLst/>
              <a:latin typeface="Times New Roman" pitchFamily="18" charset="0"/>
              <a:cs typeface="Times New Roman" pitchFamily="18" charset="0"/>
            </a:endParaRPr>
          </a:p>
        </p:txBody>
      </p:sp>
      <p:pic>
        <p:nvPicPr>
          <p:cNvPr id="7" name="Picture 12" descr="STAIRS2"/>
          <p:cNvPicPr>
            <a:picLocks noChangeAspect="1" noChangeArrowheads="1" noCrop="1"/>
          </p:cNvPicPr>
          <p:nvPr/>
        </p:nvPicPr>
        <p:blipFill>
          <a:blip r:embed="rId4" cstate="print"/>
          <a:srcRect/>
          <a:stretch>
            <a:fillRect/>
          </a:stretch>
        </p:blipFill>
        <p:spPr bwMode="auto">
          <a:xfrm>
            <a:off x="325615" y="3333135"/>
            <a:ext cx="2938693" cy="32839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887" y="269508"/>
            <a:ext cx="8614610" cy="635268"/>
          </a:xfrm>
        </p:spPr>
        <p:txBody>
          <a:bodyPr/>
          <a:lstStyle/>
          <a:p>
            <a:pPr algn="ctr"/>
            <a:r>
              <a:rPr lang="en-US" sz="3200" b="1" dirty="0" smtClean="0">
                <a:solidFill>
                  <a:srgbClr val="1F5F5D"/>
                </a:solidFill>
                <a:latin typeface="Times New Roman" pitchFamily="18" charset="0"/>
                <a:ea typeface="Calibri"/>
                <a:cs typeface="Times New Roman" pitchFamily="18" charset="0"/>
                <a:sym typeface="Calibri"/>
              </a:rPr>
              <a:t>ВИДЫ  НЕВОЗМОЖНЫХ ФИГУР</a:t>
            </a:r>
            <a:endParaRPr lang="ru-RU" sz="3200" dirty="0"/>
          </a:p>
        </p:txBody>
      </p:sp>
      <p:sp>
        <p:nvSpPr>
          <p:cNvPr id="6" name="Текст 4"/>
          <p:cNvSpPr txBox="1">
            <a:spLocks/>
          </p:cNvSpPr>
          <p:nvPr/>
        </p:nvSpPr>
        <p:spPr>
          <a:xfrm>
            <a:off x="577516" y="837397"/>
            <a:ext cx="8566484" cy="433137"/>
          </a:xfrm>
          <a:prstGeom prst="rect">
            <a:avLst/>
          </a:prstGeom>
          <a:solidFill>
            <a:schemeClr val="accent3">
              <a:lumMod val="20000"/>
              <a:lumOff val="80000"/>
            </a:schemeClr>
          </a:solidFill>
        </p:spPr>
        <p:txBody>
          <a:bodyPr/>
          <a:lstStyle/>
          <a:p>
            <a:pPr marL="457200" lvl="1" algn="ctr" fontAlgn="base">
              <a:spcBef>
                <a:spcPct val="0"/>
              </a:spcBef>
              <a:spcAft>
                <a:spcPct val="0"/>
              </a:spcAft>
              <a:buClrTx/>
            </a:pPr>
            <a:r>
              <a:rPr lang="ru-RU" sz="2000" b="1" dirty="0" smtClean="0">
                <a:solidFill>
                  <a:srgbClr val="1F5F5D"/>
                </a:solidFill>
                <a:latin typeface="Times New Roman" pitchFamily="18" charset="0"/>
                <a:ea typeface="Times New Roman" pitchFamily="18" charset="0"/>
                <a:cs typeface="Times New Roman" pitchFamily="18" charset="0"/>
              </a:rPr>
              <a:t>Бесконечная лестница</a:t>
            </a:r>
            <a:endParaRPr lang="ru-RU" sz="2000" b="1" dirty="0" smtClean="0">
              <a:solidFill>
                <a:srgbClr val="1F5F5D"/>
              </a:solidFill>
              <a:latin typeface="Times New Roman" pitchFamily="18" charset="0"/>
              <a:cs typeface="Times New Roman" pitchFamily="18" charset="0"/>
            </a:endParaRPr>
          </a:p>
        </p:txBody>
      </p:sp>
      <p:sp>
        <p:nvSpPr>
          <p:cNvPr id="4" name="Прямоугольник 3"/>
          <p:cNvSpPr/>
          <p:nvPr/>
        </p:nvSpPr>
        <p:spPr>
          <a:xfrm>
            <a:off x="246581" y="1654139"/>
            <a:ext cx="4006920" cy="4801314"/>
          </a:xfrm>
          <a:prstGeom prst="rect">
            <a:avLst/>
          </a:prstGeom>
        </p:spPr>
        <p:txBody>
          <a:bodyPr wrap="square">
            <a:spAutoFit/>
          </a:bodyPr>
          <a:lstStyle/>
          <a:p>
            <a:pPr lvl="0" indent="450850" fontAlgn="base">
              <a:spcBef>
                <a:spcPct val="0"/>
              </a:spcBef>
              <a:spcAft>
                <a:spcPct val="0"/>
              </a:spcAft>
              <a:buClrTx/>
            </a:pPr>
            <a:r>
              <a:rPr lang="ru-RU" sz="1800" dirty="0" smtClean="0">
                <a:latin typeface="Times New Roman" pitchFamily="18" charset="0"/>
                <a:ea typeface="Times New Roman" pitchFamily="18" charset="0"/>
                <a:cs typeface="Times New Roman" pitchFamily="18" charset="0"/>
              </a:rPr>
              <a:t>"Бесконечной лестницей" с успехом воспользовался художник </a:t>
            </a:r>
            <a:r>
              <a:rPr lang="ru-RU" sz="1800" dirty="0" smtClean="0">
                <a:latin typeface="Times New Roman" pitchFamily="18" charset="0"/>
                <a:cs typeface="Times New Roman" pitchFamily="18" charset="0"/>
              </a:rPr>
              <a:t> </a:t>
            </a:r>
            <a:r>
              <a:rPr lang="ru-RU" sz="1800" dirty="0" err="1" smtClean="0">
                <a:latin typeface="Times New Roman" pitchFamily="18" charset="0"/>
                <a:ea typeface="Times New Roman" pitchFamily="18" charset="0"/>
                <a:cs typeface="Times New Roman" pitchFamily="18" charset="0"/>
              </a:rPr>
              <a:t>Ма́уриц</a:t>
            </a:r>
            <a:r>
              <a:rPr lang="ru-RU" sz="1800" dirty="0" smtClean="0">
                <a:latin typeface="Times New Roman" pitchFamily="18" charset="0"/>
                <a:ea typeface="Times New Roman" pitchFamily="18" charset="0"/>
                <a:cs typeface="Times New Roman" pitchFamily="18" charset="0"/>
              </a:rPr>
              <a:t> </a:t>
            </a:r>
            <a:r>
              <a:rPr lang="ru-RU" sz="1800" dirty="0" err="1" smtClean="0">
                <a:latin typeface="Times New Roman" pitchFamily="18" charset="0"/>
                <a:ea typeface="Times New Roman" pitchFamily="18" charset="0"/>
                <a:cs typeface="Times New Roman" pitchFamily="18" charset="0"/>
              </a:rPr>
              <a:t>Корне́лис</a:t>
            </a:r>
            <a:r>
              <a:rPr lang="ru-RU" sz="1800" dirty="0" smtClean="0">
                <a:latin typeface="Times New Roman" pitchFamily="18" charset="0"/>
                <a:ea typeface="Times New Roman" pitchFamily="18" charset="0"/>
                <a:cs typeface="Times New Roman" pitchFamily="18" charset="0"/>
              </a:rPr>
              <a:t> </a:t>
            </a:r>
            <a:r>
              <a:rPr lang="ru-RU" sz="1800" dirty="0" err="1" smtClean="0">
                <a:latin typeface="Times New Roman" pitchFamily="18" charset="0"/>
                <a:ea typeface="Times New Roman" pitchFamily="18" charset="0"/>
                <a:cs typeface="Times New Roman" pitchFamily="18" charset="0"/>
              </a:rPr>
              <a:t>Э́шер</a:t>
            </a:r>
            <a:r>
              <a:rPr lang="ru-RU" sz="1800" dirty="0" smtClean="0">
                <a:latin typeface="Times New Roman" pitchFamily="18" charset="0"/>
                <a:ea typeface="Times New Roman" pitchFamily="18" charset="0"/>
                <a:cs typeface="Times New Roman" pitchFamily="18" charset="0"/>
              </a:rPr>
              <a:t>, в своей литографии "Восхождение и нисхождение", созданной в 1960 году. </a:t>
            </a:r>
            <a:endParaRPr lang="ru-RU" sz="1800" dirty="0" smtClean="0">
              <a:solidFill>
                <a:schemeClr val="tx1"/>
              </a:solidFill>
              <a:latin typeface="Times New Roman" pitchFamily="18" charset="0"/>
              <a:cs typeface="Times New Roman" pitchFamily="18" charset="0"/>
            </a:endParaRPr>
          </a:p>
          <a:p>
            <a:pPr lvl="0" indent="450850" eaLnBrk="0" fontAlgn="base" hangingPunct="0">
              <a:spcBef>
                <a:spcPct val="0"/>
              </a:spcBef>
              <a:spcAft>
                <a:spcPct val="0"/>
              </a:spcAft>
              <a:buClrTx/>
            </a:pPr>
            <a:r>
              <a:rPr lang="ru-RU" sz="1800" dirty="0" smtClean="0">
                <a:solidFill>
                  <a:schemeClr val="tx1"/>
                </a:solidFill>
                <a:latin typeface="Times New Roman" pitchFamily="18" charset="0"/>
                <a:ea typeface="Calibri" pitchFamily="34" charset="0"/>
                <a:cs typeface="Times New Roman" pitchFamily="18" charset="0"/>
              </a:rPr>
              <a:t>"Бесконечная лестница" аккуратно вписана в крышу монастыря. Монахи в капюшонах непрерывно движутся по лестнице в направлении по часовой стрелке и против нее. Они идут навстречу друг другу по невозможному пути: при движении по часовой стрелке они постоянно поднимаются, а при движении против часовой стрелки спускаются. Им так и не удается ни подняться наверх, ни спуститься вниз. </a:t>
            </a:r>
            <a:endParaRPr lang="ru-RU" sz="1800" dirty="0" smtClean="0">
              <a:solidFill>
                <a:schemeClr val="tx1"/>
              </a:solidFill>
              <a:latin typeface="Times New Roman" pitchFamily="18" charset="0"/>
              <a:cs typeface="Times New Roman" pitchFamily="18" charset="0"/>
            </a:endParaRPr>
          </a:p>
        </p:txBody>
      </p:sp>
      <p:pic>
        <p:nvPicPr>
          <p:cNvPr id="5" name="Picture 3"/>
          <p:cNvPicPr>
            <a:picLocks noGrp="1" noChangeAspect="1" noChangeArrowheads="1"/>
          </p:cNvPicPr>
          <p:nvPr>
            <p:ph type="body" sz="half" idx="2"/>
          </p:nvPr>
        </p:nvPicPr>
        <p:blipFill>
          <a:blip r:embed="rId2" cstate="print"/>
          <a:srcRect/>
          <a:stretch>
            <a:fillRect/>
          </a:stretch>
        </p:blipFill>
        <p:spPr>
          <a:xfrm>
            <a:off x="4492750" y="1608708"/>
            <a:ext cx="4364037" cy="48958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887" y="269508"/>
            <a:ext cx="8614610" cy="635268"/>
          </a:xfrm>
        </p:spPr>
        <p:txBody>
          <a:bodyPr/>
          <a:lstStyle/>
          <a:p>
            <a:pPr algn="ctr"/>
            <a:r>
              <a:rPr lang="en-US" sz="3200" b="1" dirty="0" smtClean="0">
                <a:solidFill>
                  <a:srgbClr val="1F5F5D"/>
                </a:solidFill>
                <a:latin typeface="Times New Roman" pitchFamily="18" charset="0"/>
                <a:ea typeface="Calibri"/>
                <a:cs typeface="Times New Roman" pitchFamily="18" charset="0"/>
                <a:sym typeface="Calibri"/>
              </a:rPr>
              <a:t>ВИДЫ  НЕВОЗМОЖНЫХ ФИГУР</a:t>
            </a:r>
            <a:endParaRPr lang="ru-RU" sz="3200" dirty="0"/>
          </a:p>
        </p:txBody>
      </p:sp>
      <p:sp>
        <p:nvSpPr>
          <p:cNvPr id="6" name="Текст 4"/>
          <p:cNvSpPr txBox="1">
            <a:spLocks/>
          </p:cNvSpPr>
          <p:nvPr/>
        </p:nvSpPr>
        <p:spPr>
          <a:xfrm>
            <a:off x="577516" y="837397"/>
            <a:ext cx="8566484" cy="433137"/>
          </a:xfrm>
          <a:prstGeom prst="rect">
            <a:avLst/>
          </a:prstGeom>
          <a:solidFill>
            <a:schemeClr val="accent3">
              <a:lumMod val="20000"/>
              <a:lumOff val="80000"/>
            </a:schemeClr>
          </a:solidFill>
        </p:spPr>
        <p:txBody>
          <a:bodyPr/>
          <a:lstStyle/>
          <a:p>
            <a:pPr lvl="0" algn="ctr"/>
            <a:r>
              <a:rPr lang="en-US" sz="2000" b="1" dirty="0" smtClean="0">
                <a:solidFill>
                  <a:srgbClr val="1F5F5D"/>
                </a:solidFill>
                <a:latin typeface="Times New Roman" pitchFamily="18" charset="0"/>
                <a:ea typeface="Calibri"/>
                <a:cs typeface="Times New Roman" pitchFamily="18" charset="0"/>
                <a:sym typeface="Calibri"/>
              </a:rPr>
              <a:t>«</a:t>
            </a:r>
            <a:r>
              <a:rPr lang="en-US" sz="2000" b="1" dirty="0" err="1" smtClean="0">
                <a:solidFill>
                  <a:srgbClr val="1F5F5D"/>
                </a:solidFill>
                <a:latin typeface="Times New Roman" pitchFamily="18" charset="0"/>
                <a:ea typeface="Calibri"/>
                <a:cs typeface="Times New Roman" pitchFamily="18" charset="0"/>
                <a:sym typeface="Calibri"/>
              </a:rPr>
              <a:t>Космическая</a:t>
            </a:r>
            <a:r>
              <a:rPr lang="en-US" sz="2000" b="1" dirty="0" smtClean="0">
                <a:solidFill>
                  <a:srgbClr val="1F5F5D"/>
                </a:solidFill>
                <a:latin typeface="Times New Roman" pitchFamily="18" charset="0"/>
                <a:ea typeface="Calibri"/>
                <a:cs typeface="Times New Roman" pitchFamily="18" charset="0"/>
                <a:sym typeface="Calibri"/>
              </a:rPr>
              <a:t> </a:t>
            </a:r>
            <a:r>
              <a:rPr lang="en-US" sz="2000" b="1" dirty="0" err="1" smtClean="0">
                <a:solidFill>
                  <a:srgbClr val="1F5F5D"/>
                </a:solidFill>
                <a:latin typeface="Times New Roman" pitchFamily="18" charset="0"/>
                <a:ea typeface="Calibri"/>
                <a:cs typeface="Times New Roman" pitchFamily="18" charset="0"/>
                <a:sym typeface="Calibri"/>
              </a:rPr>
              <a:t>вилка</a:t>
            </a:r>
            <a:r>
              <a:rPr lang="en-US" sz="2000" b="1" dirty="0" smtClean="0">
                <a:solidFill>
                  <a:srgbClr val="1F5F5D"/>
                </a:solidFill>
                <a:latin typeface="Times New Roman" pitchFamily="18" charset="0"/>
                <a:ea typeface="Calibri"/>
                <a:cs typeface="Times New Roman" pitchFamily="18" charset="0"/>
                <a:sym typeface="Calibri"/>
              </a:rPr>
              <a:t>». </a:t>
            </a:r>
            <a:endParaRPr kumimoji="0" lang="ru-RU" sz="2000" b="1" i="0" u="none" strike="noStrike" kern="0" cap="none" spc="0" normalizeH="0" baseline="0" noProof="0" dirty="0">
              <a:ln>
                <a:noFill/>
              </a:ln>
              <a:solidFill>
                <a:srgbClr val="1F5F5D"/>
              </a:solidFill>
              <a:effectLst/>
              <a:uLnTx/>
              <a:uFillTx/>
              <a:latin typeface="Times New Roman" pitchFamily="18" charset="0"/>
              <a:cs typeface="Times New Roman" pitchFamily="18" charset="0"/>
              <a:sym typeface="Arial"/>
            </a:endParaRPr>
          </a:p>
        </p:txBody>
      </p:sp>
      <p:sp>
        <p:nvSpPr>
          <p:cNvPr id="4" name="Google Shape;201;p26"/>
          <p:cNvSpPr txBox="1">
            <a:spLocks noGrp="1"/>
          </p:cNvSpPr>
          <p:nvPr>
            <p:ph type="body" idx="1"/>
          </p:nvPr>
        </p:nvSpPr>
        <p:spPr>
          <a:xfrm>
            <a:off x="164388" y="1582220"/>
            <a:ext cx="5034336" cy="5044611"/>
          </a:xfrm>
          <a:prstGeom prst="rect">
            <a:avLst/>
          </a:prstGeom>
          <a:noFill/>
          <a:ln>
            <a:noFill/>
          </a:ln>
        </p:spPr>
        <p:txBody>
          <a:bodyPr spcFirstLastPara="1" wrap="square" lIns="91425" tIns="45700" rIns="91425" bIns="45700" anchor="t" anchorCtr="0">
            <a:noAutofit/>
          </a:bodyPr>
          <a:lstStyle/>
          <a:p>
            <a:pPr marL="0" indent="0">
              <a:buNone/>
            </a:pPr>
            <a:r>
              <a:rPr lang="ru-RU" sz="1800" dirty="0" smtClean="0">
                <a:latin typeface="Times New Roman" pitchFamily="18" charset="0"/>
                <a:cs typeface="Times New Roman" pitchFamily="18" charset="0"/>
              </a:rPr>
              <a:t>Следующая группа фигур под общим названием "Космическая вилка". </a:t>
            </a:r>
          </a:p>
          <a:p>
            <a:pPr marL="0" indent="0">
              <a:buNone/>
            </a:pPr>
            <a:r>
              <a:rPr lang="ru-RU" sz="1800" dirty="0" smtClean="0">
                <a:latin typeface="Times New Roman" pitchFamily="18" charset="0"/>
                <a:cs typeface="Times New Roman" pitchFamily="18" charset="0"/>
              </a:rPr>
              <a:t>Этот пресловутый невозможный объект с тремя (или с двумя?) зубцами стал популярен у инженеров и любителей головоломок в 1964 году. Первая публикация, посвященная необычной фигуре, появилась в декабре 1964 года. Автор назвал ее "Скобой, состоящей из трех элементов". </a:t>
            </a:r>
          </a:p>
          <a:p>
            <a:pPr marL="0" indent="0">
              <a:buNone/>
            </a:pPr>
            <a:r>
              <a:rPr lang="ru-RU" sz="1800" dirty="0" smtClean="0">
                <a:latin typeface="Times New Roman" pitchFamily="18" charset="0"/>
                <a:cs typeface="Times New Roman" pitchFamily="18" charset="0"/>
              </a:rPr>
              <a:t>  С практической точки зрения этот странный трезубец или механизм в виде скобы, абсолютно неприменим. Некоторые называют его просто "досадной ошибкой". Один из представителей аэрокосмической промышленности предложил использовать его свойства при конструировании </a:t>
            </a:r>
            <a:r>
              <a:rPr lang="ru-RU" sz="1800" dirty="0" err="1" smtClean="0">
                <a:latin typeface="Times New Roman" pitchFamily="18" charset="0"/>
                <a:cs typeface="Times New Roman" pitchFamily="18" charset="0"/>
              </a:rPr>
              <a:t>межпространственного</a:t>
            </a:r>
            <a:r>
              <a:rPr lang="ru-RU" sz="1800" dirty="0" smtClean="0">
                <a:latin typeface="Times New Roman" pitchFamily="18" charset="0"/>
                <a:cs typeface="Times New Roman" pitchFamily="18" charset="0"/>
              </a:rPr>
              <a:t> космического камертона.</a:t>
            </a:r>
            <a:endParaRPr lang="ru-RU" sz="1800" dirty="0">
              <a:latin typeface="Times New Roman" pitchFamily="18" charset="0"/>
              <a:cs typeface="Times New Roman" pitchFamily="18" charset="0"/>
            </a:endParaRPr>
          </a:p>
        </p:txBody>
      </p:sp>
      <p:pic>
        <p:nvPicPr>
          <p:cNvPr id="5" name="Google Shape;202;p26" descr="Описание: http://festival.1september.ru/articles/102276/img10.jpg"/>
          <p:cNvPicPr preferRelativeResize="0"/>
          <p:nvPr/>
        </p:nvPicPr>
        <p:blipFill rotWithShape="1">
          <a:blip r:embed="rId2">
            <a:alphaModFix/>
          </a:blip>
          <a:srcRect/>
          <a:stretch/>
        </p:blipFill>
        <p:spPr>
          <a:xfrm>
            <a:off x="5122951" y="1630378"/>
            <a:ext cx="3394325" cy="1667625"/>
          </a:xfrm>
          <a:prstGeom prst="rect">
            <a:avLst/>
          </a:prstGeom>
          <a:noFill/>
          <a:ln>
            <a:noFill/>
          </a:ln>
        </p:spPr>
      </p:pic>
      <p:pic>
        <p:nvPicPr>
          <p:cNvPr id="7" name="Google Shape;203;p26" descr="Описание: http://festival.1september.ru/articles/102276/img12.jpg"/>
          <p:cNvPicPr preferRelativeResize="0"/>
          <p:nvPr/>
        </p:nvPicPr>
        <p:blipFill rotWithShape="1">
          <a:blip r:embed="rId3">
            <a:alphaModFix/>
          </a:blip>
          <a:srcRect/>
          <a:stretch/>
        </p:blipFill>
        <p:spPr>
          <a:xfrm>
            <a:off x="5198723" y="3708972"/>
            <a:ext cx="1664414" cy="2650732"/>
          </a:xfrm>
          <a:prstGeom prst="rect">
            <a:avLst/>
          </a:prstGeom>
          <a:noFill/>
          <a:ln>
            <a:noFill/>
          </a:ln>
        </p:spPr>
      </p:pic>
      <p:pic>
        <p:nvPicPr>
          <p:cNvPr id="8" name="Google Shape;204;p26" descr="Описание: http://festival.1september.ru/articles/102276/img11.jpg"/>
          <p:cNvPicPr preferRelativeResize="0"/>
          <p:nvPr/>
        </p:nvPicPr>
        <p:blipFill rotWithShape="1">
          <a:blip r:embed="rId4">
            <a:alphaModFix/>
          </a:blip>
          <a:srcRect/>
          <a:stretch/>
        </p:blipFill>
        <p:spPr>
          <a:xfrm>
            <a:off x="6914507" y="3308280"/>
            <a:ext cx="2095929" cy="30719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887" y="269508"/>
            <a:ext cx="8614610" cy="635268"/>
          </a:xfrm>
        </p:spPr>
        <p:txBody>
          <a:bodyPr/>
          <a:lstStyle/>
          <a:p>
            <a:pPr algn="ctr"/>
            <a:r>
              <a:rPr lang="en-US" sz="3200" b="1" dirty="0" smtClean="0">
                <a:solidFill>
                  <a:srgbClr val="1F5F5D"/>
                </a:solidFill>
                <a:latin typeface="Times New Roman" pitchFamily="18" charset="0"/>
                <a:ea typeface="Calibri"/>
                <a:cs typeface="Times New Roman" pitchFamily="18" charset="0"/>
                <a:sym typeface="Calibri"/>
              </a:rPr>
              <a:t>ВИДЫ  НЕВОЗМОЖНЫХ ФИГУР</a:t>
            </a:r>
            <a:endParaRPr lang="ru-RU" sz="3200" dirty="0"/>
          </a:p>
        </p:txBody>
      </p:sp>
      <p:sp>
        <p:nvSpPr>
          <p:cNvPr id="6" name="Текст 4"/>
          <p:cNvSpPr txBox="1">
            <a:spLocks/>
          </p:cNvSpPr>
          <p:nvPr/>
        </p:nvSpPr>
        <p:spPr>
          <a:xfrm>
            <a:off x="0" y="837397"/>
            <a:ext cx="9143999" cy="433137"/>
          </a:xfrm>
          <a:prstGeom prst="rect">
            <a:avLst/>
          </a:prstGeom>
          <a:solidFill>
            <a:schemeClr val="accent3">
              <a:lumMod val="20000"/>
              <a:lumOff val="80000"/>
            </a:schemeClr>
          </a:solidFill>
        </p:spPr>
        <p:txBody>
          <a:bodyPr/>
          <a:lstStyle/>
          <a:p>
            <a:pPr lvl="0" algn="ctr"/>
            <a:endParaRPr kumimoji="0" lang="ru-RU" sz="2400" b="1" i="0" u="none" strike="noStrike" kern="0" cap="none" spc="0" normalizeH="0" baseline="0" noProof="0" dirty="0">
              <a:ln>
                <a:noFill/>
              </a:ln>
              <a:solidFill>
                <a:srgbClr val="1F5F5D"/>
              </a:solidFill>
              <a:effectLst/>
              <a:uLnTx/>
              <a:uFillTx/>
              <a:latin typeface="Times New Roman" pitchFamily="18" charset="0"/>
              <a:cs typeface="Times New Roman" pitchFamily="18" charset="0"/>
              <a:sym typeface="Arial"/>
            </a:endParaRPr>
          </a:p>
        </p:txBody>
      </p:sp>
      <p:sp>
        <p:nvSpPr>
          <p:cNvPr id="38913" name="Rectangle 1"/>
          <p:cNvSpPr>
            <a:spLocks noChangeArrowheads="1"/>
          </p:cNvSpPr>
          <p:nvPr/>
        </p:nvSpPr>
        <p:spPr bwMode="auto">
          <a:xfrm>
            <a:off x="2116476" y="860751"/>
            <a:ext cx="39391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ru-RU" sz="2000" b="1" i="1" u="none" strike="noStrike" cap="none" normalizeH="0" baseline="0" dirty="0" smtClean="0">
                <a:ln>
                  <a:noFill/>
                </a:ln>
                <a:solidFill>
                  <a:srgbClr val="1F5F5D"/>
                </a:solidFill>
                <a:effectLst/>
                <a:latin typeface="Times New Roman" pitchFamily="18" charset="0"/>
                <a:ea typeface="Times New Roman" pitchFamily="18" charset="0"/>
                <a:cs typeface="Times New Roman" pitchFamily="18" charset="0"/>
              </a:rPr>
              <a:t>Невозможные ящики</a:t>
            </a:r>
            <a:endParaRPr kumimoji="0" lang="ru-RU" sz="2000" b="0" i="0" u="none" strike="noStrike" cap="none" normalizeH="0" baseline="0" dirty="0" smtClean="0">
              <a:ln>
                <a:noFill/>
              </a:ln>
              <a:solidFill>
                <a:srgbClr val="1F5F5D"/>
              </a:solidFill>
              <a:effectLst/>
              <a:latin typeface="Arial" pitchFamily="34" charset="0"/>
              <a:cs typeface="Arial" pitchFamily="34" charset="0"/>
            </a:endParaRPr>
          </a:p>
        </p:txBody>
      </p:sp>
      <p:pic>
        <p:nvPicPr>
          <p:cNvPr id="5" name="Рисунок 4" descr="http://images.myshared.ru/4/315932/slide_9.jpg"/>
          <p:cNvPicPr/>
          <p:nvPr/>
        </p:nvPicPr>
        <p:blipFill>
          <a:blip r:embed="rId2"/>
          <a:srcRect l="52111" t="35684" r="7047" b="12393"/>
          <a:stretch>
            <a:fillRect/>
          </a:stretch>
        </p:blipFill>
        <p:spPr bwMode="auto">
          <a:xfrm>
            <a:off x="5979559" y="3657601"/>
            <a:ext cx="2866490" cy="2825392"/>
          </a:xfrm>
          <a:prstGeom prst="rect">
            <a:avLst/>
          </a:prstGeom>
          <a:noFill/>
          <a:ln w="9525">
            <a:noFill/>
            <a:miter lim="800000"/>
            <a:headEnd/>
            <a:tailEnd/>
          </a:ln>
        </p:spPr>
      </p:pic>
      <p:sp>
        <p:nvSpPr>
          <p:cNvPr id="7" name="Google Shape;210;p27"/>
          <p:cNvSpPr txBox="1">
            <a:spLocks noGrp="1"/>
          </p:cNvSpPr>
          <p:nvPr>
            <p:ph type="body" idx="1"/>
          </p:nvPr>
        </p:nvSpPr>
        <p:spPr>
          <a:xfrm>
            <a:off x="174660" y="1643866"/>
            <a:ext cx="8763857" cy="193154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a:buNone/>
            </a:pPr>
            <a:r>
              <a:rPr lang="ru-RU" sz="1800" dirty="0" smtClean="0">
                <a:latin typeface="Times New Roman" pitchFamily="18" charset="0"/>
                <a:cs typeface="Times New Roman" pitchFamily="18" charset="0"/>
              </a:rPr>
              <a:t>Еще один невозможный объект появился в 1966 году в Чикаго в результате оригинальных экспериментов фотографа доктора Чарльза Ф. </a:t>
            </a:r>
            <a:r>
              <a:rPr lang="ru-RU" sz="1800" dirty="0" err="1" smtClean="0">
                <a:latin typeface="Times New Roman" pitchFamily="18" charset="0"/>
                <a:cs typeface="Times New Roman" pitchFamily="18" charset="0"/>
              </a:rPr>
              <a:t>Кокрана</a:t>
            </a:r>
            <a:r>
              <a:rPr lang="ru-RU" sz="1800" dirty="0" smtClean="0">
                <a:latin typeface="Times New Roman" pitchFamily="18" charset="0"/>
                <a:cs typeface="Times New Roman" pitchFamily="18" charset="0"/>
              </a:rPr>
              <a:t>. Многие любители невозможных фигур проводили эксперименты с "Сумасшедшим ящиком". Первоначально автор назвал ее "Свободным ящиком" и заявил, что он был "сконструирован  для пересылки невозможных объектов в большом количестве». </a:t>
            </a:r>
          </a:p>
          <a:p>
            <a:pPr marL="319087" marR="0" lvl="0" indent="-319087" algn="l" rtl="0">
              <a:lnSpc>
                <a:spcPct val="100000"/>
              </a:lnSpc>
              <a:spcBef>
                <a:spcPts val="0"/>
              </a:spcBef>
              <a:spcAft>
                <a:spcPts val="0"/>
              </a:spcAft>
              <a:buClr>
                <a:schemeClr val="accent2"/>
              </a:buClr>
              <a:buSzPts val="1500"/>
              <a:buNone/>
            </a:pPr>
            <a:endParaRPr dirty="0"/>
          </a:p>
        </p:txBody>
      </p:sp>
      <p:sp>
        <p:nvSpPr>
          <p:cNvPr id="9" name="Google Shape;210;p27"/>
          <p:cNvSpPr txBox="1">
            <a:spLocks noGrp="1"/>
          </p:cNvSpPr>
          <p:nvPr>
            <p:ph type="body" idx="1"/>
          </p:nvPr>
        </p:nvSpPr>
        <p:spPr>
          <a:xfrm>
            <a:off x="236304" y="3750067"/>
            <a:ext cx="5496675" cy="2835667"/>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a:buNone/>
            </a:pPr>
            <a:r>
              <a:rPr lang="ru-RU" sz="1800" dirty="0" smtClean="0">
                <a:latin typeface="Times New Roman" pitchFamily="18" charset="0"/>
                <a:cs typeface="Times New Roman" pitchFamily="18" charset="0"/>
              </a:rPr>
              <a:t>"Сумасшедший ящик" – это вывернутый наизнанку каркас куба. </a:t>
            </a:r>
          </a:p>
          <a:p>
            <a:pPr>
              <a:buNone/>
            </a:pPr>
            <a:r>
              <a:rPr lang="ru-RU" sz="1800" dirty="0" smtClean="0">
                <a:latin typeface="Times New Roman" pitchFamily="18" charset="0"/>
                <a:cs typeface="Times New Roman" pitchFamily="18" charset="0"/>
              </a:rPr>
              <a:t>Он не является невозможным объектом, однако представляет собой фигуру, в которой параметр глубины может восприниматься неоднозначно.</a:t>
            </a:r>
          </a:p>
          <a:p>
            <a:pPr>
              <a:buNone/>
            </a:pPr>
            <a:r>
              <a:rPr lang="ru-RU" sz="1800" dirty="0" smtClean="0">
                <a:latin typeface="Times New Roman" pitchFamily="18" charset="0"/>
                <a:cs typeface="Times New Roman" pitchFamily="18" charset="0"/>
              </a:rPr>
              <a:t>Когда мы вглядываемся в куб </a:t>
            </a:r>
            <a:r>
              <a:rPr lang="ru-RU" sz="1800" dirty="0" err="1" smtClean="0">
                <a:latin typeface="Times New Roman" pitchFamily="18" charset="0"/>
                <a:cs typeface="Times New Roman" pitchFamily="18" charset="0"/>
              </a:rPr>
              <a:t>Неккера</a:t>
            </a:r>
            <a:r>
              <a:rPr lang="ru-RU" sz="1800" dirty="0" smtClean="0">
                <a:latin typeface="Times New Roman" pitchFamily="18" charset="0"/>
                <a:cs typeface="Times New Roman" pitchFamily="18" charset="0"/>
              </a:rPr>
              <a:t>, то замечаем, что грань с точкой находится то на переднем, то на заднем плане, она перепрыгивает из одного положения в другое.</a:t>
            </a:r>
          </a:p>
          <a:p>
            <a:pPr marL="319087" marR="0" lvl="0" indent="-319087" algn="l" rtl="0">
              <a:lnSpc>
                <a:spcPct val="100000"/>
              </a:lnSpc>
              <a:spcBef>
                <a:spcPts val="0"/>
              </a:spcBef>
              <a:spcAft>
                <a:spcPts val="0"/>
              </a:spcAft>
              <a:buClr>
                <a:schemeClr val="accent2"/>
              </a:buClr>
              <a:buSzPts val="15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112" y="228600"/>
            <a:ext cx="8989888" cy="990600"/>
          </a:xfrm>
          <a:solidFill>
            <a:schemeClr val="accent3">
              <a:lumMod val="20000"/>
              <a:lumOff val="80000"/>
            </a:schemeClr>
          </a:solidFill>
        </p:spPr>
        <p:txBody>
          <a:bodyPr/>
          <a:lstStyle/>
          <a:p>
            <a:pPr algn="ctr"/>
            <a:r>
              <a:rPr lang="ru-RU" sz="2400" b="1" dirty="0" smtClean="0">
                <a:solidFill>
                  <a:srgbClr val="1F5F5D"/>
                </a:solidFill>
                <a:latin typeface="Times New Roman" pitchFamily="18" charset="0"/>
                <a:cs typeface="Times New Roman" pitchFamily="18" charset="0"/>
              </a:rPr>
              <a:t>Американец Джерри </a:t>
            </a:r>
            <a:r>
              <a:rPr lang="ru-RU" sz="2400" b="1" dirty="0" err="1" smtClean="0">
                <a:solidFill>
                  <a:srgbClr val="1F5F5D"/>
                </a:solidFill>
                <a:latin typeface="Times New Roman" pitchFamily="18" charset="0"/>
                <a:cs typeface="Times New Roman" pitchFamily="18" charset="0"/>
              </a:rPr>
              <a:t>Андрус</a:t>
            </a:r>
            <a:r>
              <a:rPr lang="ru-RU" sz="2400" b="1" dirty="0" smtClean="0">
                <a:solidFill>
                  <a:srgbClr val="1F5F5D"/>
                </a:solidFill>
                <a:latin typeface="Times New Roman" pitchFamily="18" charset="0"/>
                <a:cs typeface="Times New Roman" pitchFamily="18" charset="0"/>
              </a:rPr>
              <a:t> увлекается созданием невозможных фигур в реальности. </a:t>
            </a:r>
            <a:endParaRPr lang="ru-RU" sz="2400" b="1" dirty="0">
              <a:solidFill>
                <a:srgbClr val="1F5F5D"/>
              </a:solidFill>
              <a:latin typeface="Times New Roman" pitchFamily="18" charset="0"/>
              <a:cs typeface="Times New Roman" pitchFamily="18" charset="0"/>
            </a:endParaRPr>
          </a:p>
        </p:txBody>
      </p:sp>
      <p:pic>
        <p:nvPicPr>
          <p:cNvPr id="4" name="Picture 4" descr="http://imp-world-r.narod.ru/articles/real/andrus1a.jpg"/>
          <p:cNvPicPr>
            <a:picLocks noChangeAspect="1" noChangeArrowheads="1"/>
          </p:cNvPicPr>
          <p:nvPr/>
        </p:nvPicPr>
        <p:blipFill>
          <a:blip r:embed="rId2" r:link="rId3" cstate="print"/>
          <a:srcRect/>
          <a:stretch>
            <a:fillRect/>
          </a:stretch>
        </p:blipFill>
        <p:spPr bwMode="auto">
          <a:xfrm>
            <a:off x="216303" y="2835666"/>
            <a:ext cx="4173384" cy="3148887"/>
          </a:xfrm>
          <a:prstGeom prst="rect">
            <a:avLst/>
          </a:prstGeom>
          <a:noFill/>
          <a:ln w="9525">
            <a:noFill/>
            <a:miter lim="800000"/>
            <a:headEnd/>
            <a:tailEnd/>
          </a:ln>
        </p:spPr>
      </p:pic>
      <p:sp>
        <p:nvSpPr>
          <p:cNvPr id="5" name="Прямоугольник 4"/>
          <p:cNvSpPr/>
          <p:nvPr/>
        </p:nvSpPr>
        <p:spPr>
          <a:xfrm>
            <a:off x="184935" y="1767155"/>
            <a:ext cx="3637052" cy="923330"/>
          </a:xfrm>
          <a:prstGeom prst="rect">
            <a:avLst/>
          </a:prstGeom>
        </p:spPr>
        <p:txBody>
          <a:bodyPr wrap="square">
            <a:spAutoFit/>
          </a:bodyPr>
          <a:lstStyle/>
          <a:p>
            <a:pPr algn="ctr"/>
            <a:r>
              <a:rPr lang="ru-RU" sz="1800" b="1" dirty="0" smtClean="0">
                <a:solidFill>
                  <a:srgbClr val="1F5F5D"/>
                </a:solidFill>
                <a:latin typeface="Times New Roman" pitchFamily="18" charset="0"/>
                <a:cs typeface="Times New Roman" pitchFamily="18" charset="0"/>
              </a:rPr>
              <a:t>На рисунке  сфотографирована   конструкция   невозможного  ящика</a:t>
            </a:r>
            <a:endParaRPr lang="ru-RU" sz="1800" dirty="0"/>
          </a:p>
        </p:txBody>
      </p:sp>
      <p:sp>
        <p:nvSpPr>
          <p:cNvPr id="6" name="Прямоугольник 5"/>
          <p:cNvSpPr/>
          <p:nvPr/>
        </p:nvSpPr>
        <p:spPr>
          <a:xfrm>
            <a:off x="5814545" y="1795633"/>
            <a:ext cx="2446504" cy="369332"/>
          </a:xfrm>
          <a:prstGeom prst="rect">
            <a:avLst/>
          </a:prstGeom>
        </p:spPr>
        <p:txBody>
          <a:bodyPr wrap="none">
            <a:spAutoFit/>
          </a:bodyPr>
          <a:lstStyle/>
          <a:p>
            <a:pPr algn="ctr">
              <a:spcBef>
                <a:spcPct val="50000"/>
              </a:spcBef>
            </a:pPr>
            <a:r>
              <a:rPr lang="ru-RU" sz="1800" b="1" dirty="0" smtClean="0">
                <a:solidFill>
                  <a:srgbClr val="1F5F5D"/>
                </a:solidFill>
                <a:latin typeface="Times New Roman" pitchFamily="18" charset="0"/>
                <a:cs typeface="Times New Roman" pitchFamily="18" charset="0"/>
              </a:rPr>
              <a:t>Так вот в чем секрет!</a:t>
            </a:r>
            <a:endParaRPr lang="ru-RU" sz="1800" b="1" dirty="0">
              <a:solidFill>
                <a:srgbClr val="1F5F5D"/>
              </a:solidFill>
              <a:latin typeface="Times New Roman" pitchFamily="18" charset="0"/>
              <a:cs typeface="Times New Roman" pitchFamily="18" charset="0"/>
            </a:endParaRPr>
          </a:p>
        </p:txBody>
      </p:sp>
      <p:pic>
        <p:nvPicPr>
          <p:cNvPr id="7" name="Picture 4" descr="andrus2a"/>
          <p:cNvPicPr>
            <a:picLocks noChangeAspect="1" noChangeArrowheads="1"/>
          </p:cNvPicPr>
          <p:nvPr/>
        </p:nvPicPr>
        <p:blipFill>
          <a:blip r:embed="rId4" cstate="print"/>
          <a:srcRect/>
          <a:stretch>
            <a:fillRect/>
          </a:stretch>
        </p:blipFill>
        <p:spPr bwMode="auto">
          <a:xfrm>
            <a:off x="4520629" y="2852772"/>
            <a:ext cx="4382804" cy="31267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71437" y="228601"/>
            <a:ext cx="9144000" cy="40839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4000" b="1" i="0" u="none" dirty="0" smtClean="0">
                <a:solidFill>
                  <a:srgbClr val="0070C0"/>
                </a:solidFill>
                <a:latin typeface="Calibri"/>
                <a:ea typeface="Calibri"/>
                <a:cs typeface="Calibri"/>
                <a:sym typeface="Calibri"/>
              </a:rPr>
              <a:t> </a:t>
            </a:r>
            <a:r>
              <a:rPr lang="en-US" sz="3200" b="1" i="0" u="none" dirty="0">
                <a:solidFill>
                  <a:srgbClr val="1F5F5D"/>
                </a:solidFill>
                <a:latin typeface="Times New Roman" pitchFamily="18" charset="0"/>
                <a:ea typeface="Calibri"/>
                <a:cs typeface="Times New Roman" pitchFamily="18" charset="0"/>
                <a:sym typeface="Calibri"/>
              </a:rPr>
              <a:t>ПРИМЕНЕНИЕ НЕВОЗМОЖНЫХ ФИГУР</a:t>
            </a:r>
            <a:endParaRPr sz="3200" dirty="0">
              <a:solidFill>
                <a:srgbClr val="1F5F5D"/>
              </a:solidFill>
              <a:latin typeface="Times New Roman" pitchFamily="18" charset="0"/>
              <a:cs typeface="Times New Roman" pitchFamily="18" charset="0"/>
            </a:endParaRPr>
          </a:p>
        </p:txBody>
      </p:sp>
      <p:sp>
        <p:nvSpPr>
          <p:cNvPr id="217" name="Google Shape;217;p28"/>
          <p:cNvSpPr txBox="1">
            <a:spLocks noGrp="1"/>
          </p:cNvSpPr>
          <p:nvPr>
            <p:ph type="body" idx="1"/>
          </p:nvPr>
        </p:nvSpPr>
        <p:spPr>
          <a:xfrm>
            <a:off x="214312" y="1520576"/>
            <a:ext cx="8806397" cy="103769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700"/>
              </a:spcBef>
              <a:spcAft>
                <a:spcPts val="0"/>
              </a:spcAft>
              <a:buClr>
                <a:schemeClr val="accent2"/>
              </a:buClr>
              <a:buSzPts val="1740"/>
              <a:buNone/>
            </a:pPr>
            <a:r>
              <a:rPr lang="en-US" sz="1800" b="0" i="0" u="none" strike="noStrike" cap="none" dirty="0" smtClean="0">
                <a:solidFill>
                  <a:schemeClr val="dk1"/>
                </a:solidFill>
                <a:latin typeface="Times New Roman" pitchFamily="18" charset="0"/>
                <a:ea typeface="Calibri"/>
                <a:cs typeface="Times New Roman" pitchFamily="18" charset="0"/>
                <a:sym typeface="Calibri"/>
              </a:rPr>
              <a:t>Христианство </a:t>
            </a:r>
            <a:r>
              <a:rPr lang="en-US" sz="1800" b="0" i="0" u="none" strike="noStrike" cap="none" dirty="0" err="1" smtClean="0">
                <a:solidFill>
                  <a:schemeClr val="dk1"/>
                </a:solidFill>
                <a:latin typeface="Times New Roman" pitchFamily="18" charset="0"/>
                <a:ea typeface="Calibri"/>
                <a:cs typeface="Times New Roman" pitchFamily="18" charset="0"/>
                <a:sym typeface="Calibri"/>
              </a:rPr>
              <a:t>очень</a:t>
            </a:r>
            <a:r>
              <a:rPr lang="en-US" sz="1800" b="0" i="0" u="none" strike="noStrike" cap="none" dirty="0" smtClean="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редко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использовало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модели</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несуществующих</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фигур</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но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их</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smtClean="0">
                <a:solidFill>
                  <a:schemeClr val="dk1"/>
                </a:solidFill>
                <a:latin typeface="Times New Roman" pitchFamily="18" charset="0"/>
                <a:ea typeface="Calibri"/>
                <a:cs typeface="Times New Roman" pitchFamily="18" charset="0"/>
                <a:sym typeface="Calibri"/>
              </a:rPr>
              <a:t>изображения</a:t>
            </a:r>
            <a:r>
              <a:rPr lang="en-US" sz="1800" b="0" i="0" u="none" strike="noStrike" cap="none" dirty="0" smtClean="0">
                <a:solidFill>
                  <a:schemeClr val="dk1"/>
                </a:solidFill>
                <a:latin typeface="Times New Roman" pitchFamily="18" charset="0"/>
                <a:ea typeface="Calibri"/>
                <a:cs typeface="Times New Roman" pitchFamily="18" charset="0"/>
                <a:sym typeface="Calibri"/>
              </a:rPr>
              <a:t> </a:t>
            </a:r>
            <a:r>
              <a:rPr lang="en-US" sz="1800" b="1" i="0" u="none" strike="noStrike" cap="none" dirty="0" err="1">
                <a:solidFill>
                  <a:srgbClr val="FF0000"/>
                </a:solidFill>
                <a:latin typeface="Times New Roman" pitchFamily="18" charset="0"/>
                <a:ea typeface="Calibri"/>
                <a:cs typeface="Times New Roman" pitchFamily="18" charset="0"/>
                <a:sym typeface="Calibri"/>
              </a:rPr>
              <a:t>встречаются</a:t>
            </a:r>
            <a:r>
              <a:rPr lang="en-US" sz="1800" b="1" i="0" u="none" strike="noStrike" cap="none" dirty="0">
                <a:solidFill>
                  <a:srgbClr val="FF0000"/>
                </a:solidFill>
                <a:latin typeface="Times New Roman" pitchFamily="18" charset="0"/>
                <a:ea typeface="Calibri"/>
                <a:cs typeface="Times New Roman" pitchFamily="18" charset="0"/>
                <a:sym typeface="Calibri"/>
              </a:rPr>
              <a:t> </a:t>
            </a:r>
            <a:r>
              <a:rPr lang="en-US" sz="1800" b="1" i="0" u="none" strike="noStrike" cap="none" dirty="0" err="1">
                <a:solidFill>
                  <a:srgbClr val="FF0000"/>
                </a:solidFill>
                <a:latin typeface="Times New Roman" pitchFamily="18" charset="0"/>
                <a:ea typeface="Calibri"/>
                <a:cs typeface="Times New Roman" pitchFamily="18" charset="0"/>
                <a:sym typeface="Calibri"/>
              </a:rPr>
              <a:t>на</a:t>
            </a:r>
            <a:r>
              <a:rPr lang="en-US" sz="1800" b="1" i="0" u="none" strike="noStrike" cap="none" dirty="0">
                <a:solidFill>
                  <a:srgbClr val="FF0000"/>
                </a:solidFill>
                <a:latin typeface="Times New Roman" pitchFamily="18" charset="0"/>
                <a:ea typeface="Calibri"/>
                <a:cs typeface="Times New Roman" pitchFamily="18" charset="0"/>
                <a:sym typeface="Calibri"/>
              </a:rPr>
              <a:t> </a:t>
            </a:r>
            <a:r>
              <a:rPr lang="en-US" sz="1800" b="1" i="0" u="none" strike="noStrike" cap="none" dirty="0" err="1">
                <a:solidFill>
                  <a:srgbClr val="FF0000"/>
                </a:solidFill>
                <a:latin typeface="Times New Roman" pitchFamily="18" charset="0"/>
                <a:ea typeface="Calibri"/>
                <a:cs typeface="Times New Roman" pitchFamily="18" charset="0"/>
                <a:sym typeface="Calibri"/>
              </a:rPr>
              <a:t>иконах</a:t>
            </a:r>
            <a:r>
              <a:rPr lang="en-US" sz="1800" b="1" i="0" u="none" strike="noStrike" cap="none" dirty="0">
                <a:solidFill>
                  <a:srgbClr val="FF0000"/>
                </a:solidFill>
                <a:latin typeface="Times New Roman" pitchFamily="18" charset="0"/>
                <a:ea typeface="Calibri"/>
                <a:cs typeface="Times New Roman" pitchFamily="18" charset="0"/>
                <a:sym typeface="Calibri"/>
              </a:rPr>
              <a:t> и </a:t>
            </a:r>
            <a:r>
              <a:rPr lang="en-US" sz="1800" b="1" i="0" u="none" strike="noStrike" cap="none" dirty="0" err="1">
                <a:solidFill>
                  <a:srgbClr val="FF0000"/>
                </a:solidFill>
                <a:latin typeface="Times New Roman" pitchFamily="18" charset="0"/>
                <a:ea typeface="Calibri"/>
                <a:cs typeface="Times New Roman" pitchFamily="18" charset="0"/>
                <a:sym typeface="Calibri"/>
              </a:rPr>
              <a:t>фресках</a:t>
            </a:r>
            <a:r>
              <a:rPr lang="en-US" sz="1800" b="1" i="0" u="none" strike="noStrike" cap="none" dirty="0">
                <a:solidFill>
                  <a:srgbClr val="FF0000"/>
                </a:solidFill>
                <a:latin typeface="Times New Roman" pitchFamily="18" charset="0"/>
                <a:ea typeface="Calibri"/>
                <a:cs typeface="Times New Roman" pitchFamily="18" charset="0"/>
                <a:sym typeface="Calibri"/>
              </a:rPr>
              <a:t>.</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До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нашего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времени</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сохранилось</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не</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так</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уж</a:t>
            </a:r>
            <a:r>
              <a:rPr lang="en-US" sz="1800" b="0" i="0" u="none" strike="noStrike" cap="none" dirty="0">
                <a:solidFill>
                  <a:schemeClr val="dk1"/>
                </a:solidFill>
                <a:latin typeface="Times New Roman" pitchFamily="18" charset="0"/>
                <a:ea typeface="Calibri"/>
                <a:cs typeface="Times New Roman" pitchFamily="18" charset="0"/>
                <a:sym typeface="Calibri"/>
              </a:rPr>
              <a:t> и </a:t>
            </a:r>
            <a:r>
              <a:rPr lang="en-US" sz="1800" b="0" i="0" u="none" strike="noStrike" cap="none" dirty="0" err="1">
                <a:solidFill>
                  <a:schemeClr val="dk1"/>
                </a:solidFill>
                <a:latin typeface="Times New Roman" pitchFamily="18" charset="0"/>
                <a:ea typeface="Calibri"/>
                <a:cs typeface="Times New Roman" pitchFamily="18" charset="0"/>
                <a:sym typeface="Calibri"/>
              </a:rPr>
              <a:t>много</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моделей</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невозможных</a:t>
            </a:r>
            <a:r>
              <a:rPr lang="en-US" sz="1800" b="0" i="0" u="none" strike="noStrike" cap="none" dirty="0">
                <a:solidFill>
                  <a:schemeClr val="dk1"/>
                </a:solidFill>
                <a:latin typeface="Times New Roman" pitchFamily="18" charset="0"/>
                <a:ea typeface="Calibri"/>
                <a:cs typeface="Times New Roman" pitchFamily="18" charset="0"/>
                <a:sym typeface="Calibri"/>
              </a:rPr>
              <a:t> </a:t>
            </a:r>
            <a:r>
              <a:rPr lang="en-US" sz="1800" b="0" i="0" u="none" strike="noStrike" cap="none" dirty="0" err="1">
                <a:solidFill>
                  <a:schemeClr val="dk1"/>
                </a:solidFill>
                <a:latin typeface="Times New Roman" pitchFamily="18" charset="0"/>
                <a:ea typeface="Calibri"/>
                <a:cs typeface="Times New Roman" pitchFamily="18" charset="0"/>
                <a:sym typeface="Calibri"/>
              </a:rPr>
              <a:t>фигур</a:t>
            </a:r>
            <a:r>
              <a:rPr lang="en-US" sz="1800" b="0" i="0" u="none" strike="noStrike" cap="none" dirty="0">
                <a:solidFill>
                  <a:schemeClr val="dk1"/>
                </a:solidFill>
                <a:latin typeface="Times New Roman" pitchFamily="18" charset="0"/>
                <a:ea typeface="Calibri"/>
                <a:cs typeface="Times New Roman" pitchFamily="18" charset="0"/>
                <a:sym typeface="Calibri"/>
              </a:rPr>
              <a:t> в </a:t>
            </a:r>
            <a:r>
              <a:rPr lang="en-US" sz="1800" b="0" i="0" u="none" strike="noStrike" cap="none" dirty="0" err="1">
                <a:solidFill>
                  <a:schemeClr val="dk1"/>
                </a:solidFill>
                <a:latin typeface="Times New Roman" pitchFamily="18" charset="0"/>
                <a:ea typeface="Calibri"/>
                <a:cs typeface="Times New Roman" pitchFamily="18" charset="0"/>
                <a:sym typeface="Calibri"/>
              </a:rPr>
              <a:t>храмах</a:t>
            </a:r>
            <a:r>
              <a:rPr lang="en-US" sz="1800" b="0" i="0" u="none" strike="noStrike" cap="none" dirty="0">
                <a:solidFill>
                  <a:schemeClr val="dk1"/>
                </a:solidFill>
                <a:latin typeface="Times New Roman" pitchFamily="18" charset="0"/>
                <a:ea typeface="Calibri"/>
                <a:cs typeface="Times New Roman" pitchFamily="18" charset="0"/>
                <a:sym typeface="Calibri"/>
              </a:rPr>
              <a:t>.</a:t>
            </a:r>
            <a:endParaRPr sz="1800" dirty="0">
              <a:latin typeface="Times New Roman" pitchFamily="18" charset="0"/>
              <a:cs typeface="Times New Roman" pitchFamily="18" charset="0"/>
            </a:endParaRPr>
          </a:p>
        </p:txBody>
      </p:sp>
      <p:pic>
        <p:nvPicPr>
          <p:cNvPr id="218" name="Google Shape;218;p28" descr="Описание: http://im-possible.info/images/art/icons/holy_trinity/triangle.jpg"/>
          <p:cNvPicPr preferRelativeResize="0"/>
          <p:nvPr/>
        </p:nvPicPr>
        <p:blipFill rotWithShape="1">
          <a:blip r:embed="rId3">
            <a:alphaModFix/>
          </a:blip>
          <a:srcRect/>
          <a:stretch/>
        </p:blipFill>
        <p:spPr>
          <a:xfrm>
            <a:off x="986479" y="4006600"/>
            <a:ext cx="2803525" cy="2571750"/>
          </a:xfrm>
          <a:prstGeom prst="rect">
            <a:avLst/>
          </a:prstGeom>
          <a:noFill/>
          <a:ln>
            <a:noFill/>
          </a:ln>
        </p:spPr>
      </p:pic>
      <p:pic>
        <p:nvPicPr>
          <p:cNvPr id="219" name="Google Shape;219;p28" descr="Описание: Фрагмент иконы &quot;Страшный суд&quot;"/>
          <p:cNvPicPr preferRelativeResize="0"/>
          <p:nvPr/>
        </p:nvPicPr>
        <p:blipFill rotWithShape="1">
          <a:blip r:embed="rId4">
            <a:alphaModFix/>
          </a:blip>
          <a:srcRect/>
          <a:stretch/>
        </p:blipFill>
        <p:spPr>
          <a:xfrm>
            <a:off x="5034335" y="4109662"/>
            <a:ext cx="3708973" cy="2332235"/>
          </a:xfrm>
          <a:prstGeom prst="rect">
            <a:avLst/>
          </a:prstGeom>
          <a:noFill/>
          <a:ln>
            <a:noFill/>
          </a:ln>
        </p:spPr>
      </p:pic>
      <p:sp>
        <p:nvSpPr>
          <p:cNvPr id="6" name="Прямоугольник 5"/>
          <p:cNvSpPr/>
          <p:nvPr/>
        </p:nvSpPr>
        <p:spPr>
          <a:xfrm>
            <a:off x="0" y="801384"/>
            <a:ext cx="9144000" cy="400110"/>
          </a:xfrm>
          <a:prstGeom prst="rect">
            <a:avLst/>
          </a:prstGeom>
          <a:solidFill>
            <a:schemeClr val="accent3">
              <a:lumMod val="20000"/>
              <a:lumOff val="80000"/>
            </a:schemeClr>
          </a:solidFill>
        </p:spPr>
        <p:txBody>
          <a:bodyPr wrap="square">
            <a:spAutoFit/>
          </a:bodyPr>
          <a:lstStyle/>
          <a:p>
            <a:pPr marL="319087" lvl="0" indent="-319087" algn="ctr">
              <a:buClr>
                <a:schemeClr val="accent2"/>
              </a:buClr>
              <a:buSzPts val="1740"/>
            </a:pPr>
            <a:r>
              <a:rPr lang="ru-RU" sz="2000" b="1" dirty="0" smtClean="0">
                <a:solidFill>
                  <a:srgbClr val="1F5F5D"/>
                </a:solidFill>
                <a:latin typeface="Times New Roman" pitchFamily="18" charset="0"/>
                <a:ea typeface="Calibri"/>
                <a:cs typeface="Times New Roman" pitchFamily="18" charset="0"/>
                <a:sym typeface="Calibri"/>
              </a:rPr>
              <a:t>    Невозможные фигуры в иконописи</a:t>
            </a:r>
            <a:endParaRPr lang="ru-RU" sz="2000" dirty="0">
              <a:solidFill>
                <a:srgbClr val="1F5F5D"/>
              </a:solidFill>
              <a:latin typeface="Times New Roman" pitchFamily="18" charset="0"/>
              <a:cs typeface="Times New Roman" pitchFamily="18" charset="0"/>
            </a:endParaRPr>
          </a:p>
        </p:txBody>
      </p:sp>
      <p:sp>
        <p:nvSpPr>
          <p:cNvPr id="7" name="Прямоугольник 6"/>
          <p:cNvSpPr/>
          <p:nvPr/>
        </p:nvSpPr>
        <p:spPr>
          <a:xfrm>
            <a:off x="174661" y="2630185"/>
            <a:ext cx="4232952" cy="1323439"/>
          </a:xfrm>
          <a:prstGeom prst="rect">
            <a:avLst/>
          </a:prstGeom>
        </p:spPr>
        <p:txBody>
          <a:bodyPr wrap="square">
            <a:spAutoFit/>
          </a:bodyPr>
          <a:lstStyle/>
          <a:p>
            <a:pPr algn="ctr"/>
            <a:r>
              <a:rPr lang="ru-RU" sz="1600" dirty="0" smtClean="0">
                <a:latin typeface="Times New Roman" pitchFamily="18" charset="0"/>
                <a:cs typeface="Times New Roman" pitchFamily="18" charset="0"/>
              </a:rPr>
              <a:t>Самым известным из них является  изображение невозможного треугольника расположенного на экране перед алтарем.  Он находится в церкви Святой Троицы, простроенной  с 1150 по 1550 годы. </a:t>
            </a:r>
            <a:endParaRPr lang="ru-RU" sz="1600" dirty="0">
              <a:latin typeface="Times New Roman" pitchFamily="18" charset="0"/>
              <a:cs typeface="Times New Roman" pitchFamily="18" charset="0"/>
            </a:endParaRPr>
          </a:p>
        </p:txBody>
      </p:sp>
      <p:sp>
        <p:nvSpPr>
          <p:cNvPr id="22529" name="Rectangle 1"/>
          <p:cNvSpPr>
            <a:spLocks noChangeArrowheads="1"/>
          </p:cNvSpPr>
          <p:nvPr/>
        </p:nvSpPr>
        <p:spPr bwMode="auto">
          <a:xfrm>
            <a:off x="4849402" y="2619161"/>
            <a:ext cx="41507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иконе «Страшный суд»  в верхнем регистре слева располагается изображение Небесного Иерусалима в виде города, обнесенного стенами с множеством башен и ворот.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69900" y="554038"/>
            <a:ext cx="8229600" cy="1143000"/>
          </a:xfrm>
          <a:prstGeom prst="rect">
            <a:avLst/>
          </a:prstGeom>
        </p:spPr>
        <p:txBody>
          <a:bodyPr/>
          <a:lstStyle/>
          <a:p>
            <a:pPr algn="ctr" defTabSz="685800">
              <a:lnSpc>
                <a:spcPct val="90000"/>
              </a:lnSpc>
              <a:spcBef>
                <a:spcPct val="0"/>
              </a:spcBef>
              <a:buClrTx/>
              <a:defRPr/>
            </a:pPr>
            <a:endParaRPr lang="ru-RU" sz="3600" kern="1200" dirty="0" smtClean="0">
              <a:solidFill>
                <a:srgbClr val="096D63"/>
              </a:solidFill>
              <a:latin typeface="Times New Roman" pitchFamily="18" charset="0"/>
              <a:cs typeface="Times New Roman"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3300" b="0" i="0" u="none" strike="noStrike" kern="1200" cap="none" spc="0" normalizeH="0" baseline="0" noProof="0" dirty="0" smtClean="0">
                <a:ln>
                  <a:noFill/>
                </a:ln>
                <a:solidFill>
                  <a:srgbClr val="096D63"/>
                </a:solidFill>
                <a:effectLst/>
                <a:uLnTx/>
                <a:uFillTx/>
                <a:latin typeface="Times New Roman" pitchFamily="18" charset="0"/>
                <a:ea typeface="+mj-ea"/>
                <a:cs typeface="Times New Roman" pitchFamily="18" charset="0"/>
              </a:rPr>
              <a:t>  </a:t>
            </a:r>
            <a:endParaRPr kumimoji="0" lang="ru-RU" sz="3300" b="0" i="0" u="none" strike="noStrike" kern="1200" cap="none" spc="0" normalizeH="0" baseline="0" noProof="0" dirty="0">
              <a:ln>
                <a:noFill/>
              </a:ln>
              <a:solidFill>
                <a:srgbClr val="096D63"/>
              </a:solidFill>
              <a:effectLst/>
              <a:uLnTx/>
              <a:uFillTx/>
              <a:latin typeface="Times New Roman" pitchFamily="18" charset="0"/>
              <a:ea typeface="+mj-ea"/>
              <a:cs typeface="Times New Roman" pitchFamily="18" charset="0"/>
            </a:endParaRPr>
          </a:p>
        </p:txBody>
      </p:sp>
      <p:sp>
        <p:nvSpPr>
          <p:cNvPr id="6" name="Google Shape;216;p28"/>
          <p:cNvSpPr txBox="1">
            <a:spLocks/>
          </p:cNvSpPr>
          <p:nvPr/>
        </p:nvSpPr>
        <p:spPr>
          <a:xfrm>
            <a:off x="0" y="228601"/>
            <a:ext cx="9000162" cy="37757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4000"/>
              <a:buFont typeface="Calibri"/>
              <a:buNone/>
              <a:tabLst/>
              <a:defRPr/>
            </a:pPr>
            <a:r>
              <a:rPr kumimoji="0" lang="ru-RU" sz="4000" b="1" i="0" u="none" strike="noStrike" kern="0" cap="none" spc="0" normalizeH="0" baseline="0" noProof="0" dirty="0" smtClean="0">
                <a:ln>
                  <a:noFill/>
                </a:ln>
                <a:solidFill>
                  <a:srgbClr val="0070C0"/>
                </a:solidFill>
                <a:effectLst/>
                <a:uLnTx/>
                <a:uFillTx/>
                <a:latin typeface="Calibri"/>
                <a:ea typeface="Calibri"/>
                <a:cs typeface="Calibri"/>
                <a:sym typeface="Calibri"/>
              </a:rPr>
              <a:t> </a:t>
            </a:r>
            <a:r>
              <a:rPr kumimoji="0" lang="ru-RU" sz="3200" b="1" i="0" u="none" strike="noStrike" kern="0" cap="none" spc="0" normalizeH="0" baseline="0" noProof="0" dirty="0" smtClean="0">
                <a:ln>
                  <a:noFill/>
                </a:ln>
                <a:solidFill>
                  <a:srgbClr val="1F5F5D"/>
                </a:solidFill>
                <a:effectLst/>
                <a:uLnTx/>
                <a:uFillTx/>
                <a:latin typeface="Times New Roman" pitchFamily="18" charset="0"/>
                <a:ea typeface="Calibri"/>
                <a:cs typeface="Times New Roman" pitchFamily="18" charset="0"/>
                <a:sym typeface="Calibri"/>
              </a:rPr>
              <a:t>ПРИМЕНЕНИЕ НЕВОЗМОЖНЫХ ФИГУР</a:t>
            </a:r>
            <a:endParaRPr kumimoji="0" lang="ru-RU" sz="3200" b="0" i="0" u="none" strike="noStrike" kern="0" cap="none" spc="0" normalizeH="0" baseline="0" noProof="0" dirty="0">
              <a:ln>
                <a:noFill/>
              </a:ln>
              <a:solidFill>
                <a:srgbClr val="1F5F5D"/>
              </a:solidFill>
              <a:effectLst/>
              <a:uLnTx/>
              <a:uFillTx/>
              <a:latin typeface="Times New Roman" pitchFamily="18" charset="0"/>
              <a:ea typeface="Arial"/>
              <a:cs typeface="Times New Roman" pitchFamily="18" charset="0"/>
              <a:sym typeface="Arial"/>
            </a:endParaRPr>
          </a:p>
        </p:txBody>
      </p:sp>
      <p:sp>
        <p:nvSpPr>
          <p:cNvPr id="8" name="Прямоугольник 7"/>
          <p:cNvSpPr/>
          <p:nvPr/>
        </p:nvSpPr>
        <p:spPr>
          <a:xfrm>
            <a:off x="0" y="750013"/>
            <a:ext cx="9144000" cy="553998"/>
          </a:xfrm>
          <a:prstGeom prst="rect">
            <a:avLst/>
          </a:prstGeom>
          <a:solidFill>
            <a:schemeClr val="accent3">
              <a:lumMod val="20000"/>
              <a:lumOff val="80000"/>
            </a:schemeClr>
          </a:solidFill>
        </p:spPr>
        <p:txBody>
          <a:bodyPr wrap="square">
            <a:spAutoFit/>
          </a:bodyPr>
          <a:lstStyle/>
          <a:p>
            <a:pPr marL="319087" lvl="0" indent="-319087" algn="ctr">
              <a:lnSpc>
                <a:spcPct val="150000"/>
              </a:lnSpc>
              <a:buClr>
                <a:schemeClr val="accent2"/>
              </a:buClr>
              <a:buSzPts val="1500"/>
            </a:pPr>
            <a:r>
              <a:rPr lang="ru-RU" sz="2000" b="1" dirty="0" smtClean="0">
                <a:solidFill>
                  <a:srgbClr val="1F5F5D"/>
                </a:solidFill>
                <a:latin typeface="Times New Roman" pitchFamily="18" charset="0"/>
                <a:ea typeface="Calibri"/>
                <a:cs typeface="Times New Roman" pitchFamily="18" charset="0"/>
                <a:sym typeface="Calibri"/>
              </a:rPr>
              <a:t>Невозможные фигуры в  скульптуре</a:t>
            </a:r>
            <a:endParaRPr lang="ru-RU" sz="2000" dirty="0">
              <a:solidFill>
                <a:srgbClr val="1F5F5D"/>
              </a:solidFill>
              <a:latin typeface="Times New Roman" pitchFamily="18" charset="0"/>
              <a:ea typeface="Calibri"/>
              <a:cs typeface="Times New Roman" pitchFamily="18" charset="0"/>
              <a:sym typeface="Calibri"/>
            </a:endParaRPr>
          </a:p>
        </p:txBody>
      </p:sp>
      <p:sp>
        <p:nvSpPr>
          <p:cNvPr id="17417" name="Rectangle 9"/>
          <p:cNvSpPr>
            <a:spLocks noChangeArrowheads="1"/>
          </p:cNvSpPr>
          <p:nvPr/>
        </p:nvSpPr>
        <p:spPr bwMode="auto">
          <a:xfrm>
            <a:off x="198042" y="1648621"/>
            <a:ext cx="894595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рубежом, на улицах городов, мы можем увидеть архитектурные воплощения невозможных фигур.</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последнее время было создано несколько мини скульптур и объемных моделей невозможных фигур. Им даже поставлен памятник.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Треугольник </a:t>
            </a: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Пенроуза</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увековечен в городе Петре в Австралии. Он был установлен в 1999 году и теперь все, проходя мимо, могут увидеть невозможную фигуру.</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 стоит изменить угол зрения, как треугольник из "невозможного" превращается в реальное и эстетически непривлекательное сооружение, не имеющее к треугольникам никакого отношения.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 name="Рисунок 16" descr="Perth_Impossible_Triangle.jpg"/>
          <p:cNvPicPr/>
          <p:nvPr/>
        </p:nvPicPr>
        <p:blipFill>
          <a:blip r:embed="rId2" cstate="print"/>
          <a:srcRect l="60769"/>
          <a:stretch>
            <a:fillRect/>
          </a:stretch>
        </p:blipFill>
        <p:spPr>
          <a:xfrm>
            <a:off x="271569" y="4325366"/>
            <a:ext cx="2749033" cy="2198723"/>
          </a:xfrm>
          <a:prstGeom prst="rect">
            <a:avLst/>
          </a:prstGeom>
        </p:spPr>
      </p:pic>
      <p:pic>
        <p:nvPicPr>
          <p:cNvPr id="18" name="Рисунок 17" descr="Perth_Impossible_Triangle.jpg"/>
          <p:cNvPicPr/>
          <p:nvPr/>
        </p:nvPicPr>
        <p:blipFill>
          <a:blip r:embed="rId2" cstate="print"/>
          <a:srcRect l="35332" r="41217"/>
          <a:stretch>
            <a:fillRect/>
          </a:stretch>
        </p:blipFill>
        <p:spPr>
          <a:xfrm>
            <a:off x="3190018" y="4319855"/>
            <a:ext cx="2368302" cy="2255606"/>
          </a:xfrm>
          <a:prstGeom prst="rect">
            <a:avLst/>
          </a:prstGeom>
        </p:spPr>
      </p:pic>
      <p:pic>
        <p:nvPicPr>
          <p:cNvPr id="19" name="Рисунок 18" descr="Perth_Impossible_Triangle.jpg"/>
          <p:cNvPicPr/>
          <p:nvPr/>
        </p:nvPicPr>
        <p:blipFill>
          <a:blip r:embed="rId2" cstate="print"/>
          <a:srcRect r="66057"/>
          <a:stretch>
            <a:fillRect/>
          </a:stretch>
        </p:blipFill>
        <p:spPr>
          <a:xfrm>
            <a:off x="5990047" y="4402048"/>
            <a:ext cx="2804631" cy="21117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lvH9YwLCB6O_706795_XL.jpg"/>
          <p:cNvPicPr>
            <a:picLocks noChangeAspect="1"/>
          </p:cNvPicPr>
          <p:nvPr/>
        </p:nvPicPr>
        <p:blipFill>
          <a:blip r:embed="rId2" cstate="print"/>
          <a:stretch>
            <a:fillRect/>
          </a:stretch>
        </p:blipFill>
        <p:spPr>
          <a:xfrm>
            <a:off x="490740" y="3767874"/>
            <a:ext cx="4553870" cy="3090126"/>
          </a:xfrm>
          <a:prstGeom prst="rect">
            <a:avLst/>
          </a:prstGeom>
          <a:ln>
            <a:noFill/>
          </a:ln>
          <a:effectLst>
            <a:outerShdw blurRad="292100" dist="139700" dir="2700000" algn="tl" rotWithShape="0">
              <a:srgbClr val="333333">
                <a:alpha val="65000"/>
              </a:srgbClr>
            </a:outerShdw>
          </a:effectLst>
        </p:spPr>
      </p:pic>
      <p:pic>
        <p:nvPicPr>
          <p:cNvPr id="5" name="Рисунок 4" descr="cube-houses-google-earth.jpg"/>
          <p:cNvPicPr>
            <a:picLocks noChangeAspect="1"/>
          </p:cNvPicPr>
          <p:nvPr/>
        </p:nvPicPr>
        <p:blipFill>
          <a:blip r:embed="rId3" cstate="print"/>
          <a:stretch>
            <a:fillRect/>
          </a:stretch>
        </p:blipFill>
        <p:spPr>
          <a:xfrm>
            <a:off x="5976878" y="3871096"/>
            <a:ext cx="2941090" cy="2858477"/>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0" y="924673"/>
            <a:ext cx="9144000" cy="338554"/>
          </a:xfrm>
          <a:prstGeom prst="rect">
            <a:avLst/>
          </a:prstGeom>
          <a:solidFill>
            <a:schemeClr val="accent3">
              <a:lumMod val="20000"/>
              <a:lumOff val="80000"/>
            </a:schemeClr>
          </a:solidFill>
        </p:spPr>
        <p:txBody>
          <a:bodyPr wrap="square">
            <a:spAutoFit/>
          </a:bodyPr>
          <a:lstStyle/>
          <a:p>
            <a:pPr marL="319087" lvl="0" indent="-319087" algn="ctr">
              <a:lnSpc>
                <a:spcPct val="80000"/>
              </a:lnSpc>
              <a:buClr>
                <a:schemeClr val="accent2"/>
              </a:buClr>
              <a:buSzPts val="1500"/>
            </a:pPr>
            <a:r>
              <a:rPr lang="ru-RU" sz="2000" b="1" dirty="0" smtClean="0">
                <a:solidFill>
                  <a:srgbClr val="1F5F5D"/>
                </a:solidFill>
                <a:latin typeface="Times New Roman" pitchFamily="18" charset="0"/>
                <a:ea typeface="Calibri"/>
                <a:cs typeface="Times New Roman" pitchFamily="18" charset="0"/>
                <a:sym typeface="Calibri"/>
              </a:rPr>
              <a:t>Невозможные фигуры в архитектуре: «КУБИЧЕСКИЕ ДОМА» </a:t>
            </a:r>
            <a:endParaRPr lang="ru-RU" sz="2000" dirty="0">
              <a:solidFill>
                <a:srgbClr val="1F5F5D"/>
              </a:solidFill>
              <a:latin typeface="Times New Roman" pitchFamily="18" charset="0"/>
              <a:ea typeface="Calibri"/>
              <a:cs typeface="Times New Roman" pitchFamily="18" charset="0"/>
              <a:sym typeface="Calibri"/>
            </a:endParaRPr>
          </a:p>
        </p:txBody>
      </p:sp>
      <p:sp>
        <p:nvSpPr>
          <p:cNvPr id="9" name="Google Shape;216;p28"/>
          <p:cNvSpPr txBox="1">
            <a:spLocks/>
          </p:cNvSpPr>
          <p:nvPr/>
        </p:nvSpPr>
        <p:spPr>
          <a:xfrm>
            <a:off x="0" y="228600"/>
            <a:ext cx="9144000" cy="35702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4000"/>
              <a:buFont typeface="Calibri"/>
              <a:buNone/>
              <a:tabLst/>
              <a:defRPr/>
            </a:pPr>
            <a:r>
              <a:rPr kumimoji="0" lang="ru-RU" sz="4000" b="1" i="0" u="none" strike="noStrike" kern="0" cap="none" spc="0" normalizeH="0" baseline="0" noProof="0" smtClean="0">
                <a:ln>
                  <a:noFill/>
                </a:ln>
                <a:solidFill>
                  <a:srgbClr val="0070C0"/>
                </a:solidFill>
                <a:effectLst/>
                <a:uLnTx/>
                <a:uFillTx/>
                <a:latin typeface="Calibri"/>
                <a:ea typeface="Calibri"/>
                <a:cs typeface="Calibri"/>
                <a:sym typeface="Calibri"/>
              </a:rPr>
              <a:t> </a:t>
            </a:r>
            <a:r>
              <a:rPr kumimoji="0" lang="ru-RU" sz="3200" b="1" i="0" u="none" strike="noStrike" kern="0" cap="none" spc="0" normalizeH="0" baseline="0" noProof="0" smtClean="0">
                <a:ln>
                  <a:noFill/>
                </a:ln>
                <a:solidFill>
                  <a:srgbClr val="1F5F5D"/>
                </a:solidFill>
                <a:effectLst/>
                <a:uLnTx/>
                <a:uFillTx/>
                <a:latin typeface="Times New Roman" pitchFamily="18" charset="0"/>
                <a:ea typeface="Calibri"/>
                <a:cs typeface="Times New Roman" pitchFamily="18" charset="0"/>
                <a:sym typeface="Calibri"/>
              </a:rPr>
              <a:t>ПРИМЕНЕНИЕ НЕВОЗМОЖНЫХ ФИГУР</a:t>
            </a:r>
            <a:endParaRPr kumimoji="0" lang="ru-RU" sz="3200" b="0" i="0" u="none" strike="noStrike" kern="0" cap="none" spc="0" normalizeH="0" baseline="0" noProof="0" dirty="0">
              <a:ln>
                <a:noFill/>
              </a:ln>
              <a:solidFill>
                <a:srgbClr val="1F5F5D"/>
              </a:solidFill>
              <a:effectLst/>
              <a:uLnTx/>
              <a:uFillTx/>
              <a:latin typeface="Times New Roman" pitchFamily="18" charset="0"/>
              <a:ea typeface="Arial"/>
              <a:cs typeface="Times New Roman" pitchFamily="18" charset="0"/>
              <a:sym typeface="Arial"/>
            </a:endParaRPr>
          </a:p>
        </p:txBody>
      </p:sp>
      <p:sp>
        <p:nvSpPr>
          <p:cNvPr id="10" name="Прямоугольник 9"/>
          <p:cNvSpPr/>
          <p:nvPr/>
        </p:nvSpPr>
        <p:spPr>
          <a:xfrm>
            <a:off x="143838" y="1602769"/>
            <a:ext cx="5558319"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smtClean="0">
                <a:latin typeface="Times New Roman" pitchFamily="18" charset="0"/>
                <a:cs typeface="Times New Roman" pitchFamily="18" charset="0"/>
              </a:rPr>
              <a:t>Кубические дома были построены в 1984 году в Роттердаме (Нидерланды) архитектором Пит </a:t>
            </a:r>
            <a:r>
              <a:rPr lang="ru-RU" sz="2000" dirty="0" err="1" smtClean="0">
                <a:latin typeface="Times New Roman" pitchFamily="18" charset="0"/>
                <a:cs typeface="Times New Roman" pitchFamily="18" charset="0"/>
              </a:rPr>
              <a:t>Бломом</a:t>
            </a:r>
            <a:r>
              <a:rPr lang="ru-RU" sz="2000" dirty="0" smtClean="0">
                <a:latin typeface="Times New Roman" pitchFamily="18" charset="0"/>
                <a:cs typeface="Times New Roman" pitchFamily="18" charset="0"/>
              </a:rPr>
              <a:t>. Дома развернуты на угол в 45</a:t>
            </a:r>
            <a:r>
              <a:rPr lang="ru-RU" sz="2000" baseline="30000" dirty="0" smtClean="0">
                <a:latin typeface="Times New Roman" pitchFamily="18" charset="0"/>
                <a:cs typeface="Times New Roman" pitchFamily="18" charset="0"/>
              </a:rPr>
              <a:t>0</a:t>
            </a:r>
            <a:r>
              <a:rPr lang="ru-RU" sz="2000" dirty="0" smtClean="0">
                <a:latin typeface="Times New Roman" pitchFamily="18" charset="0"/>
                <a:cs typeface="Times New Roman" pitchFamily="18" charset="0"/>
              </a:rPr>
              <a:t> и расположены по шестиугольной сетке. Конструкция состоит из 32 кубов, соединенных друг с другом. Каждый кубический дом состоит из четырех этажей. </a:t>
            </a:r>
            <a:endParaRPr lang="ru-RU" sz="2000" dirty="0">
              <a:latin typeface="Times New Roman" pitchFamily="18" charset="0"/>
              <a:cs typeface="Times New Roman" pitchFamily="18" charset="0"/>
            </a:endParaRPr>
          </a:p>
        </p:txBody>
      </p:sp>
      <p:sp>
        <p:nvSpPr>
          <p:cNvPr id="10241" name="Rectangle 1"/>
          <p:cNvSpPr>
            <a:spLocks noChangeArrowheads="1"/>
          </p:cNvSpPr>
          <p:nvPr/>
        </p:nvSpPr>
        <p:spPr bwMode="auto">
          <a:xfrm>
            <a:off x="6164494" y="1629242"/>
            <a:ext cx="269183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высоты птичьего полета здания образуют конструкцию, выглядящую как невозможная фигура.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2" name="Google Shape;242;p31"/>
          <p:cNvPicPr preferRelativeResize="0"/>
          <p:nvPr/>
        </p:nvPicPr>
        <p:blipFill rotWithShape="1">
          <a:blip r:embed="rId3">
            <a:alphaModFix/>
          </a:blip>
          <a:srcRect/>
          <a:stretch/>
        </p:blipFill>
        <p:spPr>
          <a:xfrm>
            <a:off x="215758" y="4041326"/>
            <a:ext cx="5643562" cy="2102622"/>
          </a:xfrm>
          <a:prstGeom prst="rect">
            <a:avLst/>
          </a:prstGeom>
          <a:noFill/>
          <a:ln>
            <a:noFill/>
          </a:ln>
        </p:spPr>
      </p:pic>
      <p:pic>
        <p:nvPicPr>
          <p:cNvPr id="243" name="Google Shape;243;p31" descr="Описание: http://im-possible.info/images/art/stamps/cong1.jpg"/>
          <p:cNvPicPr preferRelativeResize="0"/>
          <p:nvPr/>
        </p:nvPicPr>
        <p:blipFill rotWithShape="1">
          <a:blip r:embed="rId4">
            <a:alphaModFix/>
          </a:blip>
          <a:srcRect/>
          <a:stretch/>
        </p:blipFill>
        <p:spPr>
          <a:xfrm>
            <a:off x="6457631" y="4106452"/>
            <a:ext cx="2203484" cy="2530653"/>
          </a:xfrm>
          <a:prstGeom prst="rect">
            <a:avLst/>
          </a:prstGeom>
          <a:noFill/>
          <a:ln>
            <a:noFill/>
          </a:ln>
        </p:spPr>
      </p:pic>
      <p:sp>
        <p:nvSpPr>
          <p:cNvPr id="7" name="Google Shape;216;p28"/>
          <p:cNvSpPr txBox="1">
            <a:spLocks noGrp="1"/>
          </p:cNvSpPr>
          <p:nvPr>
            <p:ph type="title"/>
          </p:nvPr>
        </p:nvSpPr>
        <p:spPr>
          <a:xfrm>
            <a:off x="0" y="228600"/>
            <a:ext cx="9144000" cy="35702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4000" b="1" i="0" u="none" dirty="0" smtClean="0">
                <a:solidFill>
                  <a:srgbClr val="0070C0"/>
                </a:solidFill>
                <a:latin typeface="Calibri"/>
                <a:ea typeface="Calibri"/>
                <a:cs typeface="Calibri"/>
                <a:sym typeface="Calibri"/>
              </a:rPr>
              <a:t> </a:t>
            </a:r>
            <a:r>
              <a:rPr lang="en-US" sz="3200" b="1" i="0" u="none" dirty="0">
                <a:solidFill>
                  <a:srgbClr val="1F5F5D"/>
                </a:solidFill>
                <a:latin typeface="Times New Roman" pitchFamily="18" charset="0"/>
                <a:ea typeface="Calibri"/>
                <a:cs typeface="Times New Roman" pitchFamily="18" charset="0"/>
                <a:sym typeface="Calibri"/>
              </a:rPr>
              <a:t>ПРИМЕНЕНИЕ НЕВОЗМОЖНЫХ ФИГУР</a:t>
            </a:r>
            <a:endParaRPr sz="3200" dirty="0">
              <a:solidFill>
                <a:srgbClr val="1F5F5D"/>
              </a:solidFill>
              <a:latin typeface="Times New Roman" pitchFamily="18" charset="0"/>
              <a:cs typeface="Times New Roman" pitchFamily="18" charset="0"/>
            </a:endParaRPr>
          </a:p>
        </p:txBody>
      </p:sp>
      <p:sp>
        <p:nvSpPr>
          <p:cNvPr id="8" name="Прямоугольник 7"/>
          <p:cNvSpPr/>
          <p:nvPr/>
        </p:nvSpPr>
        <p:spPr>
          <a:xfrm>
            <a:off x="1" y="810308"/>
            <a:ext cx="9144000" cy="338554"/>
          </a:xfrm>
          <a:prstGeom prst="rect">
            <a:avLst/>
          </a:prstGeom>
          <a:solidFill>
            <a:schemeClr val="accent3">
              <a:lumMod val="20000"/>
              <a:lumOff val="80000"/>
            </a:schemeClr>
          </a:solidFill>
        </p:spPr>
        <p:txBody>
          <a:bodyPr wrap="square">
            <a:spAutoFit/>
          </a:bodyPr>
          <a:lstStyle/>
          <a:p>
            <a:pPr marL="319087" lvl="0" indent="-319087" algn="ctr">
              <a:lnSpc>
                <a:spcPct val="80000"/>
              </a:lnSpc>
              <a:buClr>
                <a:schemeClr val="accent2"/>
              </a:buClr>
              <a:buSzPts val="1500"/>
            </a:pPr>
            <a:r>
              <a:rPr lang="ru-RU" sz="2000" b="1" dirty="0" smtClean="0">
                <a:solidFill>
                  <a:srgbClr val="1F5F5D"/>
                </a:solidFill>
                <a:latin typeface="Times New Roman" pitchFamily="18" charset="0"/>
                <a:ea typeface="Calibri"/>
                <a:cs typeface="Times New Roman" pitchFamily="18" charset="0"/>
                <a:sym typeface="Calibri"/>
              </a:rPr>
              <a:t>Невозможные фигуры в филателистке</a:t>
            </a:r>
            <a:endParaRPr lang="ru-RU" sz="2000" dirty="0">
              <a:solidFill>
                <a:srgbClr val="1F5F5D"/>
              </a:solidFill>
              <a:latin typeface="Times New Roman" pitchFamily="18" charset="0"/>
              <a:ea typeface="Calibri"/>
              <a:cs typeface="Times New Roman" pitchFamily="18" charset="0"/>
              <a:sym typeface="Calibri"/>
            </a:endParaRPr>
          </a:p>
        </p:txBody>
      </p:sp>
      <p:sp>
        <p:nvSpPr>
          <p:cNvPr id="9" name="Прямоугольник 8"/>
          <p:cNvSpPr/>
          <p:nvPr/>
        </p:nvSpPr>
        <p:spPr>
          <a:xfrm>
            <a:off x="6051478" y="1656544"/>
            <a:ext cx="2887037" cy="2398092"/>
          </a:xfrm>
          <a:prstGeom prst="rect">
            <a:avLst/>
          </a:prstGeom>
        </p:spPr>
        <p:txBody>
          <a:bodyPr wrap="square">
            <a:spAutoFit/>
          </a:bodyPr>
          <a:lstStyle/>
          <a:p>
            <a:pPr lvl="0" algn="ctr">
              <a:lnSpc>
                <a:spcPct val="80000"/>
              </a:lnSpc>
              <a:spcBef>
                <a:spcPts val="700"/>
              </a:spcBef>
              <a:buClr>
                <a:schemeClr val="accent2"/>
              </a:buClr>
              <a:buSzPts val="1500"/>
            </a:pPr>
            <a:r>
              <a:rPr lang="ru-RU" sz="2000" dirty="0" smtClean="0">
                <a:solidFill>
                  <a:schemeClr val="dk1"/>
                </a:solidFill>
                <a:latin typeface="Times New Roman" pitchFamily="18" charset="0"/>
                <a:ea typeface="Calibri"/>
                <a:cs typeface="Times New Roman" pitchFamily="18" charset="0"/>
                <a:sym typeface="Calibri"/>
              </a:rPr>
              <a:t>Одна из таких марок была посвящена  математическому конгрессу в Инсбруке (Австрия), проходившему в 1981г.</a:t>
            </a:r>
          </a:p>
          <a:p>
            <a:pPr lvl="0" algn="ctr">
              <a:lnSpc>
                <a:spcPct val="80000"/>
              </a:lnSpc>
              <a:spcBef>
                <a:spcPts val="700"/>
              </a:spcBef>
              <a:buClr>
                <a:schemeClr val="accent2"/>
              </a:buClr>
              <a:buSzPts val="1500"/>
            </a:pPr>
            <a:r>
              <a:rPr lang="ru-RU" sz="2000" dirty="0" smtClean="0">
                <a:solidFill>
                  <a:schemeClr val="dk1"/>
                </a:solidFill>
                <a:latin typeface="Times New Roman" pitchFamily="18" charset="0"/>
                <a:ea typeface="Calibri"/>
                <a:cs typeface="Times New Roman" pitchFamily="18" charset="0"/>
                <a:sym typeface="Calibri"/>
              </a:rPr>
              <a:t> За основу взят </a:t>
            </a:r>
            <a:r>
              <a:rPr lang="ru-RU" sz="2000" b="1" dirty="0" smtClean="0">
                <a:solidFill>
                  <a:srgbClr val="FF0000"/>
                </a:solidFill>
                <a:latin typeface="Times New Roman" pitchFamily="18" charset="0"/>
                <a:ea typeface="Calibri"/>
                <a:cs typeface="Times New Roman" pitchFamily="18" charset="0"/>
                <a:sym typeface="Calibri"/>
              </a:rPr>
              <a:t>невозможный ящик </a:t>
            </a:r>
            <a:r>
              <a:rPr lang="ru-RU" sz="2000" b="1" dirty="0" err="1" smtClean="0">
                <a:solidFill>
                  <a:srgbClr val="FF0000"/>
                </a:solidFill>
                <a:latin typeface="Times New Roman" pitchFamily="18" charset="0"/>
                <a:ea typeface="Calibri"/>
                <a:cs typeface="Times New Roman" pitchFamily="18" charset="0"/>
                <a:sym typeface="Calibri"/>
              </a:rPr>
              <a:t>Эшера</a:t>
            </a:r>
            <a:r>
              <a:rPr lang="ru-RU" sz="2000" b="1" dirty="0" smtClean="0">
                <a:solidFill>
                  <a:srgbClr val="FF0000"/>
                </a:solidFill>
                <a:latin typeface="Times New Roman" pitchFamily="18" charset="0"/>
                <a:ea typeface="Calibri"/>
                <a:cs typeface="Times New Roman" pitchFamily="18" charset="0"/>
                <a:sym typeface="Calibri"/>
              </a:rPr>
              <a:t>.</a:t>
            </a:r>
            <a:endParaRPr lang="ru-RU" sz="2000" dirty="0">
              <a:latin typeface="Times New Roman" pitchFamily="18" charset="0"/>
              <a:cs typeface="Times New Roman" pitchFamily="18" charset="0"/>
            </a:endParaRPr>
          </a:p>
        </p:txBody>
      </p:sp>
      <p:sp>
        <p:nvSpPr>
          <p:cNvPr id="10" name="Прямоугольник 9"/>
          <p:cNvSpPr/>
          <p:nvPr/>
        </p:nvSpPr>
        <p:spPr>
          <a:xfrm>
            <a:off x="349322" y="1674687"/>
            <a:ext cx="5311740" cy="1990288"/>
          </a:xfrm>
          <a:prstGeom prst="rect">
            <a:avLst/>
          </a:prstGeom>
        </p:spPr>
        <p:txBody>
          <a:bodyPr wrap="square">
            <a:spAutoFit/>
          </a:bodyPr>
          <a:lstStyle/>
          <a:p>
            <a:pPr lvl="0" algn="ctr">
              <a:spcBef>
                <a:spcPts val="700"/>
              </a:spcBef>
              <a:buClr>
                <a:schemeClr val="accent2"/>
              </a:buClr>
              <a:buSzPts val="1500"/>
            </a:pPr>
            <a:r>
              <a:rPr lang="ru-RU" sz="2000" b="1" dirty="0" smtClean="0">
                <a:solidFill>
                  <a:srgbClr val="FF0000"/>
                </a:solidFill>
                <a:latin typeface="Times New Roman" pitchFamily="18" charset="0"/>
                <a:ea typeface="Calibri"/>
                <a:cs typeface="Times New Roman" pitchFamily="18" charset="0"/>
                <a:sym typeface="Calibri"/>
              </a:rPr>
              <a:t>В 1982 году</a:t>
            </a:r>
            <a:r>
              <a:rPr lang="ru-RU" sz="2000" dirty="0" smtClean="0">
                <a:solidFill>
                  <a:schemeClr val="dk1"/>
                </a:solidFill>
                <a:latin typeface="Times New Roman" pitchFamily="18" charset="0"/>
                <a:ea typeface="Calibri"/>
                <a:cs typeface="Times New Roman" pitchFamily="18" charset="0"/>
                <a:sym typeface="Calibri"/>
              </a:rPr>
              <a:t> </a:t>
            </a:r>
          </a:p>
          <a:p>
            <a:pPr lvl="0" algn="ctr">
              <a:spcBef>
                <a:spcPts val="700"/>
              </a:spcBef>
              <a:buClr>
                <a:schemeClr val="accent2"/>
              </a:buClr>
              <a:buSzPts val="1500"/>
            </a:pPr>
            <a:r>
              <a:rPr lang="ru-RU" sz="2000" dirty="0" smtClean="0">
                <a:solidFill>
                  <a:schemeClr val="dk1"/>
                </a:solidFill>
                <a:latin typeface="Times New Roman" pitchFamily="18" charset="0"/>
                <a:ea typeface="Calibri"/>
                <a:cs typeface="Times New Roman" pitchFamily="18" charset="0"/>
                <a:sym typeface="Calibri"/>
              </a:rPr>
              <a:t>по заказу правительства Швеции</a:t>
            </a:r>
          </a:p>
          <a:p>
            <a:pPr lvl="0" algn="ctr">
              <a:spcBef>
                <a:spcPts val="700"/>
              </a:spcBef>
              <a:buClr>
                <a:schemeClr val="accent2"/>
              </a:buClr>
              <a:buSzPts val="1500"/>
            </a:pPr>
            <a:r>
              <a:rPr lang="ru-RU" sz="2000" dirty="0" smtClean="0">
                <a:solidFill>
                  <a:schemeClr val="dk1"/>
                </a:solidFill>
                <a:latin typeface="Times New Roman" pitchFamily="18" charset="0"/>
                <a:ea typeface="Calibri"/>
                <a:cs typeface="Times New Roman" pitchFamily="18" charset="0"/>
                <a:sym typeface="Calibri"/>
              </a:rPr>
              <a:t> Оскаром</a:t>
            </a:r>
            <a:r>
              <a:rPr lang="ru-RU" sz="2000" dirty="0" smtClean="0">
                <a:latin typeface="Times New Roman" pitchFamily="18" charset="0"/>
                <a:ea typeface="Calibri"/>
                <a:cs typeface="Times New Roman" pitchFamily="18" charset="0"/>
                <a:sym typeface="Calibri"/>
              </a:rPr>
              <a:t> </a:t>
            </a:r>
            <a:r>
              <a:rPr lang="ru-RU" sz="2000" dirty="0" err="1" smtClean="0">
                <a:solidFill>
                  <a:schemeClr val="dk1"/>
                </a:solidFill>
                <a:latin typeface="Times New Roman" pitchFamily="18" charset="0"/>
                <a:ea typeface="Calibri"/>
                <a:cs typeface="Times New Roman" pitchFamily="18" charset="0"/>
                <a:sym typeface="Calibri"/>
              </a:rPr>
              <a:t>Реутерсвардом</a:t>
            </a:r>
            <a:r>
              <a:rPr lang="ru-RU" sz="2000" dirty="0" smtClean="0">
                <a:solidFill>
                  <a:schemeClr val="dk1"/>
                </a:solidFill>
                <a:latin typeface="Times New Roman" pitchFamily="18" charset="0"/>
                <a:ea typeface="Calibri"/>
                <a:cs typeface="Times New Roman" pitchFamily="18" charset="0"/>
                <a:sym typeface="Calibri"/>
              </a:rPr>
              <a:t> </a:t>
            </a:r>
          </a:p>
          <a:p>
            <a:pPr lvl="0" algn="ctr">
              <a:spcBef>
                <a:spcPts val="700"/>
              </a:spcBef>
              <a:buClr>
                <a:schemeClr val="accent2"/>
              </a:buClr>
              <a:buSzPts val="1500"/>
            </a:pPr>
            <a:r>
              <a:rPr lang="ru-RU" sz="2000" dirty="0" smtClean="0">
                <a:solidFill>
                  <a:schemeClr val="dk1"/>
                </a:solidFill>
                <a:latin typeface="Times New Roman" pitchFamily="18" charset="0"/>
                <a:ea typeface="Calibri"/>
                <a:cs typeface="Times New Roman" pitchFamily="18" charset="0"/>
                <a:sym typeface="Calibri"/>
              </a:rPr>
              <a:t>были выполнены </a:t>
            </a:r>
            <a:r>
              <a:rPr lang="ru-RU" sz="2000" b="1" dirty="0" smtClean="0">
                <a:solidFill>
                  <a:srgbClr val="FF0000"/>
                </a:solidFill>
                <a:latin typeface="Times New Roman" pitchFamily="18" charset="0"/>
                <a:ea typeface="Calibri"/>
                <a:cs typeface="Times New Roman" pitchFamily="18" charset="0"/>
                <a:sym typeface="Calibri"/>
              </a:rPr>
              <a:t>марки </a:t>
            </a:r>
          </a:p>
          <a:p>
            <a:pPr lvl="0" algn="ctr">
              <a:spcBef>
                <a:spcPts val="700"/>
              </a:spcBef>
              <a:buClr>
                <a:schemeClr val="accent2"/>
              </a:buClr>
              <a:buSzPts val="1500"/>
            </a:pPr>
            <a:r>
              <a:rPr lang="ru-RU" sz="2000" b="1" dirty="0" smtClean="0">
                <a:solidFill>
                  <a:srgbClr val="FF0000"/>
                </a:solidFill>
                <a:latin typeface="Times New Roman" pitchFamily="18" charset="0"/>
                <a:ea typeface="Calibri"/>
                <a:cs typeface="Times New Roman" pitchFamily="18" charset="0"/>
                <a:sym typeface="Calibri"/>
              </a:rPr>
              <a:t>с изображениями невозможных фигур.</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2"/>
          <p:cNvSpPr txBox="1">
            <a:spLocks noGrp="1"/>
          </p:cNvSpPr>
          <p:nvPr>
            <p:ph type="body" idx="1"/>
          </p:nvPr>
        </p:nvSpPr>
        <p:spPr>
          <a:xfrm>
            <a:off x="246581" y="1695237"/>
            <a:ext cx="4089114" cy="492132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indent="0" algn="ctr">
              <a:lnSpc>
                <a:spcPct val="80000"/>
              </a:lnSpc>
              <a:buSzPts val="1500"/>
              <a:buNone/>
            </a:pPr>
            <a:r>
              <a:rPr lang="en-US" sz="1600" dirty="0" smtClean="0"/>
              <a:t> </a:t>
            </a:r>
            <a:r>
              <a:rPr lang="ru-RU" sz="1800" dirty="0" smtClean="0"/>
              <a:t>Невозможные фигуры используются для оформления обложек журналов. На обложке первого номера 2008 года журнала «Математика в школе» изображен коллаж из фрагментов картин бельгийского художника </a:t>
            </a:r>
            <a:r>
              <a:rPr lang="ru-RU" sz="1800" dirty="0" err="1" smtClean="0"/>
              <a:t>Жоса</a:t>
            </a:r>
            <a:r>
              <a:rPr lang="ru-RU" sz="1800" dirty="0" smtClean="0"/>
              <a:t> де </a:t>
            </a:r>
            <a:r>
              <a:rPr lang="ru-RU" sz="1800" dirty="0" err="1" smtClean="0"/>
              <a:t>Мея</a:t>
            </a:r>
            <a:r>
              <a:rPr lang="ru-RU" sz="1800" dirty="0" smtClean="0"/>
              <a:t>. </a:t>
            </a:r>
          </a:p>
          <a:p>
            <a:pPr marL="0" marR="0" lvl="0" indent="0" algn="l" rtl="0">
              <a:lnSpc>
                <a:spcPct val="80000"/>
              </a:lnSpc>
              <a:spcBef>
                <a:spcPts val="700"/>
              </a:spcBef>
              <a:spcAft>
                <a:spcPts val="0"/>
              </a:spcAft>
              <a:buClr>
                <a:schemeClr val="accent2"/>
              </a:buClr>
              <a:buSzPts val="1500"/>
              <a:buNone/>
            </a:pPr>
            <a:endParaRPr sz="2000" dirty="0">
              <a:latin typeface="Times New Roman" pitchFamily="18" charset="0"/>
              <a:cs typeface="Times New Roman" pitchFamily="18" charset="0"/>
            </a:endParaRPr>
          </a:p>
          <a:p>
            <a:pPr marL="319088" marR="0" lvl="0" indent="-223838" algn="l" rtl="0">
              <a:spcBef>
                <a:spcPts val="700"/>
              </a:spcBef>
              <a:spcAft>
                <a:spcPts val="0"/>
              </a:spcAft>
              <a:buClr>
                <a:schemeClr val="accent2"/>
              </a:buClr>
              <a:buSzPts val="1500"/>
              <a:buFont typeface="Noto Sans Symbols"/>
              <a:buNone/>
            </a:pPr>
            <a:endParaRPr sz="2500" b="0" i="0" u="none" dirty="0">
              <a:solidFill>
                <a:schemeClr val="dk1"/>
              </a:solidFill>
              <a:latin typeface="Calibri"/>
              <a:ea typeface="Calibri"/>
              <a:cs typeface="Calibri"/>
              <a:sym typeface="Calibri"/>
            </a:endParaRPr>
          </a:p>
        </p:txBody>
      </p:sp>
      <p:pic>
        <p:nvPicPr>
          <p:cNvPr id="250" name="Google Shape;250;p32" descr="Описание: Mathematics at School cover"/>
          <p:cNvPicPr preferRelativeResize="0"/>
          <p:nvPr/>
        </p:nvPicPr>
        <p:blipFill rotWithShape="1">
          <a:blip r:embed="rId3">
            <a:alphaModFix/>
          </a:blip>
          <a:srcRect/>
          <a:stretch/>
        </p:blipFill>
        <p:spPr>
          <a:xfrm>
            <a:off x="1078786" y="3667874"/>
            <a:ext cx="2404153" cy="2835667"/>
          </a:xfrm>
          <a:prstGeom prst="rect">
            <a:avLst/>
          </a:prstGeom>
          <a:noFill/>
          <a:ln>
            <a:noFill/>
          </a:ln>
        </p:spPr>
      </p:pic>
      <p:pic>
        <p:nvPicPr>
          <p:cNvPr id="251" name="Google Shape;251;p32" descr="Описание: http://im-possible.info/images/art/covers/books/algebra-7/algebra7-1.jpg"/>
          <p:cNvPicPr preferRelativeResize="0"/>
          <p:nvPr/>
        </p:nvPicPr>
        <p:blipFill rotWithShape="1">
          <a:blip r:embed="rId4">
            <a:alphaModFix/>
          </a:blip>
          <a:srcRect/>
          <a:stretch/>
        </p:blipFill>
        <p:spPr>
          <a:xfrm>
            <a:off x="5665714" y="3074861"/>
            <a:ext cx="2491965" cy="3254019"/>
          </a:xfrm>
          <a:prstGeom prst="rect">
            <a:avLst/>
          </a:prstGeom>
          <a:noFill/>
          <a:ln>
            <a:noFill/>
          </a:ln>
        </p:spPr>
      </p:pic>
      <p:sp>
        <p:nvSpPr>
          <p:cNvPr id="7" name="Google Shape;249;p32"/>
          <p:cNvSpPr txBox="1">
            <a:spLocks/>
          </p:cNvSpPr>
          <p:nvPr/>
        </p:nvSpPr>
        <p:spPr>
          <a:xfrm>
            <a:off x="4756933" y="1690099"/>
            <a:ext cx="4078841" cy="489563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700"/>
              </a:spcBef>
              <a:spcAft>
                <a:spcPts val="0"/>
              </a:spcAft>
              <a:buClr>
                <a:schemeClr val="accent2"/>
              </a:buClr>
              <a:buSzPts val="1500"/>
              <a:buFont typeface="Noto Sans Symbols"/>
              <a:buNone/>
              <a:tabLst/>
              <a:defRPr/>
            </a:pPr>
            <a:r>
              <a:rPr kumimoji="0" lang="ru-RU" sz="2000" b="0" i="0" u="none" strike="noStrike" kern="0" cap="none" spc="0" normalizeH="0" baseline="0" noProof="0" dirty="0" smtClean="0">
                <a:ln>
                  <a:noFill/>
                </a:ln>
                <a:solidFill>
                  <a:schemeClr val="dk1"/>
                </a:solidFill>
                <a:effectLst/>
                <a:uLnTx/>
                <a:uFillTx/>
                <a:latin typeface="Times New Roman" pitchFamily="18" charset="0"/>
                <a:ea typeface="Calibri"/>
                <a:cs typeface="Times New Roman" pitchFamily="18" charset="0"/>
                <a:sym typeface="Calibri"/>
              </a:rPr>
              <a:t>В оформлении обложек учебников по алгебре для 7 класса традиционно используются невозможные фигуры.</a:t>
            </a:r>
            <a:endParaRPr kumimoji="0" lang="ru-RU" sz="2000" b="0" i="0" u="none" strike="noStrike" kern="0" cap="none" spc="0" normalizeH="0" baseline="0" noProof="0" dirty="0" smtClean="0">
              <a:ln>
                <a:noFill/>
              </a:ln>
              <a:solidFill>
                <a:schemeClr val="dk1"/>
              </a:solidFill>
              <a:effectLst/>
              <a:uLnTx/>
              <a:uFillTx/>
              <a:latin typeface="Times New Roman" pitchFamily="18" charset="0"/>
              <a:ea typeface="Twentieth Century"/>
              <a:cs typeface="Times New Roman" pitchFamily="18" charset="0"/>
              <a:sym typeface="Twentieth Century"/>
            </a:endParaRPr>
          </a:p>
          <a:p>
            <a:pPr marL="319088" marR="0" lvl="0" indent="-223838" algn="l" defTabSz="914400" rtl="0" eaLnBrk="1" fontAlgn="auto" latinLnBrk="0" hangingPunct="1">
              <a:lnSpc>
                <a:spcPct val="100000"/>
              </a:lnSpc>
              <a:spcBef>
                <a:spcPts val="700"/>
              </a:spcBef>
              <a:spcAft>
                <a:spcPts val="0"/>
              </a:spcAft>
              <a:buClr>
                <a:schemeClr val="accent2"/>
              </a:buClr>
              <a:buSzPts val="1500"/>
              <a:buFont typeface="Noto Sans Symbols"/>
              <a:buNone/>
              <a:tabLst/>
              <a:defRPr/>
            </a:pPr>
            <a:endParaRPr kumimoji="0" lang="ru-RU" sz="25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8" name="Google Shape;216;p28"/>
          <p:cNvSpPr txBox="1">
            <a:spLocks noGrp="1"/>
          </p:cNvSpPr>
          <p:nvPr>
            <p:ph type="title"/>
          </p:nvPr>
        </p:nvSpPr>
        <p:spPr>
          <a:xfrm>
            <a:off x="0" y="228600"/>
            <a:ext cx="9144000" cy="33647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4000" b="1" i="0" u="none" dirty="0" smtClean="0">
                <a:solidFill>
                  <a:srgbClr val="0070C0"/>
                </a:solidFill>
                <a:latin typeface="Calibri"/>
                <a:ea typeface="Calibri"/>
                <a:cs typeface="Calibri"/>
                <a:sym typeface="Calibri"/>
              </a:rPr>
              <a:t> </a:t>
            </a:r>
            <a:r>
              <a:rPr lang="en-US" sz="3200" b="1" i="0" u="none" dirty="0">
                <a:solidFill>
                  <a:srgbClr val="1F5F5D"/>
                </a:solidFill>
                <a:latin typeface="Times New Roman" pitchFamily="18" charset="0"/>
                <a:ea typeface="Calibri"/>
                <a:cs typeface="Times New Roman" pitchFamily="18" charset="0"/>
                <a:sym typeface="Calibri"/>
              </a:rPr>
              <a:t>ПРИМЕНЕНИЕ НЕВОЗМОЖНЫХ ФИГУР</a:t>
            </a:r>
            <a:endParaRPr sz="3200" dirty="0">
              <a:solidFill>
                <a:srgbClr val="1F5F5D"/>
              </a:solidFill>
              <a:latin typeface="Times New Roman" pitchFamily="18" charset="0"/>
              <a:cs typeface="Times New Roman" pitchFamily="18" charset="0"/>
            </a:endParaRPr>
          </a:p>
        </p:txBody>
      </p:sp>
      <p:sp>
        <p:nvSpPr>
          <p:cNvPr id="9" name="Прямоугольник 8"/>
          <p:cNvSpPr/>
          <p:nvPr/>
        </p:nvSpPr>
        <p:spPr>
          <a:xfrm>
            <a:off x="0" y="719190"/>
            <a:ext cx="9144000" cy="553998"/>
          </a:xfrm>
          <a:prstGeom prst="rect">
            <a:avLst/>
          </a:prstGeom>
          <a:solidFill>
            <a:schemeClr val="accent3">
              <a:lumMod val="20000"/>
              <a:lumOff val="80000"/>
            </a:schemeClr>
          </a:solidFill>
        </p:spPr>
        <p:txBody>
          <a:bodyPr wrap="square">
            <a:spAutoFit/>
          </a:bodyPr>
          <a:lstStyle/>
          <a:p>
            <a:pPr marL="319087" lvl="0" indent="-319087" algn="ctr">
              <a:lnSpc>
                <a:spcPct val="150000"/>
              </a:lnSpc>
              <a:buClr>
                <a:schemeClr val="accent2"/>
              </a:buClr>
              <a:buSzPts val="1500"/>
            </a:pPr>
            <a:r>
              <a:rPr lang="ru-RU" sz="2000" b="1" dirty="0" smtClean="0">
                <a:solidFill>
                  <a:srgbClr val="1F5F5D"/>
                </a:solidFill>
                <a:latin typeface="Times New Roman" pitchFamily="18" charset="0"/>
                <a:ea typeface="Calibri"/>
                <a:cs typeface="Times New Roman" pitchFamily="18" charset="0"/>
                <a:sym typeface="Calibri"/>
              </a:rPr>
              <a:t>Невозможные фигуры в оформительском искусстве</a:t>
            </a:r>
            <a:endParaRPr lang="ru-RU" sz="2000" dirty="0">
              <a:solidFill>
                <a:srgbClr val="1F5F5D"/>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3693" y="173254"/>
            <a:ext cx="6670307" cy="523220"/>
          </a:xfrm>
          <a:prstGeom prst="rect">
            <a:avLst/>
          </a:prstGeom>
        </p:spPr>
        <p:txBody>
          <a:bodyPr wrap="square">
            <a:spAutoFit/>
          </a:bodyPr>
          <a:lstStyle/>
          <a:p>
            <a:r>
              <a:rPr lang="ru-RU" sz="2800" b="1" dirty="0" smtClean="0">
                <a:solidFill>
                  <a:srgbClr val="C00000"/>
                </a:solidFill>
                <a:latin typeface="Times New Roman" pitchFamily="18" charset="0"/>
                <a:ea typeface="Calibri"/>
                <a:cs typeface="Times New Roman" pitchFamily="18" charset="0"/>
                <a:sym typeface="Calibri"/>
              </a:rPr>
              <a:t>АКТУАЛЬНОСТЬ ТЕМЫ ПРОЕКТА</a:t>
            </a:r>
            <a:endParaRPr lang="ru-RU" sz="2800" dirty="0">
              <a:solidFill>
                <a:srgbClr val="C00000"/>
              </a:solidFill>
            </a:endParaRPr>
          </a:p>
        </p:txBody>
      </p:sp>
      <p:sp>
        <p:nvSpPr>
          <p:cNvPr id="4" name="Прямоугольник 3"/>
          <p:cNvSpPr/>
          <p:nvPr/>
        </p:nvSpPr>
        <p:spPr>
          <a:xfrm>
            <a:off x="2839453" y="1694046"/>
            <a:ext cx="5900286" cy="3785652"/>
          </a:xfrm>
          <a:prstGeom prst="rect">
            <a:avLst/>
          </a:prstGeom>
        </p:spPr>
        <p:txBody>
          <a:bodyPr wrap="square">
            <a:spAutoFit/>
          </a:bodyPr>
          <a:lstStyle/>
          <a:p>
            <a:pPr marL="0" indent="0">
              <a:buNone/>
            </a:pPr>
            <a:r>
              <a:rPr lang="ru-RU" sz="2400" dirty="0" smtClean="0">
                <a:latin typeface="Times New Roman" pitchFamily="18" charset="0"/>
                <a:cs typeface="Times New Roman" pitchFamily="18" charset="0"/>
              </a:rPr>
              <a:t>Для развития пространственного воображения  оказываются полезными невозможные фигуры. Человек неустанно мысленно создает вокруг себя то, что для него будет просто и понятно. Он даже не может себе представить, что некоторые объекты, окружающие его, могут быть «невозможными». На самом деле мир един, но рассматривать его можно с разных сторон.</a:t>
            </a:r>
          </a:p>
        </p:txBody>
      </p:sp>
      <p:pic>
        <p:nvPicPr>
          <p:cNvPr id="5" name="Рисунок 4" descr="Картинки по запросу невозможные фигуры"/>
          <p:cNvPicPr/>
          <p:nvPr/>
        </p:nvPicPr>
        <p:blipFill rotWithShape="1">
          <a:blip r:embed="rId2">
            <a:alphaModFix/>
          </a:blip>
          <a:srcRect t="47957"/>
          <a:stretch/>
        </p:blipFill>
        <p:spPr>
          <a:xfrm>
            <a:off x="-1" y="-1"/>
            <a:ext cx="2492944" cy="24640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0" y="228600"/>
            <a:ext cx="9144000" cy="4289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4000" b="1" i="0" u="none" dirty="0" smtClean="0">
                <a:solidFill>
                  <a:srgbClr val="0070C0"/>
                </a:solidFill>
                <a:latin typeface="Calibri"/>
                <a:ea typeface="Calibri"/>
                <a:cs typeface="Calibri"/>
                <a:sym typeface="Calibri"/>
              </a:rPr>
              <a:t> </a:t>
            </a:r>
            <a:r>
              <a:rPr lang="en-US" sz="3200" b="1" i="0" u="none" dirty="0">
                <a:solidFill>
                  <a:srgbClr val="1F5F5D"/>
                </a:solidFill>
                <a:latin typeface="Times New Roman" pitchFamily="18" charset="0"/>
                <a:ea typeface="Calibri"/>
                <a:cs typeface="Times New Roman" pitchFamily="18" charset="0"/>
                <a:sym typeface="Calibri"/>
              </a:rPr>
              <a:t>ПРИМЕНЕНИЕ НЕВОЗМОЖНЫХ ФИГУР</a:t>
            </a:r>
            <a:endParaRPr sz="3200" dirty="0">
              <a:solidFill>
                <a:srgbClr val="1F5F5D"/>
              </a:solidFill>
              <a:latin typeface="Times New Roman" pitchFamily="18" charset="0"/>
              <a:cs typeface="Times New Roman" pitchFamily="18" charset="0"/>
            </a:endParaRPr>
          </a:p>
        </p:txBody>
      </p:sp>
      <p:sp>
        <p:nvSpPr>
          <p:cNvPr id="265" name="Google Shape;265;p34"/>
          <p:cNvSpPr txBox="1">
            <a:spLocks noGrp="1"/>
          </p:cNvSpPr>
          <p:nvPr>
            <p:ph type="body" idx="1"/>
          </p:nvPr>
        </p:nvSpPr>
        <p:spPr>
          <a:xfrm>
            <a:off x="184935" y="1715784"/>
            <a:ext cx="3802273" cy="320709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319087" indent="-216216">
              <a:lnSpc>
                <a:spcPct val="80000"/>
              </a:lnSpc>
              <a:buSzPts val="1620"/>
              <a:buNone/>
            </a:pPr>
            <a:r>
              <a:rPr lang="ru-RU" sz="2000" i="1" dirty="0" smtClean="0">
                <a:latin typeface="Times New Roman" pitchFamily="18" charset="0"/>
                <a:ea typeface="Calibri"/>
                <a:cs typeface="Times New Roman" pitchFamily="18" charset="0"/>
                <a:sym typeface="Calibri"/>
              </a:rPr>
              <a:t>Н</a:t>
            </a:r>
            <a:r>
              <a:rPr lang="en-US" sz="2000" i="1" dirty="0" err="1" smtClean="0">
                <a:latin typeface="Times New Roman" pitchFamily="18" charset="0"/>
                <a:ea typeface="Calibri"/>
                <a:cs typeface="Times New Roman" pitchFamily="18" charset="0"/>
                <a:sym typeface="Calibri"/>
              </a:rPr>
              <a:t>евозможный</a:t>
            </a:r>
            <a:r>
              <a:rPr lang="en-US" sz="2000" i="1" dirty="0" smtClean="0">
                <a:latin typeface="Times New Roman" pitchFamily="18" charset="0"/>
                <a:ea typeface="Calibri"/>
                <a:cs typeface="Times New Roman" pitchFamily="18" charset="0"/>
                <a:sym typeface="Calibri"/>
              </a:rPr>
              <a:t> </a:t>
            </a:r>
            <a:r>
              <a:rPr lang="en-US" sz="2000" i="1" dirty="0" err="1" smtClean="0">
                <a:latin typeface="Times New Roman" pitchFamily="18" charset="0"/>
                <a:ea typeface="Calibri"/>
                <a:cs typeface="Times New Roman" pitchFamily="18" charset="0"/>
                <a:sym typeface="Calibri"/>
              </a:rPr>
              <a:t>треугольник</a:t>
            </a:r>
            <a:r>
              <a:rPr lang="en-US" sz="2000" i="1" dirty="0" smtClean="0">
                <a:latin typeface="Times New Roman" pitchFamily="18" charset="0"/>
                <a:ea typeface="Calibri"/>
                <a:cs typeface="Times New Roman" pitchFamily="18" charset="0"/>
                <a:sym typeface="Calibri"/>
              </a:rPr>
              <a:t> в </a:t>
            </a:r>
            <a:r>
              <a:rPr lang="en-US" sz="2000" i="1" dirty="0" err="1" smtClean="0">
                <a:latin typeface="Times New Roman" pitchFamily="18" charset="0"/>
                <a:ea typeface="Calibri"/>
                <a:cs typeface="Times New Roman" pitchFamily="18" charset="0"/>
                <a:sym typeface="Calibri"/>
              </a:rPr>
              <a:t>своем</a:t>
            </a:r>
            <a:r>
              <a:rPr lang="en-US" sz="2000" i="1" dirty="0" smtClean="0">
                <a:latin typeface="Times New Roman" pitchFamily="18" charset="0"/>
                <a:ea typeface="Calibri"/>
                <a:cs typeface="Times New Roman" pitchFamily="18" charset="0"/>
                <a:sym typeface="Calibri"/>
              </a:rPr>
              <a:t> </a:t>
            </a:r>
            <a:r>
              <a:rPr lang="en-US" sz="2000" i="1" dirty="0" err="1" smtClean="0">
                <a:latin typeface="Times New Roman" pitchFamily="18" charset="0"/>
                <a:ea typeface="Calibri"/>
                <a:cs typeface="Times New Roman" pitchFamily="18" charset="0"/>
                <a:sym typeface="Calibri"/>
              </a:rPr>
              <a:t>логотипе</a:t>
            </a:r>
            <a:r>
              <a:rPr lang="en-US" sz="2000" i="1" dirty="0" smtClean="0">
                <a:latin typeface="Times New Roman" pitchFamily="18" charset="0"/>
                <a:ea typeface="Calibri"/>
                <a:cs typeface="Times New Roman" pitchFamily="18" charset="0"/>
                <a:sym typeface="Calibri"/>
              </a:rPr>
              <a:t> </a:t>
            </a:r>
            <a:r>
              <a:rPr lang="en-US" sz="2000" i="1" dirty="0" err="1" smtClean="0">
                <a:latin typeface="Times New Roman" pitchFamily="18" charset="0"/>
                <a:ea typeface="Calibri"/>
                <a:cs typeface="Times New Roman" pitchFamily="18" charset="0"/>
                <a:sym typeface="Calibri"/>
              </a:rPr>
              <a:t>использует</a:t>
            </a:r>
            <a:r>
              <a:rPr lang="en-US" sz="2000" i="1" dirty="0" smtClean="0">
                <a:latin typeface="Times New Roman" pitchFamily="18" charset="0"/>
                <a:ea typeface="Calibri"/>
                <a:cs typeface="Times New Roman" pitchFamily="18" charset="0"/>
                <a:sym typeface="Calibri"/>
              </a:rPr>
              <a:t> </a:t>
            </a:r>
            <a:r>
              <a:rPr lang="en-US" sz="2000" i="1" dirty="0" err="1" smtClean="0">
                <a:latin typeface="Times New Roman" pitchFamily="18" charset="0"/>
                <a:ea typeface="Calibri"/>
                <a:cs typeface="Times New Roman" pitchFamily="18" charset="0"/>
                <a:sym typeface="Calibri"/>
              </a:rPr>
              <a:t>мебельный</a:t>
            </a:r>
            <a:r>
              <a:rPr lang="en-US" sz="2000" i="1" dirty="0" smtClean="0">
                <a:latin typeface="Times New Roman" pitchFamily="18" charset="0"/>
                <a:ea typeface="Calibri"/>
                <a:cs typeface="Times New Roman" pitchFamily="18" charset="0"/>
                <a:sym typeface="Calibri"/>
              </a:rPr>
              <a:t> </a:t>
            </a:r>
            <a:r>
              <a:rPr lang="en-US" sz="2000" i="1" dirty="0" err="1" smtClean="0">
                <a:latin typeface="Times New Roman" pitchFamily="18" charset="0"/>
                <a:ea typeface="Calibri"/>
                <a:cs typeface="Times New Roman" pitchFamily="18" charset="0"/>
                <a:sym typeface="Calibri"/>
              </a:rPr>
              <a:t>магазин</a:t>
            </a:r>
            <a:r>
              <a:rPr lang="en-US" sz="2000" i="1" dirty="0" smtClean="0">
                <a:latin typeface="Times New Roman" pitchFamily="18" charset="0"/>
                <a:ea typeface="Calibri"/>
                <a:cs typeface="Times New Roman" pitchFamily="18" charset="0"/>
                <a:sym typeface="Calibri"/>
              </a:rPr>
              <a:t> </a:t>
            </a:r>
            <a:r>
              <a:rPr lang="en-US" sz="2000" b="1" i="1" dirty="0" smtClean="0">
                <a:solidFill>
                  <a:srgbClr val="FF0000"/>
                </a:solidFill>
                <a:latin typeface="Times New Roman" pitchFamily="18" charset="0"/>
                <a:ea typeface="Calibri"/>
                <a:cs typeface="Times New Roman" pitchFamily="18" charset="0"/>
                <a:sym typeface="Calibri"/>
              </a:rPr>
              <a:t>«</a:t>
            </a:r>
            <a:r>
              <a:rPr lang="en-US" sz="2000" b="1" i="1" dirty="0" err="1" smtClean="0">
                <a:solidFill>
                  <a:srgbClr val="FF0000"/>
                </a:solidFill>
                <a:latin typeface="Times New Roman" pitchFamily="18" charset="0"/>
                <a:ea typeface="Calibri"/>
                <a:cs typeface="Times New Roman" pitchFamily="18" charset="0"/>
                <a:sym typeface="Calibri"/>
              </a:rPr>
              <a:t>Мебельные</a:t>
            </a:r>
            <a:r>
              <a:rPr lang="en-US" sz="2000" b="1" i="1" dirty="0" smtClean="0">
                <a:solidFill>
                  <a:srgbClr val="FF0000"/>
                </a:solidFill>
                <a:latin typeface="Times New Roman" pitchFamily="18" charset="0"/>
                <a:ea typeface="Calibri"/>
                <a:cs typeface="Times New Roman" pitchFamily="18" charset="0"/>
                <a:sym typeface="Calibri"/>
              </a:rPr>
              <a:t> </a:t>
            </a:r>
            <a:r>
              <a:rPr lang="en-US" sz="2000" b="1" i="1" dirty="0" err="1" smtClean="0">
                <a:solidFill>
                  <a:srgbClr val="FF0000"/>
                </a:solidFill>
                <a:latin typeface="Times New Roman" pitchFamily="18" charset="0"/>
                <a:ea typeface="Calibri"/>
                <a:cs typeface="Times New Roman" pitchFamily="18" charset="0"/>
                <a:sym typeface="Calibri"/>
              </a:rPr>
              <a:t>галлюцинации</a:t>
            </a:r>
            <a:r>
              <a:rPr lang="en-US" sz="2000" b="1" i="1" dirty="0" smtClean="0">
                <a:solidFill>
                  <a:srgbClr val="FF0000"/>
                </a:solidFill>
                <a:latin typeface="Times New Roman" pitchFamily="18" charset="0"/>
                <a:ea typeface="Calibri"/>
                <a:cs typeface="Times New Roman" pitchFamily="18" charset="0"/>
                <a:sym typeface="Calibri"/>
              </a:rPr>
              <a:t>».</a:t>
            </a:r>
            <a:endParaRPr lang="ru-RU" sz="2000" i="1" dirty="0" smtClean="0">
              <a:latin typeface="Times New Roman" pitchFamily="18" charset="0"/>
              <a:cs typeface="Times New Roman" pitchFamily="18" charset="0"/>
            </a:endParaRPr>
          </a:p>
          <a:p>
            <a:pPr marL="319087" marR="0" lvl="0" indent="-216216" algn="l" rtl="0">
              <a:lnSpc>
                <a:spcPct val="80000"/>
              </a:lnSpc>
              <a:spcBef>
                <a:spcPts val="700"/>
              </a:spcBef>
              <a:spcAft>
                <a:spcPts val="0"/>
              </a:spcAft>
              <a:buClr>
                <a:schemeClr val="accent2"/>
              </a:buClr>
              <a:buSzPts val="1620"/>
              <a:buFont typeface="Noto Sans Symbols"/>
              <a:buNone/>
            </a:pPr>
            <a:endParaRPr sz="2700" b="0" i="0" u="none" dirty="0">
              <a:solidFill>
                <a:schemeClr val="dk1"/>
              </a:solidFill>
              <a:latin typeface="Calibri"/>
              <a:ea typeface="Calibri"/>
              <a:cs typeface="Calibri"/>
              <a:sym typeface="Calibri"/>
            </a:endParaRPr>
          </a:p>
        </p:txBody>
      </p:sp>
      <p:pic>
        <p:nvPicPr>
          <p:cNvPr id="266" name="Google Shape;266;p34"/>
          <p:cNvPicPr preferRelativeResize="0"/>
          <p:nvPr/>
        </p:nvPicPr>
        <p:blipFill rotWithShape="1">
          <a:blip r:embed="rId3">
            <a:alphaModFix/>
          </a:blip>
          <a:srcRect/>
          <a:stretch/>
        </p:blipFill>
        <p:spPr>
          <a:xfrm>
            <a:off x="4295554" y="2795329"/>
            <a:ext cx="4167962" cy="2116317"/>
          </a:xfrm>
          <a:prstGeom prst="rect">
            <a:avLst/>
          </a:prstGeom>
          <a:noFill/>
          <a:ln>
            <a:noFill/>
          </a:ln>
        </p:spPr>
      </p:pic>
      <p:pic>
        <p:nvPicPr>
          <p:cNvPr id="267" name="Google Shape;267;p34" descr="Описание: Мебельные Галлюцинации"/>
          <p:cNvPicPr preferRelativeResize="0"/>
          <p:nvPr/>
        </p:nvPicPr>
        <p:blipFill rotWithShape="1">
          <a:blip r:embed="rId4">
            <a:alphaModFix/>
          </a:blip>
          <a:srcRect/>
          <a:stretch/>
        </p:blipFill>
        <p:spPr>
          <a:xfrm>
            <a:off x="510363" y="3047437"/>
            <a:ext cx="3148841" cy="1492666"/>
          </a:xfrm>
          <a:prstGeom prst="rect">
            <a:avLst/>
          </a:prstGeom>
          <a:noFill/>
          <a:ln>
            <a:noFill/>
          </a:ln>
        </p:spPr>
      </p:pic>
      <p:sp>
        <p:nvSpPr>
          <p:cNvPr id="6" name="Прямоугольник 5"/>
          <p:cNvSpPr/>
          <p:nvPr/>
        </p:nvSpPr>
        <p:spPr>
          <a:xfrm>
            <a:off x="1" y="739739"/>
            <a:ext cx="9144000" cy="553998"/>
          </a:xfrm>
          <a:prstGeom prst="rect">
            <a:avLst/>
          </a:prstGeom>
          <a:solidFill>
            <a:schemeClr val="accent3">
              <a:lumMod val="20000"/>
              <a:lumOff val="80000"/>
            </a:schemeClr>
          </a:solidFill>
        </p:spPr>
        <p:txBody>
          <a:bodyPr wrap="square">
            <a:spAutoFit/>
          </a:bodyPr>
          <a:lstStyle/>
          <a:p>
            <a:pPr marL="319087" lvl="0" indent="-319087" algn="ctr">
              <a:lnSpc>
                <a:spcPct val="150000"/>
              </a:lnSpc>
              <a:buClr>
                <a:schemeClr val="accent2"/>
              </a:buClr>
              <a:buSzPts val="1620"/>
            </a:pPr>
            <a:r>
              <a:rPr lang="ru-RU" sz="2000" b="1" dirty="0" smtClean="0">
                <a:solidFill>
                  <a:srgbClr val="1F5F5D"/>
                </a:solidFill>
                <a:latin typeface="Times New Roman" pitchFamily="18" charset="0"/>
                <a:ea typeface="Calibri"/>
                <a:cs typeface="Times New Roman" pitchFamily="18" charset="0"/>
                <a:sym typeface="Calibri"/>
              </a:rPr>
              <a:t>Невозможные фигуры в логотипах и символике</a:t>
            </a:r>
            <a:endParaRPr lang="ru-RU" sz="2000" dirty="0">
              <a:solidFill>
                <a:srgbClr val="1F5F5D"/>
              </a:solidFill>
              <a:latin typeface="Times New Roman" pitchFamily="18" charset="0"/>
              <a:cs typeface="Times New Roman" pitchFamily="18" charset="0"/>
            </a:endParaRPr>
          </a:p>
        </p:txBody>
      </p:sp>
      <p:sp>
        <p:nvSpPr>
          <p:cNvPr id="8" name="Google Shape;265;p34"/>
          <p:cNvSpPr txBox="1">
            <a:spLocks/>
          </p:cNvSpPr>
          <p:nvPr/>
        </p:nvSpPr>
        <p:spPr>
          <a:xfrm>
            <a:off x="4199860" y="1699436"/>
            <a:ext cx="4752754" cy="327660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R="0" lvl="0" defTabSz="914400" rtl="0" eaLnBrk="1" fontAlgn="auto" latinLnBrk="0" hangingPunct="1">
              <a:lnSpc>
                <a:spcPct val="100000"/>
              </a:lnSpc>
              <a:spcBef>
                <a:spcPts val="700"/>
              </a:spcBef>
              <a:spcAft>
                <a:spcPts val="0"/>
              </a:spcAft>
              <a:buClr>
                <a:schemeClr val="accent2"/>
              </a:buClr>
              <a:buSzPts val="1620"/>
              <a:buFont typeface="Noto Sans Symbols"/>
              <a:buNone/>
              <a:tabLst/>
              <a:defRPr/>
            </a:pPr>
            <a:r>
              <a:rPr kumimoji="0" lang="ru-RU" sz="2000" b="0" i="1" u="none" strike="noStrike" kern="0" cap="none" spc="0" normalizeH="0" baseline="0" noProof="0" dirty="0" smtClean="0">
                <a:ln>
                  <a:noFill/>
                </a:ln>
                <a:solidFill>
                  <a:schemeClr val="dk1"/>
                </a:solidFill>
                <a:effectLst/>
                <a:uLnTx/>
                <a:uFillTx/>
                <a:latin typeface="Times New Roman" pitchFamily="18" charset="0"/>
                <a:ea typeface="Calibri"/>
                <a:cs typeface="Times New Roman" pitchFamily="18" charset="0"/>
                <a:sym typeface="Calibri"/>
              </a:rPr>
              <a:t>В 1972 году символом французской автомобильной компании </a:t>
            </a:r>
            <a:r>
              <a:rPr kumimoji="0" lang="ru-RU" sz="2000" b="1" i="1" u="none" strike="noStrike" kern="0" cap="none" spc="0" normalizeH="0" baseline="0" noProof="0" dirty="0" err="1" smtClean="0">
                <a:ln>
                  <a:noFill/>
                </a:ln>
                <a:solidFill>
                  <a:srgbClr val="FF0000"/>
                </a:solidFill>
                <a:effectLst/>
                <a:uLnTx/>
                <a:uFillTx/>
                <a:latin typeface="Times New Roman" pitchFamily="18" charset="0"/>
                <a:ea typeface="Calibri"/>
                <a:cs typeface="Times New Roman" pitchFamily="18" charset="0"/>
                <a:sym typeface="Calibri"/>
              </a:rPr>
              <a:t>Renaultее</a:t>
            </a:r>
            <a:r>
              <a:rPr kumimoji="0" lang="ru-RU" sz="2000" b="1" i="1" u="none" strike="noStrike" kern="0" cap="none" spc="0" normalizeH="0" baseline="0" noProof="0" dirty="0" smtClean="0">
                <a:ln>
                  <a:noFill/>
                </a:ln>
                <a:solidFill>
                  <a:srgbClr val="FF0000"/>
                </a:solidFill>
                <a:effectLst/>
                <a:uLnTx/>
                <a:uFillTx/>
                <a:latin typeface="Times New Roman" pitchFamily="18" charset="0"/>
                <a:ea typeface="Calibri"/>
                <a:cs typeface="Times New Roman" pitchFamily="18" charset="0"/>
                <a:sym typeface="Calibri"/>
              </a:rPr>
              <a:t> </a:t>
            </a:r>
            <a:r>
              <a:rPr kumimoji="0" lang="ru-RU" sz="2000" b="0" i="1" u="none" strike="noStrike" kern="0" cap="none" spc="0" normalizeH="0" baseline="0" noProof="0" dirty="0" smtClean="0">
                <a:ln>
                  <a:noFill/>
                </a:ln>
                <a:solidFill>
                  <a:schemeClr val="dk1"/>
                </a:solidFill>
                <a:effectLst/>
                <a:uLnTx/>
                <a:uFillTx/>
                <a:latin typeface="Times New Roman" pitchFamily="18" charset="0"/>
                <a:ea typeface="Calibri"/>
                <a:cs typeface="Times New Roman" pitchFamily="18" charset="0"/>
                <a:sym typeface="Calibri"/>
              </a:rPr>
              <a:t>стал невозможный четырехугольник. </a:t>
            </a:r>
            <a:endParaRPr kumimoji="0" lang="ru-RU" sz="2000" b="0" i="1" u="none" strike="noStrike" kern="0" cap="none" spc="0" normalizeH="0" baseline="0" noProof="0" dirty="0">
              <a:ln>
                <a:noFill/>
              </a:ln>
              <a:solidFill>
                <a:schemeClr val="dk1"/>
              </a:solidFill>
              <a:effectLst/>
              <a:uLnTx/>
              <a:uFillTx/>
              <a:latin typeface="Times New Roman" pitchFamily="18" charset="0"/>
              <a:ea typeface="Twentieth Century"/>
              <a:cs typeface="Times New Roman" pitchFamily="18" charset="0"/>
              <a:sym typeface="Twentieth Century"/>
            </a:endParaRPr>
          </a:p>
        </p:txBody>
      </p:sp>
      <p:sp>
        <p:nvSpPr>
          <p:cNvPr id="9" name="Google Shape;265;p34"/>
          <p:cNvSpPr txBox="1">
            <a:spLocks/>
          </p:cNvSpPr>
          <p:nvPr/>
        </p:nvSpPr>
        <p:spPr>
          <a:xfrm>
            <a:off x="1127051" y="5103628"/>
            <a:ext cx="6507126" cy="161614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319087" marR="0" lvl="0" indent="-216216" algn="l" defTabSz="914400" rtl="0" eaLnBrk="1" fontAlgn="auto" latinLnBrk="0" hangingPunct="1">
              <a:lnSpc>
                <a:spcPct val="80000"/>
              </a:lnSpc>
              <a:spcBef>
                <a:spcPts val="700"/>
              </a:spcBef>
              <a:spcAft>
                <a:spcPts val="0"/>
              </a:spcAft>
              <a:buClr>
                <a:schemeClr val="accent2"/>
              </a:buClr>
              <a:buSzPts val="1620"/>
              <a:buFont typeface="Noto Sans Symbols"/>
              <a:buNone/>
              <a:tabLst/>
              <a:defRPr/>
            </a:pPr>
            <a:endParaRPr kumimoji="0" lang="ru-RU" sz="27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9218" name="Rectangle 2"/>
          <p:cNvSpPr>
            <a:spLocks noChangeArrowheads="1"/>
          </p:cNvSpPr>
          <p:nvPr/>
        </p:nvSpPr>
        <p:spPr bwMode="auto">
          <a:xfrm>
            <a:off x="1233377" y="5290349"/>
            <a:ext cx="28282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i="1" dirty="0" smtClean="0">
                <a:solidFill>
                  <a:schemeClr val="tx1"/>
                </a:solidFill>
                <a:latin typeface="Times New Roman" pitchFamily="18" charset="0"/>
                <a:ea typeface="Calibri" pitchFamily="34" charset="0"/>
                <a:cs typeface="Times New Roman" pitchFamily="18" charset="0"/>
              </a:rPr>
              <a:t>Л</a:t>
            </a: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оготип кампании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«Русские Окна»</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p:cNvPicPr/>
          <p:nvPr/>
        </p:nvPicPr>
        <p:blipFill>
          <a:blip r:embed="rId5" cstate="print"/>
          <a:stretch>
            <a:fillRect/>
          </a:stretch>
        </p:blipFill>
        <p:spPr>
          <a:xfrm>
            <a:off x="4281487" y="5173625"/>
            <a:ext cx="3278261" cy="14398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435935"/>
            <a:ext cx="8153400" cy="446566"/>
          </a:xfrm>
        </p:spPr>
        <p:txBody>
          <a:bodyPr/>
          <a:lstStyle/>
          <a:p>
            <a:pPr algn="ctr"/>
            <a:r>
              <a:rPr lang="ru-RU" sz="3200" b="1" dirty="0" smtClean="0">
                <a:solidFill>
                  <a:srgbClr val="1F5F5D"/>
                </a:solidFill>
                <a:latin typeface="Times New Roman" pitchFamily="18" charset="0"/>
                <a:cs typeface="Times New Roman" pitchFamily="18" charset="0"/>
              </a:rPr>
              <a:t>Создание невозможных фигур</a:t>
            </a:r>
            <a:r>
              <a:rPr lang="ru-RU" dirty="0" smtClean="0"/>
              <a:t/>
            </a:r>
            <a:br>
              <a:rPr lang="ru-RU" dirty="0" smtClean="0"/>
            </a:br>
            <a:endParaRPr lang="ru-RU" dirty="0"/>
          </a:p>
        </p:txBody>
      </p:sp>
      <p:sp>
        <p:nvSpPr>
          <p:cNvPr id="3" name="Текст 2"/>
          <p:cNvSpPr>
            <a:spLocks noGrp="1"/>
          </p:cNvSpPr>
          <p:nvPr>
            <p:ph type="body" idx="1"/>
          </p:nvPr>
        </p:nvSpPr>
        <p:spPr>
          <a:xfrm>
            <a:off x="612648" y="1600200"/>
            <a:ext cx="8308068" cy="4495800"/>
          </a:xfrm>
        </p:spPr>
        <p:txBody>
          <a:bodyPr/>
          <a:lstStyle/>
          <a:p>
            <a:pPr marL="0" indent="0">
              <a:buNone/>
            </a:pPr>
            <a:r>
              <a:rPr lang="ru-RU" sz="2000" dirty="0" smtClean="0">
                <a:latin typeface="Times New Roman" pitchFamily="18" charset="0"/>
                <a:cs typeface="Times New Roman" pitchFamily="18" charset="0"/>
              </a:rPr>
              <a:t>Как показал опрос моих одноклассников, большинство ребят не знают о существовании невозможных фигур, хотя многие машинально чертят геометрические фигуры,  и легко изображали невозможные фигуры. Например, можно провести пять, шесть или семь параллельных линий, закончить эти линии в разных концах по-разному – и невозможная фигура готова. Если, например, провести пять параллельных линий, то их можно закончить как две балки с одной стороны и три с другой.</a:t>
            </a:r>
          </a:p>
          <a:p>
            <a:endParaRPr lang="ru-RU" dirty="0"/>
          </a:p>
        </p:txBody>
      </p:sp>
      <p:pic>
        <p:nvPicPr>
          <p:cNvPr id="4" name="Рисунок 3" descr="Три варианта сомнительных невозможных фигур"/>
          <p:cNvPicPr/>
          <p:nvPr/>
        </p:nvPicPr>
        <p:blipFill>
          <a:blip r:embed="rId2" cstate="print"/>
          <a:srcRect/>
          <a:stretch>
            <a:fillRect/>
          </a:stretch>
        </p:blipFill>
        <p:spPr bwMode="auto">
          <a:xfrm>
            <a:off x="1892594" y="3955313"/>
            <a:ext cx="5656521" cy="1935124"/>
          </a:xfrm>
          <a:prstGeom prst="rect">
            <a:avLst/>
          </a:prstGeom>
          <a:noFill/>
          <a:ln w="9525">
            <a:noFill/>
            <a:miter lim="800000"/>
            <a:headEnd/>
            <a:tailEnd/>
          </a:ln>
        </p:spPr>
      </p:pic>
      <p:sp>
        <p:nvSpPr>
          <p:cNvPr id="57345" name="Rectangle 1"/>
          <p:cNvSpPr>
            <a:spLocks noChangeArrowheads="1"/>
          </p:cNvSpPr>
          <p:nvPr/>
        </p:nvSpPr>
        <p:spPr bwMode="auto">
          <a:xfrm>
            <a:off x="329609" y="6301613"/>
            <a:ext cx="833592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Простые чертежи невозможных фигур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33916" y="1244009"/>
            <a:ext cx="8452884" cy="350876"/>
          </a:xfrm>
          <a:prstGeom prst="rect">
            <a:avLst/>
          </a:prstGeom>
        </p:spPr>
        <p:txBody>
          <a:bodyPr>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rgbClr val="096D63"/>
                </a:solidFill>
                <a:effectLst/>
                <a:uLnTx/>
                <a:uFillTx/>
                <a:latin typeface="Times New Roman" pitchFamily="18" charset="0"/>
                <a:ea typeface="+mj-ea"/>
                <a:cs typeface="Times New Roman" pitchFamily="18" charset="0"/>
              </a:rPr>
              <a:t/>
            </a:r>
            <a:br>
              <a:rPr kumimoji="0" lang="ru-RU" sz="3600" b="0" i="0" u="none" strike="noStrike" kern="1200" cap="none" spc="0" normalizeH="0" baseline="0" noProof="0" dirty="0" smtClean="0">
                <a:ln>
                  <a:noFill/>
                </a:ln>
                <a:solidFill>
                  <a:srgbClr val="096D63"/>
                </a:solidFill>
                <a:effectLst/>
                <a:uLnTx/>
                <a:uFillTx/>
                <a:latin typeface="Times New Roman" pitchFamily="18" charset="0"/>
                <a:ea typeface="+mj-ea"/>
                <a:cs typeface="Times New Roman" pitchFamily="18" charset="0"/>
              </a:rPr>
            </a:br>
            <a:r>
              <a:rPr kumimoji="0" lang="ru-RU" sz="2000" b="0" i="0" u="none" strike="noStrike" kern="1200" cap="none" spc="0" normalizeH="0" baseline="0" noProof="0" dirty="0" smtClean="0">
                <a:ln>
                  <a:noFill/>
                </a:ln>
                <a:solidFill>
                  <a:srgbClr val="1F5F5D"/>
                </a:solidFill>
                <a:effectLst/>
                <a:uLnTx/>
                <a:uFillTx/>
                <a:latin typeface="Times New Roman" pitchFamily="18" charset="0"/>
                <a:ea typeface="+mj-ea"/>
                <a:cs typeface="Times New Roman" pitchFamily="18" charset="0"/>
              </a:rPr>
              <a:t>Самостоятельное выполнение чертежа и макета невозможной фигуры.</a:t>
            </a:r>
            <a:endParaRPr kumimoji="0" lang="ru-RU" sz="2000" b="0" i="0" u="none" strike="noStrike" kern="1200" cap="none" spc="0" normalizeH="0" baseline="0" noProof="0" dirty="0">
              <a:ln>
                <a:noFill/>
              </a:ln>
              <a:solidFill>
                <a:srgbClr val="1F5F5D"/>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612648" y="435935"/>
            <a:ext cx="8153400" cy="44656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3200" b="1" i="0" u="none" strike="noStrike" kern="0" cap="none" spc="0" normalizeH="0" baseline="0" noProof="0" smtClean="0">
                <a:ln>
                  <a:noFill/>
                </a:ln>
                <a:solidFill>
                  <a:srgbClr val="1F5F5D"/>
                </a:solidFill>
                <a:effectLst/>
                <a:uLnTx/>
                <a:uFillTx/>
                <a:latin typeface="Times New Roman" pitchFamily="18" charset="0"/>
                <a:ea typeface="Arial"/>
                <a:cs typeface="Times New Roman" pitchFamily="18" charset="0"/>
                <a:sym typeface="Arial"/>
              </a:rPr>
              <a:t>Создание невозможных фигур</a:t>
            </a:r>
            <a:r>
              <a:rPr kumimoji="0" lang="ru-RU" sz="1400" b="0" i="0" u="none" strike="noStrike" kern="0" cap="none" spc="0" normalizeH="0" baseline="0" noProof="0" smtClean="0">
                <a:ln>
                  <a:noFill/>
                </a:ln>
                <a:solidFill>
                  <a:srgbClr val="000000"/>
                </a:solidFill>
                <a:effectLst/>
                <a:uLnTx/>
                <a:uFillTx/>
                <a:latin typeface="Arial"/>
                <a:ea typeface="Arial"/>
                <a:cs typeface="Arial"/>
                <a:sym typeface="Arial"/>
              </a:rPr>
              <a:t/>
            </a:r>
            <a:br>
              <a:rPr kumimoji="0" lang="ru-RU" sz="1400" b="0" i="0" u="none" strike="noStrike" kern="0" cap="none" spc="0" normalizeH="0" baseline="0" noProof="0" smtClean="0">
                <a:ln>
                  <a:noFill/>
                </a:ln>
                <a:solidFill>
                  <a:srgbClr val="000000"/>
                </a:solidFill>
                <a:effectLst/>
                <a:uLnTx/>
                <a:uFillTx/>
                <a:latin typeface="Arial"/>
                <a:ea typeface="Arial"/>
                <a:cs typeface="Arial"/>
                <a:sym typeface="Arial"/>
              </a:rPr>
            </a:br>
            <a:endParaRPr kumimoji="0" lang="ru-RU"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8" name="Рисунок 7" descr="K:\DCIM\125MSDCF\DSC03349.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02216" y="2235163"/>
            <a:ext cx="3797374" cy="2421898"/>
          </a:xfrm>
          <a:prstGeom prst="rect">
            <a:avLst/>
          </a:prstGeom>
          <a:noFill/>
          <a:ln>
            <a:noFill/>
          </a:ln>
        </p:spPr>
      </p:pic>
      <p:pic>
        <p:nvPicPr>
          <p:cNvPr id="9" name="Рисунок 8" descr="K:\DCIM\125MSDCF\DSC03361.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241851" y="2222935"/>
            <a:ext cx="3104706" cy="2434125"/>
          </a:xfrm>
          <a:prstGeom prst="rect">
            <a:avLst/>
          </a:prstGeom>
          <a:noFill/>
          <a:ln>
            <a:noFill/>
          </a:ln>
        </p:spPr>
      </p:pic>
      <p:sp>
        <p:nvSpPr>
          <p:cNvPr id="5121" name="Rectangle 1"/>
          <p:cNvSpPr>
            <a:spLocks noChangeArrowheads="1"/>
          </p:cNvSpPr>
          <p:nvPr/>
        </p:nvSpPr>
        <p:spPr bwMode="auto">
          <a:xfrm>
            <a:off x="191386" y="4822869"/>
            <a:ext cx="8750595"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800" dirty="0" smtClean="0">
                <a:solidFill>
                  <a:schemeClr val="tx1"/>
                </a:solidFill>
                <a:latin typeface="Times New Roman" pitchFamily="18" charset="0"/>
                <a:ea typeface="Times New Roman" pitchFamily="18" charset="0"/>
                <a:cs typeface="Times New Roman" pitchFamily="18" charset="0"/>
              </a:rPr>
              <a:t>Я</a:t>
            </a: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взял в сети интернет развертки для склеивания. Развертку невозможного треугольника (</a:t>
            </a:r>
            <a:r>
              <a:rPr kumimoji="0" lang="ru-RU" sz="1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трибара</a:t>
            </a: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распечатал на принтере. В результате получились фигура, на первый взгляд мало похожая на </a:t>
            </a:r>
            <a:r>
              <a:rPr kumimoji="0" lang="ru-RU" sz="1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трибар</a:t>
            </a: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Сначала я подумал, что ошибся в изготовлении, но посмотрев на нее под определенным углом, все отлично получилось. Отмечу,  что для создания полной иллюзии необходим правильный угол зрения и верное освещение.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400"/>
              <a:buFont typeface="Calibri"/>
              <a:buNone/>
            </a:pPr>
            <a:r>
              <a:rPr lang="en-US" sz="3200" b="1" i="0" u="none" dirty="0">
                <a:solidFill>
                  <a:srgbClr val="1F5F5D"/>
                </a:solidFill>
                <a:latin typeface="Times New Roman" pitchFamily="18" charset="0"/>
                <a:ea typeface="Calibri"/>
                <a:cs typeface="Times New Roman" pitchFamily="18" charset="0"/>
                <a:sym typeface="Calibri"/>
              </a:rPr>
              <a:t>ЗАКЛЮЧЕНИЕ</a:t>
            </a:r>
            <a:endParaRPr sz="3200" dirty="0">
              <a:solidFill>
                <a:srgbClr val="1F5F5D"/>
              </a:solidFill>
              <a:latin typeface="Times New Roman" pitchFamily="18" charset="0"/>
              <a:cs typeface="Times New Roman" pitchFamily="18" charset="0"/>
            </a:endParaRPr>
          </a:p>
        </p:txBody>
      </p:sp>
      <p:sp>
        <p:nvSpPr>
          <p:cNvPr id="273" name="Google Shape;273;p35"/>
          <p:cNvSpPr txBox="1">
            <a:spLocks noGrp="1"/>
          </p:cNvSpPr>
          <p:nvPr>
            <p:ph type="body" idx="1"/>
          </p:nvPr>
        </p:nvSpPr>
        <p:spPr>
          <a:xfrm>
            <a:off x="4000500" y="1643062"/>
            <a:ext cx="5000625" cy="511492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lvl="0" indent="0">
              <a:spcBef>
                <a:spcPts val="0"/>
              </a:spcBef>
              <a:buSzPts val="1500"/>
              <a:buNone/>
            </a:pPr>
            <a:r>
              <a:rPr lang="ru-RU" sz="2000" kern="1200" dirty="0" smtClean="0">
                <a:solidFill>
                  <a:srgbClr val="096D63"/>
                </a:solidFill>
                <a:latin typeface="Times New Roman" pitchFamily="18" charset="0"/>
                <a:cs typeface="Times New Roman" pitchFamily="18" charset="0"/>
              </a:rPr>
              <a:t>Невозможные фигуры заставляют наш разум сначала  увидеть то, чего быть не должно, затем искать ответ — что же сделано не так, в чем скрыта изюминка парадокса. А ответ найти порой не так — то просто — он скрыт в оптическом, психологическом, логическом восприятии рисунков.</a:t>
            </a:r>
            <a:endParaRPr sz="2000" dirty="0">
              <a:latin typeface="Times New Roman" pitchFamily="18" charset="0"/>
              <a:cs typeface="Times New Roman" pitchFamily="18" charset="0"/>
            </a:endParaRPr>
          </a:p>
        </p:txBody>
      </p:sp>
      <p:pic>
        <p:nvPicPr>
          <p:cNvPr id="274" name="Google Shape;274;p35" descr="Картинки по запросу невозможные фигуры"/>
          <p:cNvPicPr preferRelativeResize="0"/>
          <p:nvPr/>
        </p:nvPicPr>
        <p:blipFill rotWithShape="1">
          <a:blip r:embed="rId3">
            <a:alphaModFix/>
          </a:blip>
          <a:srcRect/>
          <a:stretch/>
        </p:blipFill>
        <p:spPr>
          <a:xfrm>
            <a:off x="0" y="1500187"/>
            <a:ext cx="3786187" cy="5357812"/>
          </a:xfrm>
          <a:prstGeom prst="rect">
            <a:avLst/>
          </a:prstGeom>
          <a:noFill/>
          <a:ln>
            <a:noFill/>
          </a:ln>
        </p:spPr>
      </p:pic>
      <p:sp>
        <p:nvSpPr>
          <p:cNvPr id="5" name="Rectangle 1"/>
          <p:cNvSpPr>
            <a:spLocks noChangeArrowheads="1"/>
          </p:cNvSpPr>
          <p:nvPr/>
        </p:nvSpPr>
        <p:spPr bwMode="auto">
          <a:xfrm>
            <a:off x="4274287" y="4352384"/>
            <a:ext cx="4430739" cy="224676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нашей жизни нет ничего невозможного, главное знать под каким «углом»  смотреть!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400"/>
              <a:buFont typeface="Calibri"/>
              <a:buNone/>
            </a:pPr>
            <a:r>
              <a:rPr lang="en-US" sz="3200" b="1" i="0" u="none" dirty="0">
                <a:solidFill>
                  <a:srgbClr val="1F5F5D"/>
                </a:solidFill>
                <a:latin typeface="Times New Roman" pitchFamily="18" charset="0"/>
                <a:ea typeface="Calibri"/>
                <a:cs typeface="Times New Roman" pitchFamily="18" charset="0"/>
                <a:sym typeface="Calibri"/>
              </a:rPr>
              <a:t>СПАСИБО ЗА ВНИМАНИЕ!!!</a:t>
            </a:r>
            <a:endParaRPr sz="3200" dirty="0">
              <a:solidFill>
                <a:srgbClr val="1F5F5D"/>
              </a:solidFill>
              <a:latin typeface="Times New Roman" pitchFamily="18" charset="0"/>
              <a:cs typeface="Times New Roman" pitchFamily="18" charset="0"/>
            </a:endParaRPr>
          </a:p>
        </p:txBody>
      </p:sp>
      <p:pic>
        <p:nvPicPr>
          <p:cNvPr id="280" name="Google Shape;280;p36" descr="Картинки по запросу невозможные фигуры"/>
          <p:cNvPicPr preferRelativeResize="0"/>
          <p:nvPr/>
        </p:nvPicPr>
        <p:blipFill rotWithShape="1">
          <a:blip r:embed="rId3">
            <a:alphaModFix/>
          </a:blip>
          <a:srcRect/>
          <a:stretch/>
        </p:blipFill>
        <p:spPr>
          <a:xfrm>
            <a:off x="0" y="1500187"/>
            <a:ext cx="9144000" cy="53578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3991" y="503036"/>
            <a:ext cx="6386685" cy="523220"/>
          </a:xfrm>
          <a:prstGeom prst="rect">
            <a:avLst/>
          </a:prstGeom>
        </p:spPr>
        <p:txBody>
          <a:bodyPr wrap="none">
            <a:spAutoFit/>
          </a:bodyPr>
          <a:lstStyle/>
          <a:p>
            <a:r>
              <a:rPr lang="ru-RU" sz="2800" b="1" dirty="0" smtClean="0">
                <a:solidFill>
                  <a:srgbClr val="C00000"/>
                </a:solidFill>
                <a:latin typeface="Times New Roman" pitchFamily="18" charset="0"/>
                <a:ea typeface="Calibri"/>
                <a:cs typeface="Times New Roman" pitchFamily="18" charset="0"/>
                <a:sym typeface="Calibri"/>
              </a:rPr>
              <a:t>АКТУАЛЬНОСТЬ ТЕМЫ ПРОЕКТА</a:t>
            </a:r>
            <a:endParaRPr lang="ru-RU" sz="2800" dirty="0">
              <a:solidFill>
                <a:srgbClr val="C00000"/>
              </a:solidFill>
            </a:endParaRPr>
          </a:p>
        </p:txBody>
      </p:sp>
      <p:sp>
        <p:nvSpPr>
          <p:cNvPr id="1025" name="Rectangle 1"/>
          <p:cNvSpPr>
            <a:spLocks noChangeArrowheads="1"/>
          </p:cNvSpPr>
          <p:nvPr/>
        </p:nvSpPr>
        <p:spPr bwMode="auto">
          <a:xfrm>
            <a:off x="1956619" y="1697458"/>
            <a:ext cx="691787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F5F5D"/>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1F5F5D"/>
                </a:solidFill>
                <a:effectLst/>
                <a:latin typeface="Times New Roman" pitchFamily="18" charset="0"/>
                <a:ea typeface="Times New Roman" pitchFamily="18" charset="0"/>
                <a:cs typeface="Times New Roman" pitchFamily="18" charset="0"/>
              </a:rPr>
              <a:t>«Невозможная фигура»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это выполненный на бумаге трехмерный объект, который не может существовать в действительности, но который, однако, можно видеть как двухмерное изображение».  Это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один из видов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tooltip="Оптическая иллюзия"/>
              </a:rPr>
              <a:t>оптических иллюзий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фигура, кажущаяся на первый взгляд проекцией обычного трёхмерного объекта, при внимательном рассмотрении которой становятся видны противоречивые соединения элементов фигуры. Создаётся иллюзия невозможности существования такой фигуры в трёхмерном пространстве.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ea typeface="Calibri" pitchFamily="34"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Передо мной встал вопрос: «Существуют ли в                реальном мире невозможные фигуры?»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19" descr="obj2"/>
          <p:cNvPicPr>
            <a:picLocks noChangeAspect="1" noChangeArrowheads="1"/>
          </p:cNvPicPr>
          <p:nvPr/>
        </p:nvPicPr>
        <p:blipFill>
          <a:blip r:embed="rId3" cstate="email"/>
          <a:srcRect/>
          <a:stretch>
            <a:fillRect/>
          </a:stretch>
        </p:blipFill>
        <p:spPr bwMode="auto">
          <a:xfrm>
            <a:off x="-1" y="-1"/>
            <a:ext cx="1819175" cy="1819175"/>
          </a:xfrm>
          <a:prstGeom prst="rect">
            <a:avLst/>
          </a:prstGeom>
          <a:noFill/>
        </p:spPr>
      </p:pic>
      <p:pic>
        <p:nvPicPr>
          <p:cNvPr id="6" name="Picture 22" descr="obj10"/>
          <p:cNvPicPr>
            <a:picLocks noChangeAspect="1" noChangeArrowheads="1"/>
          </p:cNvPicPr>
          <p:nvPr/>
        </p:nvPicPr>
        <p:blipFill>
          <a:blip r:embed="rId4" cstate="email"/>
          <a:srcRect/>
          <a:stretch>
            <a:fillRect/>
          </a:stretch>
        </p:blipFill>
        <p:spPr bwMode="auto">
          <a:xfrm rot="1104413">
            <a:off x="269750" y="4549317"/>
            <a:ext cx="2038931" cy="203893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5010" y="246866"/>
            <a:ext cx="8633861" cy="954067"/>
          </a:xfrm>
          <a:prstGeom prst="rect">
            <a:avLst/>
          </a:prstGeom>
        </p:spPr>
        <p:txBody>
          <a:bodyPr wrap="square">
            <a:spAutoFit/>
          </a:bodyPr>
          <a:lstStyle/>
          <a:p>
            <a:pPr>
              <a:buNone/>
            </a:pPr>
            <a:r>
              <a:rPr lang="ru-RU" sz="2800" b="1" dirty="0" smtClean="0">
                <a:solidFill>
                  <a:srgbClr val="C00000"/>
                </a:solidFill>
                <a:latin typeface="Times New Roman" pitchFamily="18" charset="0"/>
                <a:cs typeface="Times New Roman" pitchFamily="18" charset="0"/>
              </a:rPr>
              <a:t>Цель:</a:t>
            </a:r>
            <a:r>
              <a:rPr lang="en-US" sz="28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 </a:t>
            </a:r>
            <a:r>
              <a:rPr lang="ru-RU" sz="2800" b="1" i="1" dirty="0" smtClean="0">
                <a:solidFill>
                  <a:srgbClr val="1F5F5D"/>
                </a:solidFill>
                <a:latin typeface="Times New Roman" pitchFamily="18" charset="0"/>
                <a:cs typeface="Times New Roman" pitchFamily="18" charset="0"/>
              </a:rPr>
              <a:t>изучение невозможных фигур и область их применения.</a:t>
            </a:r>
            <a:endParaRPr lang="ru-RU" sz="2800" b="1" dirty="0" smtClean="0">
              <a:solidFill>
                <a:srgbClr val="1F5F5D"/>
              </a:solidFill>
              <a:latin typeface="Times New Roman" pitchFamily="18" charset="0"/>
              <a:cs typeface="Times New Roman" pitchFamily="18" charset="0"/>
            </a:endParaRPr>
          </a:p>
        </p:txBody>
      </p:sp>
      <p:sp>
        <p:nvSpPr>
          <p:cNvPr id="5" name="Текст 4"/>
          <p:cNvSpPr>
            <a:spLocks noGrp="1"/>
          </p:cNvSpPr>
          <p:nvPr>
            <p:ph type="body" idx="1"/>
          </p:nvPr>
        </p:nvSpPr>
        <p:spPr>
          <a:xfrm>
            <a:off x="240631" y="1732547"/>
            <a:ext cx="8518357" cy="2356411"/>
          </a:xfrm>
          <a:prstGeom prst="rect">
            <a:avLst/>
          </a:prstGeom>
        </p:spPr>
        <p:txBody>
          <a:bodyPr wrap="square">
            <a:spAutoFit/>
          </a:bodyPr>
          <a:lstStyle/>
          <a:p>
            <a:pPr lvl="0" fontAlgn="base">
              <a:lnSpc>
                <a:spcPct val="150000"/>
              </a:lnSpc>
              <a:spcBef>
                <a:spcPct val="0"/>
              </a:spcBef>
              <a:spcAft>
                <a:spcPct val="0"/>
              </a:spcAft>
              <a:buClrTx/>
              <a:buNone/>
            </a:pPr>
            <a:r>
              <a:rPr lang="ru-RU" sz="2400" b="1" dirty="0" smtClean="0">
                <a:solidFill>
                  <a:srgbClr val="1F5F5D"/>
                </a:solidFill>
                <a:latin typeface="Times New Roman" pitchFamily="18" charset="0"/>
                <a:ea typeface="Calibri" pitchFamily="34" charset="0"/>
                <a:cs typeface="Times New Roman" pitchFamily="18" charset="0"/>
              </a:rPr>
              <a:t>1.Изучить литературу по теме «Невозможные фигуры».</a:t>
            </a:r>
          </a:p>
          <a:p>
            <a:pPr lvl="0" fontAlgn="base">
              <a:lnSpc>
                <a:spcPct val="150000"/>
              </a:lnSpc>
              <a:spcBef>
                <a:spcPct val="0"/>
              </a:spcBef>
              <a:spcAft>
                <a:spcPct val="0"/>
              </a:spcAft>
              <a:buClrTx/>
              <a:buNone/>
            </a:pPr>
            <a:r>
              <a:rPr lang="ru-RU" sz="2400" b="1" dirty="0" smtClean="0">
                <a:solidFill>
                  <a:srgbClr val="1F5F5D"/>
                </a:solidFill>
                <a:latin typeface="Times New Roman" pitchFamily="18" charset="0"/>
                <a:ea typeface="Calibri" pitchFamily="34" charset="0"/>
                <a:cs typeface="Times New Roman" pitchFamily="18" charset="0"/>
              </a:rPr>
              <a:t>2.Составить классификацию  невозможных фигур</a:t>
            </a:r>
          </a:p>
          <a:p>
            <a:pPr lvl="0" fontAlgn="base">
              <a:lnSpc>
                <a:spcPct val="150000"/>
              </a:lnSpc>
              <a:spcBef>
                <a:spcPct val="0"/>
              </a:spcBef>
              <a:spcAft>
                <a:spcPct val="0"/>
              </a:spcAft>
              <a:buClrTx/>
              <a:buNone/>
            </a:pPr>
            <a:r>
              <a:rPr lang="ru-RU" sz="2400" b="1" dirty="0" smtClean="0">
                <a:solidFill>
                  <a:srgbClr val="1F5F5D"/>
                </a:solidFill>
                <a:latin typeface="Times New Roman" pitchFamily="18" charset="0"/>
                <a:ea typeface="Calibri" pitchFamily="34" charset="0"/>
                <a:cs typeface="Times New Roman" pitchFamily="18" charset="0"/>
              </a:rPr>
              <a:t>3.Рассмотреть способы построения невозможных фигур.</a:t>
            </a:r>
          </a:p>
          <a:p>
            <a:pPr lvl="0" fontAlgn="base">
              <a:lnSpc>
                <a:spcPct val="150000"/>
              </a:lnSpc>
              <a:spcBef>
                <a:spcPct val="0"/>
              </a:spcBef>
              <a:spcAft>
                <a:spcPct val="0"/>
              </a:spcAft>
              <a:buClrTx/>
              <a:buNone/>
            </a:pPr>
            <a:r>
              <a:rPr lang="ru-RU" sz="2400" b="1" dirty="0" smtClean="0">
                <a:solidFill>
                  <a:srgbClr val="1F5F5D"/>
                </a:solidFill>
                <a:latin typeface="Times New Roman" pitchFamily="18" charset="0"/>
                <a:ea typeface="Calibri" pitchFamily="34" charset="0"/>
                <a:cs typeface="Times New Roman" pitchFamily="18" charset="0"/>
              </a:rPr>
              <a:t>4.Создать невозможную фигуру.</a:t>
            </a:r>
            <a:endParaRPr lang="ru-RU" sz="2400" b="1" dirty="0" smtClean="0">
              <a:solidFill>
                <a:srgbClr val="1F5F5D"/>
              </a:solidFill>
              <a:latin typeface="Times New Roman" pitchFamily="18" charset="0"/>
              <a:cs typeface="Times New Roman" pitchFamily="18" charset="0"/>
            </a:endParaRPr>
          </a:p>
        </p:txBody>
      </p:sp>
      <p:sp>
        <p:nvSpPr>
          <p:cNvPr id="6" name="Прямоугольник 5"/>
          <p:cNvSpPr/>
          <p:nvPr/>
        </p:nvSpPr>
        <p:spPr>
          <a:xfrm>
            <a:off x="375385" y="1424539"/>
            <a:ext cx="2722397" cy="523220"/>
          </a:xfrm>
          <a:prstGeom prst="rect">
            <a:avLst/>
          </a:prstGeom>
        </p:spPr>
        <p:txBody>
          <a:bodyPr wrap="square">
            <a:spAutoFit/>
          </a:bodyPr>
          <a:lstStyle/>
          <a:p>
            <a:pPr>
              <a:buNone/>
            </a:pPr>
            <a:r>
              <a:rPr lang="ru-RU" sz="2800" b="1" dirty="0" smtClean="0">
                <a:solidFill>
                  <a:srgbClr val="C00000"/>
                </a:solidFill>
                <a:latin typeface="Times New Roman" pitchFamily="18" charset="0"/>
                <a:cs typeface="Times New Roman" pitchFamily="18" charset="0"/>
              </a:rPr>
              <a:t>Задачи:</a:t>
            </a:r>
            <a:r>
              <a:rPr lang="ru-RU" b="1" dirty="0" smtClean="0">
                <a:solidFill>
                  <a:srgbClr val="C00000"/>
                </a:solidFill>
                <a:latin typeface="Times New Roman" pitchFamily="18" charset="0"/>
                <a:cs typeface="Times New Roman" pitchFamily="18" charset="0"/>
              </a:rPr>
              <a:t> </a:t>
            </a:r>
          </a:p>
        </p:txBody>
      </p:sp>
      <p:pic>
        <p:nvPicPr>
          <p:cNvPr id="10" name="Google Shape;166;p22" descr="Картинки по запросу невозможные фигуры"/>
          <p:cNvPicPr preferRelativeResize="0"/>
          <p:nvPr/>
        </p:nvPicPr>
        <p:blipFill rotWithShape="1">
          <a:blip r:embed="rId2">
            <a:alphaModFix/>
          </a:blip>
          <a:srcRect/>
          <a:stretch/>
        </p:blipFill>
        <p:spPr>
          <a:xfrm>
            <a:off x="0" y="3946358"/>
            <a:ext cx="4754880" cy="2911642"/>
          </a:xfrm>
          <a:prstGeom prst="rect">
            <a:avLst/>
          </a:prstGeom>
          <a:noFill/>
          <a:ln>
            <a:noFill/>
          </a:ln>
        </p:spPr>
      </p:pic>
      <p:pic>
        <p:nvPicPr>
          <p:cNvPr id="11" name="Google Shape;167;p22" descr="Картинки по запросу невозможные фигуры"/>
          <p:cNvPicPr preferRelativeResize="0"/>
          <p:nvPr/>
        </p:nvPicPr>
        <p:blipFill rotWithShape="1">
          <a:blip r:embed="rId3">
            <a:alphaModFix/>
          </a:blip>
          <a:srcRect/>
          <a:stretch/>
        </p:blipFill>
        <p:spPr>
          <a:xfrm>
            <a:off x="4649003" y="3929063"/>
            <a:ext cx="4494998" cy="2928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70458" y="1568919"/>
            <a:ext cx="5804033" cy="2011680"/>
          </a:xfrm>
        </p:spPr>
        <p:txBody>
          <a:bodyPr/>
          <a:lstStyle/>
          <a:p>
            <a:r>
              <a:rPr lang="ru-RU" sz="2000" dirty="0" smtClean="0">
                <a:solidFill>
                  <a:srgbClr val="C00000"/>
                </a:solidFill>
                <a:latin typeface="Times New Roman" pitchFamily="18" charset="0"/>
                <a:cs typeface="Times New Roman" pitchFamily="18" charset="0"/>
              </a:rPr>
              <a:t>Невозможная фигура </a:t>
            </a:r>
            <a:r>
              <a:rPr lang="ru-RU" sz="2000" dirty="0" smtClean="0">
                <a:latin typeface="Times New Roman" pitchFamily="18" charset="0"/>
                <a:cs typeface="Times New Roman" pitchFamily="18" charset="0"/>
              </a:rPr>
              <a:t>— один из видов оптических иллюзий, фигура, кажущаяся на первый взгляд проекцией обычного трёхмерного объекта, при внимательном рассмотрении которой становятся видны противоречивые соединения элементов фигуры</a:t>
            </a:r>
            <a:endParaRPr lang="ru-RU" sz="2000" dirty="0"/>
          </a:p>
        </p:txBody>
      </p:sp>
      <p:sp>
        <p:nvSpPr>
          <p:cNvPr id="4" name="Прямоугольник 3"/>
          <p:cNvSpPr/>
          <p:nvPr/>
        </p:nvSpPr>
        <p:spPr>
          <a:xfrm>
            <a:off x="1617044" y="375385"/>
            <a:ext cx="7526956" cy="523220"/>
          </a:xfrm>
          <a:prstGeom prst="rect">
            <a:avLst/>
          </a:prstGeom>
        </p:spPr>
        <p:txBody>
          <a:bodyPr wrap="square">
            <a:spAutoFit/>
          </a:bodyPr>
          <a:lstStyle/>
          <a:p>
            <a:r>
              <a:rPr lang="en-US" sz="2800" b="1" dirty="0" smtClean="0">
                <a:solidFill>
                  <a:srgbClr val="C00000"/>
                </a:solidFill>
                <a:latin typeface="Times New Roman" pitchFamily="18" charset="0"/>
                <a:ea typeface="Calibri"/>
                <a:cs typeface="Times New Roman" pitchFamily="18" charset="0"/>
                <a:sym typeface="Calibri"/>
              </a:rPr>
              <a:t>ОПРЕДЕЛЕНИЕ НЕВОЗМОЖНЫХ ФИГУР</a:t>
            </a:r>
            <a:endParaRPr lang="ru-RU" sz="2800" dirty="0">
              <a:solidFill>
                <a:srgbClr val="C00000"/>
              </a:solidFill>
              <a:latin typeface="Times New Roman" pitchFamily="18" charset="0"/>
              <a:cs typeface="Times New Roman" pitchFamily="18" charset="0"/>
            </a:endParaRPr>
          </a:p>
        </p:txBody>
      </p:sp>
      <p:sp>
        <p:nvSpPr>
          <p:cNvPr id="2049" name="Rectangle 1"/>
          <p:cNvSpPr>
            <a:spLocks noChangeArrowheads="1"/>
          </p:cNvSpPr>
          <p:nvPr/>
        </p:nvSpPr>
        <p:spPr bwMode="auto">
          <a:xfrm>
            <a:off x="3041583" y="3868776"/>
            <a:ext cx="590028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Невозможные фигуры разделяются на два больших класса: одни имеют реальные трехмерные модели, а для других такие создать невозможно.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правило, чтобы трехмерная модель невозможной фигуры выглядела невозможной, она должна рассматриваться с какого-то определенного угла обзора, чтобы возникла иллюзия невозможности.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fig35c.jpg"/>
          <p:cNvPicPr>
            <a:picLocks noChangeAspect="1"/>
          </p:cNvPicPr>
          <p:nvPr/>
        </p:nvPicPr>
        <p:blipFill>
          <a:blip r:embed="rId3" cstate="print"/>
          <a:stretch>
            <a:fillRect/>
          </a:stretch>
        </p:blipFill>
        <p:spPr>
          <a:xfrm>
            <a:off x="0" y="1520792"/>
            <a:ext cx="2877954" cy="51110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2505"/>
            <a:ext cx="9028497" cy="721896"/>
          </a:xfrm>
        </p:spPr>
        <p:txBody>
          <a:bodyPr>
            <a:noAutofit/>
          </a:bodyPr>
          <a:lstStyle/>
          <a:p>
            <a:pPr algn="ctr"/>
            <a:r>
              <a:rPr lang="ru-RU" sz="2800" b="1" dirty="0" smtClean="0">
                <a:solidFill>
                  <a:srgbClr val="C00000"/>
                </a:solidFill>
                <a:latin typeface="Times New Roman" pitchFamily="18" charset="0"/>
                <a:cs typeface="Times New Roman" pitchFamily="18" charset="0"/>
              </a:rPr>
              <a:t>Невозможные фигуры  достаточно часто встречаются на древних гравюрах, картинах и иконах</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94636" y="1600200"/>
            <a:ext cx="3522846" cy="4495800"/>
          </a:xfrm>
        </p:spPr>
        <p:txBody>
          <a:bodyPr/>
          <a:lstStyle/>
          <a:p>
            <a:pPr marL="0" indent="0">
              <a:buNone/>
            </a:pPr>
            <a:r>
              <a:rPr lang="ru-RU" sz="2000" dirty="0" smtClean="0">
                <a:latin typeface="Times New Roman" pitchFamily="18" charset="0"/>
                <a:cs typeface="Times New Roman" pitchFamily="18" charset="0"/>
              </a:rPr>
              <a:t>На миниатюре из книги Генриха II, созданной до 1025 года и хранящейся в баварской государственной библиотеке в Мюнхене, нарисована «Мадонна с младенцем». На картине изображен свод, состоящий из трех колонн, причем средняя колонна по законам перспективы должна располагаться впереди Мадонны, но находится за ней, что придает картине эффект нереальности. </a:t>
            </a:r>
          </a:p>
          <a:p>
            <a:endParaRPr lang="ru-RU" dirty="0"/>
          </a:p>
        </p:txBody>
      </p:sp>
      <p:pic>
        <p:nvPicPr>
          <p:cNvPr id="4" name="Рисунок 3" descr="user3_pic2660_1259508150.jpg"/>
          <p:cNvPicPr/>
          <p:nvPr/>
        </p:nvPicPr>
        <p:blipFill>
          <a:blip r:embed="rId2" cstate="print"/>
          <a:stretch>
            <a:fillRect/>
          </a:stretch>
        </p:blipFill>
        <p:spPr>
          <a:xfrm>
            <a:off x="4078354" y="1680560"/>
            <a:ext cx="2370572" cy="3343827"/>
          </a:xfrm>
          <a:prstGeom prst="rect">
            <a:avLst/>
          </a:prstGeom>
        </p:spPr>
      </p:pic>
      <p:pic>
        <p:nvPicPr>
          <p:cNvPr id="5" name="Рисунок 4" descr="C:\Documents and Settings\Татьяна\Рабочий стол\князева дарья\img1.jpg"/>
          <p:cNvPicPr/>
          <p:nvPr/>
        </p:nvPicPr>
        <p:blipFill>
          <a:blip r:embed="rId3" cstate="print"/>
          <a:srcRect/>
          <a:stretch>
            <a:fillRect/>
          </a:stretch>
        </p:blipFill>
        <p:spPr bwMode="auto">
          <a:xfrm>
            <a:off x="6333424" y="2855243"/>
            <a:ext cx="2608446" cy="37765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629" y="664142"/>
            <a:ext cx="8980371" cy="555057"/>
          </a:xfrm>
        </p:spPr>
        <p:txBody>
          <a:bodyPr/>
          <a:lstStyle/>
          <a:p>
            <a:pPr algn="ctr"/>
            <a:r>
              <a:rPr lang="ru-RU" sz="2800" b="1" dirty="0" smtClean="0">
                <a:solidFill>
                  <a:srgbClr val="C00000"/>
                </a:solidFill>
                <a:latin typeface="Times New Roman" pitchFamily="18" charset="0"/>
                <a:cs typeface="Times New Roman" pitchFamily="18" charset="0"/>
              </a:rPr>
              <a:t>Рассмотрим картину, нарисованную фламандским художником по имени </a:t>
            </a:r>
            <a:r>
              <a:rPr lang="ru-RU" sz="2800" b="1" dirty="0" err="1" smtClean="0">
                <a:solidFill>
                  <a:srgbClr val="C00000"/>
                </a:solidFill>
                <a:latin typeface="Times New Roman" pitchFamily="18" charset="0"/>
                <a:cs typeface="Times New Roman" pitchFamily="18" charset="0"/>
              </a:rPr>
              <a:t>Жос</a:t>
            </a:r>
            <a:r>
              <a:rPr lang="ru-RU" sz="2800" b="1" dirty="0" smtClean="0">
                <a:solidFill>
                  <a:srgbClr val="C00000"/>
                </a:solidFill>
                <a:latin typeface="Times New Roman" pitchFamily="18" charset="0"/>
                <a:cs typeface="Times New Roman" pitchFamily="18" charset="0"/>
              </a:rPr>
              <a:t> де </a:t>
            </a:r>
            <a:r>
              <a:rPr lang="ru-RU" sz="2800" b="1" dirty="0" err="1" smtClean="0">
                <a:solidFill>
                  <a:srgbClr val="C00000"/>
                </a:solidFill>
                <a:latin typeface="Times New Roman" pitchFamily="18" charset="0"/>
                <a:cs typeface="Times New Roman" pitchFamily="18" charset="0"/>
              </a:rPr>
              <a:t>Мей</a:t>
            </a:r>
            <a:r>
              <a:rPr lang="ru-RU" sz="2800" b="1" dirty="0" smtClean="0">
                <a:solidFill>
                  <a:srgbClr val="C00000"/>
                </a:solidFill>
                <a:latin typeface="Times New Roman" pitchFamily="18" charset="0"/>
                <a:cs typeface="Times New Roman" pitchFamily="18" charset="0"/>
              </a:rPr>
              <a:t>/</a:t>
            </a:r>
            <a:r>
              <a:rPr lang="ru-RU" sz="2800" b="1" dirty="0" err="1" smtClean="0">
                <a:solidFill>
                  <a:srgbClr val="C00000"/>
                </a:solidFill>
                <a:latin typeface="Times New Roman" pitchFamily="18" charset="0"/>
                <a:cs typeface="Times New Roman" pitchFamily="18" charset="0"/>
              </a:rPr>
              <a:t>Jos</a:t>
            </a:r>
            <a:r>
              <a:rPr lang="ru-RU" sz="2800" b="1" dirty="0" smtClean="0">
                <a:solidFill>
                  <a:srgbClr val="C00000"/>
                </a:solidFill>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de</a:t>
            </a:r>
            <a:r>
              <a:rPr lang="ru-RU" sz="2800" b="1" dirty="0" smtClean="0">
                <a:solidFill>
                  <a:srgbClr val="C00000"/>
                </a:solidFill>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Mey</a:t>
            </a:r>
            <a:r>
              <a:rPr lang="ru-RU" sz="2800" b="1"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Текст 2"/>
          <p:cNvSpPr>
            <a:spLocks noGrp="1"/>
          </p:cNvSpPr>
          <p:nvPr>
            <p:ph type="body" idx="1"/>
          </p:nvPr>
        </p:nvSpPr>
        <p:spPr>
          <a:xfrm>
            <a:off x="240632" y="1600200"/>
            <a:ext cx="5130265" cy="4495800"/>
          </a:xfrm>
        </p:spPr>
        <p:txBody>
          <a:bodyPr/>
          <a:lstStyle/>
          <a:p>
            <a:pPr marL="0" indent="0">
              <a:buNone/>
            </a:pPr>
            <a:r>
              <a:rPr lang="ru-RU" sz="2000" dirty="0" smtClean="0">
                <a:latin typeface="Times New Roman" pitchFamily="18" charset="0"/>
                <a:cs typeface="Times New Roman" pitchFamily="18" charset="0"/>
              </a:rPr>
              <a:t>На первый взгляд, архитектурное сооружение кажется невозможным, но после секундной заминки сознание находит спасательный вариант: кирпичная кладка находится в плоскости, перпендикулярной наблюдателю и опирается на три колонны, вершины которых кажутся расположенными на равном расстоянии от кладки. Но на самом деле пустое пространство просто "скрадывается" за счет "удачно" выбранной проекции. После того, как сознание "расшифровало" картину, она (и все подобные ей изображения) воспринимается совершенно нормально, и геометрические противоречия исчезают также незаметно, как и появляются.</a:t>
            </a:r>
          </a:p>
          <a:p>
            <a:endParaRPr lang="ru-RU" dirty="0"/>
          </a:p>
        </p:txBody>
      </p:sp>
      <p:pic>
        <p:nvPicPr>
          <p:cNvPr id="4" name="Рисунок 3" descr="Невозможная картина"/>
          <p:cNvPicPr/>
          <p:nvPr/>
        </p:nvPicPr>
        <p:blipFill>
          <a:blip r:embed="rId2" cstate="print"/>
          <a:srcRect/>
          <a:stretch>
            <a:fillRect/>
          </a:stretch>
        </p:blipFill>
        <p:spPr bwMode="auto">
          <a:xfrm>
            <a:off x="5653889" y="1731795"/>
            <a:ext cx="3345732" cy="46786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612775" y="228600"/>
            <a:ext cx="8153400" cy="42591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Calibri"/>
              <a:buNone/>
            </a:pPr>
            <a:r>
              <a:rPr lang="en-US" sz="4000" b="1" i="0" u="none" dirty="0" smtClean="0">
                <a:solidFill>
                  <a:srgbClr val="0070C0"/>
                </a:solidFill>
                <a:latin typeface="Calibri"/>
                <a:ea typeface="Calibri"/>
                <a:cs typeface="Calibri"/>
                <a:sym typeface="Calibri"/>
              </a:rPr>
              <a:t> </a:t>
            </a:r>
            <a:r>
              <a:rPr lang="en-US" sz="3200" b="1" i="0" u="none" dirty="0">
                <a:solidFill>
                  <a:srgbClr val="1F5F5D"/>
                </a:solidFill>
                <a:latin typeface="Times New Roman" pitchFamily="18" charset="0"/>
                <a:ea typeface="Calibri"/>
                <a:cs typeface="Times New Roman" pitchFamily="18" charset="0"/>
                <a:sym typeface="Calibri"/>
              </a:rPr>
              <a:t>ВИДЫ  НЕВОЗМОЖНЫХ ФИГУР</a:t>
            </a:r>
            <a:endParaRPr sz="3200" dirty="0">
              <a:solidFill>
                <a:srgbClr val="1F5F5D"/>
              </a:solidFill>
              <a:latin typeface="Times New Roman" pitchFamily="18" charset="0"/>
              <a:cs typeface="Times New Roman" pitchFamily="18" charset="0"/>
            </a:endParaRPr>
          </a:p>
        </p:txBody>
      </p:sp>
      <p:sp>
        <p:nvSpPr>
          <p:cNvPr id="183" name="Google Shape;183;p24"/>
          <p:cNvSpPr txBox="1">
            <a:spLocks noGrp="1"/>
          </p:cNvSpPr>
          <p:nvPr>
            <p:ph type="body" idx="1"/>
          </p:nvPr>
        </p:nvSpPr>
        <p:spPr>
          <a:xfrm>
            <a:off x="5000624" y="1665171"/>
            <a:ext cx="4027873" cy="496663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indent="0">
              <a:spcBef>
                <a:spcPts val="0"/>
              </a:spcBef>
              <a:buSzPts val="1320"/>
              <a:buNone/>
            </a:pPr>
            <a:r>
              <a:rPr lang="en-US" sz="2200" b="1" i="0" u="none" strike="noStrike" cap="none" dirty="0" smtClean="0">
                <a:solidFill>
                  <a:srgbClr val="FF0000"/>
                </a:solidFill>
                <a:latin typeface="Calibri"/>
                <a:ea typeface="Calibri"/>
                <a:cs typeface="Calibri"/>
                <a:sym typeface="Calibri"/>
              </a:rPr>
              <a:t> </a:t>
            </a:r>
            <a:r>
              <a:rPr lang="ru-RU" sz="2400" dirty="0" smtClean="0">
                <a:latin typeface="Times New Roman" pitchFamily="18" charset="0"/>
                <a:ea typeface="Calibri"/>
                <a:cs typeface="Times New Roman" pitchFamily="18" charset="0"/>
                <a:sym typeface="Calibri"/>
              </a:rPr>
              <a:t>Эта  фигура - возможно первый опубликованный в печати невозможный объект. Она появилась </a:t>
            </a:r>
            <a:r>
              <a:rPr lang="ru-RU" sz="2400" b="1" dirty="0" smtClean="0">
                <a:solidFill>
                  <a:srgbClr val="FF0000"/>
                </a:solidFill>
                <a:latin typeface="Times New Roman" pitchFamily="18" charset="0"/>
                <a:ea typeface="Calibri"/>
                <a:cs typeface="Times New Roman" pitchFamily="18" charset="0"/>
                <a:sym typeface="Calibri"/>
              </a:rPr>
              <a:t>в 1958 году.</a:t>
            </a:r>
            <a:r>
              <a:rPr lang="ru-RU" sz="2400" dirty="0" smtClean="0">
                <a:latin typeface="Times New Roman" pitchFamily="18" charset="0"/>
                <a:ea typeface="Calibri"/>
                <a:cs typeface="Times New Roman" pitchFamily="18" charset="0"/>
                <a:sym typeface="Calibri"/>
              </a:rPr>
              <a:t> Ее авторы, отец и сын </a:t>
            </a:r>
            <a:r>
              <a:rPr lang="ru-RU" sz="2400" dirty="0" err="1" smtClean="0">
                <a:latin typeface="Times New Roman" pitchFamily="18" charset="0"/>
                <a:ea typeface="Calibri"/>
                <a:cs typeface="Times New Roman" pitchFamily="18" charset="0"/>
                <a:sym typeface="Calibri"/>
              </a:rPr>
              <a:t>Лайонелл</a:t>
            </a:r>
            <a:r>
              <a:rPr lang="ru-RU" sz="2400" dirty="0" smtClean="0">
                <a:latin typeface="Times New Roman" pitchFamily="18" charset="0"/>
                <a:ea typeface="Calibri"/>
                <a:cs typeface="Times New Roman" pitchFamily="18" charset="0"/>
                <a:sym typeface="Calibri"/>
              </a:rPr>
              <a:t> и Роджер </a:t>
            </a:r>
            <a:r>
              <a:rPr lang="ru-RU" sz="2400" dirty="0" err="1" smtClean="0">
                <a:latin typeface="Times New Roman" pitchFamily="18" charset="0"/>
                <a:ea typeface="Calibri"/>
                <a:cs typeface="Times New Roman" pitchFamily="18" charset="0"/>
                <a:sym typeface="Calibri"/>
              </a:rPr>
              <a:t>Пенроузы</a:t>
            </a:r>
            <a:r>
              <a:rPr lang="ru-RU" sz="2400" dirty="0" smtClean="0">
                <a:latin typeface="Times New Roman" pitchFamily="18" charset="0"/>
                <a:ea typeface="Calibri"/>
                <a:cs typeface="Times New Roman" pitchFamily="18" charset="0"/>
                <a:sym typeface="Calibri"/>
              </a:rPr>
              <a:t>, генетик и математик соответственно, определили этот объект как </a:t>
            </a:r>
            <a:r>
              <a:rPr lang="ru-RU" sz="2400" b="1" dirty="0" smtClean="0">
                <a:solidFill>
                  <a:srgbClr val="FF0000"/>
                </a:solidFill>
                <a:latin typeface="Times New Roman" pitchFamily="18" charset="0"/>
                <a:ea typeface="Calibri"/>
                <a:cs typeface="Times New Roman" pitchFamily="18" charset="0"/>
                <a:sym typeface="Calibri"/>
              </a:rPr>
              <a:t>«трехмерную прямоугольную структуру». </a:t>
            </a:r>
            <a:r>
              <a:rPr lang="ru-RU" sz="2400" dirty="0" smtClean="0">
                <a:latin typeface="Times New Roman" pitchFamily="18" charset="0"/>
                <a:ea typeface="Calibri"/>
                <a:cs typeface="Times New Roman" pitchFamily="18" charset="0"/>
                <a:sym typeface="Calibri"/>
              </a:rPr>
              <a:t>Она также получила название «</a:t>
            </a:r>
            <a:r>
              <a:rPr lang="ru-RU" sz="2400" dirty="0" err="1" smtClean="0">
                <a:latin typeface="Times New Roman" pitchFamily="18" charset="0"/>
                <a:ea typeface="Calibri"/>
                <a:cs typeface="Times New Roman" pitchFamily="18" charset="0"/>
                <a:sym typeface="Calibri"/>
              </a:rPr>
              <a:t>трибар</a:t>
            </a:r>
            <a:r>
              <a:rPr lang="ru-RU" sz="2400" dirty="0" smtClean="0">
                <a:latin typeface="Times New Roman" pitchFamily="18" charset="0"/>
                <a:ea typeface="Calibri"/>
                <a:cs typeface="Times New Roman" pitchFamily="18" charset="0"/>
                <a:sym typeface="Calibri"/>
              </a:rPr>
              <a:t>».</a:t>
            </a:r>
            <a:endParaRPr lang="ru-RU" sz="2400" dirty="0" smtClean="0">
              <a:latin typeface="Times New Roman" pitchFamily="18" charset="0"/>
              <a:cs typeface="Times New Roman" pitchFamily="18" charset="0"/>
            </a:endParaRPr>
          </a:p>
          <a:p>
            <a:pPr marL="0" marR="0" lvl="0" indent="0" algn="l" rtl="0">
              <a:lnSpc>
                <a:spcPct val="100000"/>
              </a:lnSpc>
              <a:spcBef>
                <a:spcPts val="0"/>
              </a:spcBef>
              <a:spcAft>
                <a:spcPts val="0"/>
              </a:spcAft>
              <a:buClr>
                <a:schemeClr val="accent2"/>
              </a:buClr>
              <a:buSzPts val="1320"/>
              <a:buNone/>
            </a:pPr>
            <a:endParaRPr sz="2400" dirty="0">
              <a:latin typeface="Times New Roman" pitchFamily="18" charset="0"/>
              <a:cs typeface="Times New Roman" pitchFamily="18" charset="0"/>
            </a:endParaRPr>
          </a:p>
        </p:txBody>
      </p:sp>
      <p:pic>
        <p:nvPicPr>
          <p:cNvPr id="184" name="Google Shape;184;p24" descr="Описание: http://festival.1september.ru/articles/102276/img2.jpg"/>
          <p:cNvPicPr preferRelativeResize="0"/>
          <p:nvPr/>
        </p:nvPicPr>
        <p:blipFill rotWithShape="1">
          <a:blip r:embed="rId3">
            <a:alphaModFix/>
          </a:blip>
          <a:srcRect/>
          <a:stretch/>
        </p:blipFill>
        <p:spPr>
          <a:xfrm>
            <a:off x="500062" y="2071687"/>
            <a:ext cx="1855787" cy="1714500"/>
          </a:xfrm>
          <a:prstGeom prst="rect">
            <a:avLst/>
          </a:prstGeom>
          <a:noFill/>
          <a:ln>
            <a:noFill/>
          </a:ln>
        </p:spPr>
      </p:pic>
      <p:pic>
        <p:nvPicPr>
          <p:cNvPr id="185" name="Google Shape;185;p24" descr="Описание: http://festival.1september.ru/articles/102276/img3.jpg"/>
          <p:cNvPicPr preferRelativeResize="0"/>
          <p:nvPr/>
        </p:nvPicPr>
        <p:blipFill rotWithShape="1">
          <a:blip r:embed="rId4">
            <a:alphaModFix/>
          </a:blip>
          <a:srcRect/>
          <a:stretch/>
        </p:blipFill>
        <p:spPr>
          <a:xfrm>
            <a:off x="2571750" y="2000250"/>
            <a:ext cx="2038350" cy="1800225"/>
          </a:xfrm>
          <a:prstGeom prst="rect">
            <a:avLst/>
          </a:prstGeom>
          <a:noFill/>
          <a:ln>
            <a:noFill/>
          </a:ln>
        </p:spPr>
      </p:pic>
      <p:pic>
        <p:nvPicPr>
          <p:cNvPr id="186" name="Google Shape;186;p24" descr="Описание: http://festival.1september.ru/articles/102276/img4.jpg"/>
          <p:cNvPicPr preferRelativeResize="0"/>
          <p:nvPr/>
        </p:nvPicPr>
        <p:blipFill rotWithShape="1">
          <a:blip r:embed="rId5">
            <a:alphaModFix/>
          </a:blip>
          <a:srcRect/>
          <a:stretch/>
        </p:blipFill>
        <p:spPr>
          <a:xfrm>
            <a:off x="285750" y="4143375"/>
            <a:ext cx="1928812" cy="2193925"/>
          </a:xfrm>
          <a:prstGeom prst="rect">
            <a:avLst/>
          </a:prstGeom>
          <a:noFill/>
          <a:ln>
            <a:noFill/>
          </a:ln>
        </p:spPr>
      </p:pic>
      <p:pic>
        <p:nvPicPr>
          <p:cNvPr id="187" name="Google Shape;187;p24" descr="Описание: http://festival.1september.ru/articles/102276/img5.jpg"/>
          <p:cNvPicPr preferRelativeResize="0"/>
          <p:nvPr/>
        </p:nvPicPr>
        <p:blipFill rotWithShape="1">
          <a:blip r:embed="rId6">
            <a:alphaModFix/>
          </a:blip>
          <a:srcRect/>
          <a:stretch/>
        </p:blipFill>
        <p:spPr>
          <a:xfrm>
            <a:off x="2714625" y="4071937"/>
            <a:ext cx="2214562" cy="2227262"/>
          </a:xfrm>
          <a:prstGeom prst="rect">
            <a:avLst/>
          </a:prstGeom>
          <a:noFill/>
          <a:ln>
            <a:noFill/>
          </a:ln>
        </p:spPr>
      </p:pic>
      <p:sp>
        <p:nvSpPr>
          <p:cNvPr id="8" name="Текст 4"/>
          <p:cNvSpPr txBox="1">
            <a:spLocks/>
          </p:cNvSpPr>
          <p:nvPr/>
        </p:nvSpPr>
        <p:spPr>
          <a:xfrm>
            <a:off x="577516" y="770021"/>
            <a:ext cx="8566484" cy="500514"/>
          </a:xfrm>
          <a:prstGeom prst="rect">
            <a:avLst/>
          </a:prstGeom>
          <a:solidFill>
            <a:schemeClr val="accent3">
              <a:lumMod val="20000"/>
              <a:lumOff val="80000"/>
            </a:schemeClr>
          </a:solidFill>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400" b="1" i="1" u="none" strike="noStrike" kern="0" cap="none" spc="0" normalizeH="0" baseline="0" noProof="0" dirty="0" smtClean="0">
                <a:ln>
                  <a:noFill/>
                </a:ln>
                <a:solidFill>
                  <a:srgbClr val="1F5F5D"/>
                </a:solidFill>
                <a:effectLst/>
                <a:uLnTx/>
                <a:uFillTx/>
                <a:latin typeface="Times New Roman" pitchFamily="18" charset="0"/>
                <a:cs typeface="Times New Roman" pitchFamily="18" charset="0"/>
                <a:sym typeface="Arial"/>
              </a:rPr>
              <a:t>Удивительный треугольник – </a:t>
            </a:r>
            <a:r>
              <a:rPr kumimoji="0" lang="ru-RU" sz="2400" b="1" i="1" u="none" strike="noStrike" kern="0" cap="none" spc="0" normalizeH="0" baseline="0" noProof="0" dirty="0" err="1" smtClean="0">
                <a:ln>
                  <a:noFill/>
                </a:ln>
                <a:solidFill>
                  <a:srgbClr val="1F5F5D"/>
                </a:solidFill>
                <a:effectLst/>
                <a:uLnTx/>
                <a:uFillTx/>
                <a:latin typeface="Times New Roman" pitchFamily="18" charset="0"/>
                <a:cs typeface="Times New Roman" pitchFamily="18" charset="0"/>
                <a:sym typeface="Arial"/>
              </a:rPr>
              <a:t>трибар</a:t>
            </a:r>
            <a:r>
              <a:rPr kumimoji="0" lang="ru-RU" sz="2400" b="1" i="1" u="none" strike="noStrike" kern="0" cap="none" spc="0" normalizeH="0" baseline="0" noProof="0" dirty="0" smtClean="0">
                <a:ln>
                  <a:noFill/>
                </a:ln>
                <a:solidFill>
                  <a:srgbClr val="1F5F5D"/>
                </a:solidFill>
                <a:effectLst/>
                <a:uLnTx/>
                <a:uFillTx/>
                <a:latin typeface="Times New Roman" pitchFamily="18" charset="0"/>
                <a:cs typeface="Times New Roman" pitchFamily="18" charset="0"/>
                <a:sym typeface="Arial"/>
              </a:rPr>
              <a:t>.</a:t>
            </a:r>
            <a:endParaRPr kumimoji="0" lang="ru-RU" sz="2400" b="1" i="0" u="none" strike="noStrike" kern="0" cap="none" spc="0" normalizeH="0" baseline="0" noProof="0" dirty="0">
              <a:ln>
                <a:noFill/>
              </a:ln>
              <a:solidFill>
                <a:srgbClr val="1F5F5D"/>
              </a:solidFill>
              <a:effectLst/>
              <a:uLnTx/>
              <a:uFillTx/>
              <a:latin typeface="Times New Roman" pitchFamily="18" charset="0"/>
              <a:cs typeface="Times New Roman" pitchFamily="18"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887" y="269508"/>
            <a:ext cx="8614610" cy="635268"/>
          </a:xfrm>
        </p:spPr>
        <p:txBody>
          <a:bodyPr/>
          <a:lstStyle/>
          <a:p>
            <a:pPr algn="ctr"/>
            <a:r>
              <a:rPr lang="en-US" sz="3200" b="1" dirty="0" smtClean="0">
                <a:solidFill>
                  <a:srgbClr val="1F5F5D"/>
                </a:solidFill>
                <a:latin typeface="Times New Roman" pitchFamily="18" charset="0"/>
                <a:ea typeface="Calibri"/>
                <a:cs typeface="Times New Roman" pitchFamily="18" charset="0"/>
                <a:sym typeface="Calibri"/>
              </a:rPr>
              <a:t>ВИДЫ  НЕВОЗМОЖНЫХ ФИГУР</a:t>
            </a:r>
            <a:endParaRPr lang="ru-RU" sz="3200" dirty="0"/>
          </a:p>
        </p:txBody>
      </p:sp>
      <p:sp>
        <p:nvSpPr>
          <p:cNvPr id="6" name="Текст 4"/>
          <p:cNvSpPr txBox="1">
            <a:spLocks/>
          </p:cNvSpPr>
          <p:nvPr/>
        </p:nvSpPr>
        <p:spPr>
          <a:xfrm>
            <a:off x="577516" y="837397"/>
            <a:ext cx="8566484" cy="433137"/>
          </a:xfrm>
          <a:prstGeom prst="rect">
            <a:avLst/>
          </a:prstGeom>
          <a:solidFill>
            <a:schemeClr val="accent3">
              <a:lumMod val="20000"/>
              <a:lumOff val="80000"/>
            </a:schemeClr>
          </a:solidFill>
        </p:spPr>
        <p:txBody>
          <a:bodyPr/>
          <a:lstStyle/>
          <a:p>
            <a:pPr lvl="0" algn="ctr"/>
            <a:r>
              <a:rPr lang="ru-RU" sz="2400" b="1" dirty="0" smtClean="0">
                <a:solidFill>
                  <a:srgbClr val="1F5F5D"/>
                </a:solidFill>
                <a:latin typeface="Times New Roman" pitchFamily="18" charset="0"/>
                <a:cs typeface="Times New Roman" pitchFamily="18" charset="0"/>
              </a:rPr>
              <a:t>Примеры невозможных фигур на основе </a:t>
            </a:r>
            <a:r>
              <a:rPr lang="ru-RU" sz="2400" b="1" dirty="0" err="1" smtClean="0">
                <a:solidFill>
                  <a:srgbClr val="1F5F5D"/>
                </a:solidFill>
                <a:latin typeface="Times New Roman" pitchFamily="18" charset="0"/>
                <a:cs typeface="Times New Roman" pitchFamily="18" charset="0"/>
              </a:rPr>
              <a:t>трибара</a:t>
            </a:r>
            <a:r>
              <a:rPr lang="ru-RU" sz="2400" b="1" dirty="0" smtClean="0">
                <a:solidFill>
                  <a:srgbClr val="1F5F5D"/>
                </a:solidFill>
                <a:latin typeface="Times New Roman" pitchFamily="18" charset="0"/>
                <a:cs typeface="Times New Roman" pitchFamily="18" charset="0"/>
              </a:rPr>
              <a:t> </a:t>
            </a:r>
            <a:endParaRPr kumimoji="0" lang="ru-RU" sz="2400" b="1" i="0" u="none" strike="noStrike" kern="0" cap="none" spc="0" normalizeH="0" baseline="0" noProof="0" dirty="0">
              <a:ln>
                <a:noFill/>
              </a:ln>
              <a:solidFill>
                <a:srgbClr val="1F5F5D"/>
              </a:solidFill>
              <a:effectLst/>
              <a:uLnTx/>
              <a:uFillTx/>
              <a:latin typeface="Times New Roman" pitchFamily="18" charset="0"/>
              <a:cs typeface="Times New Roman" pitchFamily="18" charset="0"/>
              <a:sym typeface="Arial"/>
            </a:endParaRPr>
          </a:p>
        </p:txBody>
      </p:sp>
      <p:pic>
        <p:nvPicPr>
          <p:cNvPr id="9" name="Picture 4" descr="KNOT"/>
          <p:cNvPicPr>
            <a:picLocks noChangeAspect="1" noChangeArrowheads="1"/>
          </p:cNvPicPr>
          <p:nvPr/>
        </p:nvPicPr>
        <p:blipFill>
          <a:blip r:embed="rId2" cstate="print"/>
          <a:srcRect/>
          <a:stretch>
            <a:fillRect/>
          </a:stretch>
        </p:blipFill>
        <p:spPr bwMode="auto">
          <a:xfrm>
            <a:off x="5746282" y="4087998"/>
            <a:ext cx="2203634" cy="2040775"/>
          </a:xfrm>
          <a:prstGeom prst="rect">
            <a:avLst/>
          </a:prstGeom>
          <a:noFill/>
        </p:spPr>
      </p:pic>
      <p:pic>
        <p:nvPicPr>
          <p:cNvPr id="10" name="Picture 3" descr="triangle2"/>
          <p:cNvPicPr>
            <a:picLocks noChangeAspect="1" noChangeArrowheads="1"/>
          </p:cNvPicPr>
          <p:nvPr/>
        </p:nvPicPr>
        <p:blipFill>
          <a:blip r:embed="rId3" cstate="print">
            <a:clrChange>
              <a:clrFrom>
                <a:srgbClr val="FFFFFF"/>
              </a:clrFrom>
              <a:clrTo>
                <a:srgbClr val="FFFFFF">
                  <a:alpha val="0"/>
                </a:srgbClr>
              </a:clrTo>
            </a:clrChange>
            <a:lum bright="12000"/>
          </a:blip>
          <a:srcRect/>
          <a:stretch>
            <a:fillRect/>
          </a:stretch>
        </p:blipFill>
        <p:spPr bwMode="auto">
          <a:xfrm>
            <a:off x="1363464" y="1578727"/>
            <a:ext cx="2003408" cy="1982621"/>
          </a:xfrm>
          <a:prstGeom prst="rect">
            <a:avLst/>
          </a:prstGeom>
          <a:noFill/>
        </p:spPr>
      </p:pic>
      <p:pic>
        <p:nvPicPr>
          <p:cNvPr id="11" name="Рисунок 10" descr="http://festival.1september.ru/articles/102276/img6.jpg"/>
          <p:cNvPicPr/>
          <p:nvPr/>
        </p:nvPicPr>
        <p:blipFill>
          <a:blip r:embed="rId4" cstate="print"/>
          <a:srcRect/>
          <a:stretch>
            <a:fillRect/>
          </a:stretch>
        </p:blipFill>
        <p:spPr bwMode="auto">
          <a:xfrm>
            <a:off x="1453415" y="4206238"/>
            <a:ext cx="1911967" cy="1871843"/>
          </a:xfrm>
          <a:prstGeom prst="rect">
            <a:avLst/>
          </a:prstGeom>
          <a:noFill/>
          <a:ln w="9525">
            <a:noFill/>
            <a:miter lim="800000"/>
            <a:headEnd/>
            <a:tailEnd/>
          </a:ln>
        </p:spPr>
      </p:pic>
      <p:sp>
        <p:nvSpPr>
          <p:cNvPr id="12" name="Rectangle 7"/>
          <p:cNvSpPr>
            <a:spLocks noChangeArrowheads="1"/>
          </p:cNvSpPr>
          <p:nvPr/>
        </p:nvSpPr>
        <p:spPr bwMode="auto">
          <a:xfrm>
            <a:off x="1285448" y="6169062"/>
            <a:ext cx="2084225" cy="400110"/>
          </a:xfrm>
          <a:prstGeom prst="rect">
            <a:avLst/>
          </a:prstGeom>
          <a:noFill/>
          <a:ln w="9525">
            <a:noFill/>
            <a:miter lim="800000"/>
            <a:headEnd/>
            <a:tailEnd/>
          </a:ln>
          <a:effectLst/>
        </p:spPr>
        <p:txBody>
          <a:bodyPr wrap="none" anchor="ctr">
            <a:spAutoFit/>
          </a:bodyPr>
          <a:lstStyle/>
          <a:p>
            <a:pPr algn="ctr"/>
            <a:r>
              <a:rPr lang="ru-RU" sz="2000" b="1" dirty="0">
                <a:latin typeface="Times New Roman" pitchFamily="18" charset="0"/>
                <a:cs typeface="Times New Roman" pitchFamily="18" charset="0"/>
              </a:rPr>
              <a:t>Тройное домино</a:t>
            </a:r>
          </a:p>
        </p:txBody>
      </p:sp>
      <p:sp>
        <p:nvSpPr>
          <p:cNvPr id="13" name="Прямоугольник 12"/>
          <p:cNvSpPr/>
          <p:nvPr/>
        </p:nvSpPr>
        <p:spPr>
          <a:xfrm>
            <a:off x="1045819" y="3573495"/>
            <a:ext cx="3078087" cy="400110"/>
          </a:xfrm>
          <a:prstGeom prst="rect">
            <a:avLst/>
          </a:prstGeom>
        </p:spPr>
        <p:txBody>
          <a:bodyPr wrap="none">
            <a:spAutoFit/>
          </a:bodyPr>
          <a:lstStyle/>
          <a:p>
            <a:r>
              <a:rPr lang="ru-RU" sz="2000" b="1" dirty="0" smtClean="0">
                <a:latin typeface="Times New Roman" pitchFamily="18" charset="0"/>
                <a:cs typeface="Times New Roman" pitchFamily="18" charset="0"/>
              </a:rPr>
              <a:t>Треугольник из 12 кубов</a:t>
            </a:r>
            <a:endParaRPr lang="ru-RU" sz="2000" b="1" dirty="0">
              <a:latin typeface="Times New Roman" pitchFamily="18" charset="0"/>
              <a:cs typeface="Times New Roman" pitchFamily="18" charset="0"/>
            </a:endParaRPr>
          </a:p>
        </p:txBody>
      </p:sp>
      <p:sp>
        <p:nvSpPr>
          <p:cNvPr id="14" name="Прямоугольник 13"/>
          <p:cNvSpPr/>
          <p:nvPr/>
        </p:nvSpPr>
        <p:spPr>
          <a:xfrm>
            <a:off x="4743436" y="6182562"/>
            <a:ext cx="4400564" cy="400110"/>
          </a:xfrm>
          <a:prstGeom prst="rect">
            <a:avLst/>
          </a:prstGeom>
        </p:spPr>
        <p:txBody>
          <a:bodyPr wrap="none">
            <a:spAutoFit/>
          </a:bodyPr>
          <a:lstStyle/>
          <a:p>
            <a:r>
              <a:rPr lang="ru-RU" sz="2000" b="1" dirty="0" smtClean="0">
                <a:latin typeface="Times New Roman" pitchFamily="18" charset="0"/>
                <a:cs typeface="Times New Roman" pitchFamily="18" charset="0"/>
              </a:rPr>
              <a:t>Тройной деформированный </a:t>
            </a:r>
            <a:r>
              <a:rPr lang="ru-RU" sz="2000" b="1" dirty="0" err="1" smtClean="0">
                <a:latin typeface="Times New Roman" pitchFamily="18" charset="0"/>
                <a:cs typeface="Times New Roman" pitchFamily="18" charset="0"/>
              </a:rPr>
              <a:t>трибар</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15" name="Рисунок 14" descr="http://festival.1september.ru/articles/102276/img5.jpg"/>
          <p:cNvPicPr/>
          <p:nvPr/>
        </p:nvPicPr>
        <p:blipFill>
          <a:blip r:embed="rId5" cstate="print"/>
          <a:srcRect/>
          <a:stretch>
            <a:fillRect/>
          </a:stretch>
        </p:blipFill>
        <p:spPr bwMode="auto">
          <a:xfrm>
            <a:off x="5778918" y="1647923"/>
            <a:ext cx="1853917" cy="1769045"/>
          </a:xfrm>
          <a:prstGeom prst="rect">
            <a:avLst/>
          </a:prstGeom>
          <a:noFill/>
          <a:ln w="9525">
            <a:noFill/>
            <a:miter lim="800000"/>
            <a:headEnd/>
            <a:tailEnd/>
          </a:ln>
        </p:spPr>
      </p:pic>
      <p:sp>
        <p:nvSpPr>
          <p:cNvPr id="16" name="Прямоугольник 15"/>
          <p:cNvSpPr/>
          <p:nvPr/>
        </p:nvSpPr>
        <p:spPr>
          <a:xfrm>
            <a:off x="5846210" y="3282215"/>
            <a:ext cx="2340705" cy="400110"/>
          </a:xfrm>
          <a:prstGeom prst="rect">
            <a:avLst/>
          </a:prstGeom>
        </p:spPr>
        <p:txBody>
          <a:bodyPr wrap="square">
            <a:spAutoFit/>
          </a:bodyPr>
          <a:lstStyle/>
          <a:p>
            <a:r>
              <a:rPr lang="ru-RU" sz="2000" b="1" dirty="0" smtClean="0">
                <a:latin typeface="Times New Roman" pitchFamily="18" charset="0"/>
                <a:cs typeface="Times New Roman" pitchFamily="18" charset="0"/>
              </a:rPr>
              <a:t>Крылатый </a:t>
            </a:r>
            <a:r>
              <a:rPr lang="ru-RU" sz="2000" b="1" dirty="0" err="1" smtClean="0">
                <a:latin typeface="Times New Roman" pitchFamily="18" charset="0"/>
                <a:cs typeface="Times New Roman" pitchFamily="18" charset="0"/>
              </a:rPr>
              <a:t>трибар</a:t>
            </a:r>
            <a:endParaRPr lang="ru-RU" sz="20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Обычная">
  <a:themeElements>
    <a:clrScheme name="Открытая">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Обычная">
  <a:themeElements>
    <a:clrScheme name="Открытая">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Обычная">
  <a:themeElements>
    <a:clrScheme name="Открытая">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Обычная">
  <a:themeElements>
    <a:clrScheme name="Открытая">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Обычная">
  <a:themeElements>
    <a:clrScheme name="Открытая">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1565</Words>
  <Application>Microsoft Office PowerPoint</Application>
  <PresentationFormat>Экран (4:3)</PresentationFormat>
  <Paragraphs>109</Paragraphs>
  <Slides>24</Slides>
  <Notes>9</Notes>
  <HiddenSlides>0</HiddenSlides>
  <MMClips>0</MMClips>
  <ScaleCrop>false</ScaleCrop>
  <HeadingPairs>
    <vt:vector size="4" baseType="variant">
      <vt:variant>
        <vt:lpstr>Тема</vt:lpstr>
      </vt:variant>
      <vt:variant>
        <vt:i4>5</vt:i4>
      </vt:variant>
      <vt:variant>
        <vt:lpstr>Заголовки слайдов</vt:lpstr>
      </vt:variant>
      <vt:variant>
        <vt:i4>24</vt:i4>
      </vt:variant>
    </vt:vector>
  </HeadingPairs>
  <TitlesOfParts>
    <vt:vector size="29" baseType="lpstr">
      <vt:lpstr>Обычная</vt:lpstr>
      <vt:lpstr>2_Обычная</vt:lpstr>
      <vt:lpstr>5_Обычная</vt:lpstr>
      <vt:lpstr>6_Обычная</vt:lpstr>
      <vt:lpstr>7_Обычная</vt:lpstr>
      <vt:lpstr>Исследовательский реферат Невозможные фигуры</vt:lpstr>
      <vt:lpstr>Слайд 2</vt:lpstr>
      <vt:lpstr>Слайд 3</vt:lpstr>
      <vt:lpstr>Цель:  изучение невозможных фигур и область их применения.</vt:lpstr>
      <vt:lpstr>Невозможная фигура — один из видов оптических иллюзий, фигура, кажущаяся на первый взгляд проекцией обычного трёхмерного объекта, при внимательном рассмотрении которой становятся видны противоречивые соединения элементов фигуры</vt:lpstr>
      <vt:lpstr>Невозможные фигуры  достаточно часто встречаются на древних гравюрах, картинах и иконах</vt:lpstr>
      <vt:lpstr>Рассмотрим картину, нарисованную фламандским художником по имени Жос де Мей/Jos de Mey.   </vt:lpstr>
      <vt:lpstr> ВИДЫ  НЕВОЗМОЖНЫХ ФИГУР</vt:lpstr>
      <vt:lpstr>ВИДЫ  НЕВОЗМОЖНЫХ ФИГУР</vt:lpstr>
      <vt:lpstr>ВИДЫ  НЕВОЗМОЖНЫХ ФИГУР</vt:lpstr>
      <vt:lpstr>ВИДЫ  НЕВОЗМОЖНЫХ ФИГУР</vt:lpstr>
      <vt:lpstr>ВИДЫ  НЕВОЗМОЖНЫХ ФИГУР</vt:lpstr>
      <vt:lpstr>ВИДЫ  НЕВОЗМОЖНЫХ ФИГУР</vt:lpstr>
      <vt:lpstr>Американец Джерри Андрус увлекается созданием невозможных фигур в реальности. </vt:lpstr>
      <vt:lpstr> ПРИМЕНЕНИЕ НЕВОЗМОЖНЫХ ФИГУР</vt:lpstr>
      <vt:lpstr>Слайд 16</vt:lpstr>
      <vt:lpstr>Слайд 17</vt:lpstr>
      <vt:lpstr> ПРИМЕНЕНИЕ НЕВОЗМОЖНЫХ ФИГУР</vt:lpstr>
      <vt:lpstr> ПРИМЕНЕНИЕ НЕВОЗМОЖНЫХ ФИГУР</vt:lpstr>
      <vt:lpstr> ПРИМЕНЕНИЕ НЕВОЗМОЖНЫХ ФИГУР</vt:lpstr>
      <vt:lpstr>Создание невозможных фигур </vt:lpstr>
      <vt:lpstr>Слайд 22</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МБОУ «СШ №34»   ИНФОРМАЦИОННЫЙ ПРОЕКТ  ПО МАТЕМАТИКЕ ТЕМА ПРОЕКТА:  НЕВОЗМОЖНЫЕ ФИГУРЫ В ЖИЗНИ </dc:title>
  <cp:lastModifiedBy>Дом</cp:lastModifiedBy>
  <cp:revision>49</cp:revision>
  <dcterms:modified xsi:type="dcterms:W3CDTF">2020-12-11T12:31:43Z</dcterms:modified>
</cp:coreProperties>
</file>