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6"/>
  </p:notesMasterIdLst>
  <p:sldIdLst>
    <p:sldId id="339" r:id="rId2"/>
    <p:sldId id="332" r:id="rId3"/>
    <p:sldId id="333" r:id="rId4"/>
    <p:sldId id="340" r:id="rId5"/>
    <p:sldId id="334" r:id="rId6"/>
    <p:sldId id="343" r:id="rId7"/>
    <p:sldId id="347" r:id="rId8"/>
    <p:sldId id="349" r:id="rId9"/>
    <p:sldId id="348" r:id="rId10"/>
    <p:sldId id="345" r:id="rId11"/>
    <p:sldId id="350" r:id="rId12"/>
    <p:sldId id="336" r:id="rId13"/>
    <p:sldId id="374" r:id="rId14"/>
    <p:sldId id="351" r:id="rId15"/>
    <p:sldId id="317" r:id="rId16"/>
    <p:sldId id="362" r:id="rId17"/>
    <p:sldId id="363" r:id="rId18"/>
    <p:sldId id="356" r:id="rId19"/>
    <p:sldId id="357" r:id="rId20"/>
    <p:sldId id="360" r:id="rId21"/>
    <p:sldId id="355" r:id="rId22"/>
    <p:sldId id="358" r:id="rId23"/>
    <p:sldId id="353" r:id="rId24"/>
    <p:sldId id="364" r:id="rId25"/>
    <p:sldId id="365" r:id="rId26"/>
    <p:sldId id="366" r:id="rId27"/>
    <p:sldId id="369" r:id="rId28"/>
    <p:sldId id="370" r:id="rId29"/>
    <p:sldId id="373" r:id="rId30"/>
    <p:sldId id="375" r:id="rId31"/>
    <p:sldId id="376" r:id="rId32"/>
    <p:sldId id="377" r:id="rId33"/>
    <p:sldId id="371" r:id="rId34"/>
    <p:sldId id="30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CCFF"/>
    <a:srgbClr val="2E92A6"/>
    <a:srgbClr val="FDAC87"/>
    <a:srgbClr val="B93B03"/>
    <a:srgbClr val="030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9" autoAdjust="0"/>
  </p:normalViewPr>
  <p:slideViewPr>
    <p:cSldViewPr>
      <p:cViewPr varScale="1">
        <p:scale>
          <a:sx n="83" d="100"/>
          <a:sy n="83" d="100"/>
        </p:scale>
        <p:origin x="48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7AA66-0183-4899-A531-1E11C4661D7B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95175-A247-4F3D-8B82-2E13BF9D59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720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B4CCA2-9F2B-4232-9B0F-B86C648A2AF1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CF536-A9D7-4716-9847-61659C277F1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B4CCA2-9F2B-4232-9B0F-B86C648A2AF1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CF536-A9D7-4716-9847-61659C277F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B4CCA2-9F2B-4232-9B0F-B86C648A2AF1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CF536-A9D7-4716-9847-61659C277F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B4CCA2-9F2B-4232-9B0F-B86C648A2AF1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CF536-A9D7-4716-9847-61659C277F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B4CCA2-9F2B-4232-9B0F-B86C648A2AF1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CF536-A9D7-4716-9847-61659C277F1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B4CCA2-9F2B-4232-9B0F-B86C648A2AF1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CF536-A9D7-4716-9847-61659C277F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B4CCA2-9F2B-4232-9B0F-B86C648A2AF1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CF536-A9D7-4716-9847-61659C277F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B4CCA2-9F2B-4232-9B0F-B86C648A2AF1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CF536-A9D7-4716-9847-61659C277F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B4CCA2-9F2B-4232-9B0F-B86C648A2AF1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CF536-A9D7-4716-9847-61659C277F1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B4CCA2-9F2B-4232-9B0F-B86C648A2AF1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CF536-A9D7-4716-9847-61659C277F1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B4CCA2-9F2B-4232-9B0F-B86C648A2AF1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CF536-A9D7-4716-9847-61659C277F1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FB4CCA2-9F2B-4232-9B0F-B86C648A2AF1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F0CF536-A9D7-4716-9847-61659C277F1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748883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922652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ОГБОУ «Школа – интернат для детей, нуждающихся в психолого-педагогической и медико-социальной помощи»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908720"/>
            <a:ext cx="7498080" cy="546224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pPr marL="82296" indent="0">
              <a:buNone/>
            </a:pPr>
            <a:r>
              <a:rPr lang="ru-RU" sz="6000" dirty="0">
                <a:solidFill>
                  <a:schemeClr val="tx2">
                    <a:lumMod val="60000"/>
                    <a:lumOff val="40000"/>
                  </a:schemeClr>
                </a:solidFill>
                <a:cs typeface="Aharoni" pitchFamily="2" charset="-79"/>
              </a:rPr>
              <a:t>Русские </a:t>
            </a:r>
            <a:r>
              <a:rPr lang="ru-RU" sz="6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haroni" pitchFamily="2" charset="-79"/>
              </a:rPr>
              <a:t>писатели </a:t>
            </a:r>
            <a:r>
              <a:rPr lang="ru-RU" sz="6000" dirty="0">
                <a:solidFill>
                  <a:schemeClr val="tx2">
                    <a:lumMod val="60000"/>
                    <a:lumOff val="40000"/>
                  </a:schemeClr>
                </a:solidFill>
                <a:cs typeface="Aharoni" pitchFamily="2" charset="-79"/>
              </a:rPr>
              <a:t>и Нобелевская премия</a:t>
            </a:r>
            <a:endParaRPr lang="ru-RU" sz="6000" dirty="0" smtClean="0">
              <a:solidFill>
                <a:schemeClr val="tx2">
                  <a:lumMod val="60000"/>
                  <a:lumOff val="40000"/>
                </a:schemeClr>
              </a:solidFill>
              <a:cs typeface="Aharoni" pitchFamily="2" charset="-79"/>
            </a:endParaRPr>
          </a:p>
          <a:p>
            <a:pPr algn="r"/>
            <a:r>
              <a:rPr lang="ru-RU" i="1" dirty="0" smtClean="0"/>
              <a:t>Автор: </a:t>
            </a:r>
            <a:r>
              <a:rPr lang="ru-RU" i="1" dirty="0" smtClean="0"/>
              <a:t>Чезганова Анастасия,8класс</a:t>
            </a:r>
            <a:endParaRPr lang="ru-RU" i="1" dirty="0" smtClean="0"/>
          </a:p>
          <a:p>
            <a:pPr algn="r"/>
            <a:r>
              <a:rPr lang="ru-RU" i="1" dirty="0" smtClean="0"/>
              <a:t>Руководитель:   Окулич А.Ф.</a:t>
            </a:r>
          </a:p>
          <a:p>
            <a:pPr marL="82296" indent="0" algn="ctr">
              <a:buNone/>
            </a:pPr>
            <a:r>
              <a:rPr lang="ru-RU" dirty="0" smtClean="0"/>
              <a:t>Томск </a:t>
            </a:r>
            <a:r>
              <a:rPr lang="ru-RU" dirty="0" smtClean="0"/>
              <a:t>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643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Нобелевская  премия=</a:t>
            </a:r>
            <a:br>
              <a:rPr lang="ru-RU" dirty="0" smtClean="0"/>
            </a:br>
            <a:r>
              <a:rPr lang="ru-RU" dirty="0" smtClean="0"/>
              <a:t>948тысяч долларов +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47800"/>
            <a:ext cx="7704855" cy="507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143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Странный выбор номинантов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Сейчас </a:t>
            </a:r>
            <a:r>
              <a:rPr lang="ru-RU" dirty="0"/>
              <a:t> </a:t>
            </a:r>
            <a:r>
              <a:rPr lang="ru-RU" sz="6000" b="1" dirty="0" smtClean="0"/>
              <a:t>4</a:t>
            </a:r>
            <a:r>
              <a:rPr lang="ru-RU" dirty="0" smtClean="0"/>
              <a:t> </a:t>
            </a:r>
            <a:r>
              <a:rPr lang="ru-RU" dirty="0"/>
              <a:t>фамилии из каждых </a:t>
            </a:r>
            <a:r>
              <a:rPr lang="ru-RU" sz="6000" b="1" dirty="0" smtClean="0"/>
              <a:t>10</a:t>
            </a:r>
            <a:r>
              <a:rPr lang="ru-RU" dirty="0" smtClean="0"/>
              <a:t> лауреатов премии не помнит никто. </a:t>
            </a:r>
          </a:p>
          <a:p>
            <a:r>
              <a:rPr lang="ru-RU" dirty="0" smtClean="0"/>
              <a:t>У  </a:t>
            </a:r>
            <a:r>
              <a:rPr lang="ru-RU" sz="6000" b="1" dirty="0"/>
              <a:t>5</a:t>
            </a:r>
            <a:r>
              <a:rPr lang="ru-RU" dirty="0" smtClean="0"/>
              <a:t> </a:t>
            </a:r>
            <a:r>
              <a:rPr lang="ru-RU" dirty="0"/>
              <a:t>из оставшихся </a:t>
            </a:r>
            <a:r>
              <a:rPr lang="ru-RU" sz="4000" b="1" dirty="0"/>
              <a:t>6</a:t>
            </a:r>
            <a:r>
              <a:rPr lang="ru-RU" dirty="0" smtClean="0"/>
              <a:t>   труды давно </a:t>
            </a:r>
            <a:r>
              <a:rPr lang="ru-RU" dirty="0"/>
              <a:t>и прочно забыты. </a:t>
            </a:r>
            <a:r>
              <a:rPr lang="ru-RU" dirty="0" smtClean="0"/>
              <a:t> </a:t>
            </a:r>
          </a:p>
          <a:p>
            <a:r>
              <a:rPr lang="ru-RU" dirty="0" smtClean="0"/>
              <a:t>Выходит</a:t>
            </a:r>
            <a:r>
              <a:rPr lang="ru-RU" dirty="0"/>
              <a:t>, </a:t>
            </a:r>
            <a:r>
              <a:rPr lang="ru-RU" dirty="0" smtClean="0"/>
              <a:t> </a:t>
            </a:r>
            <a:r>
              <a:rPr lang="ru-RU" dirty="0"/>
              <a:t>Нобелевскую премию в области литературы присуждали </a:t>
            </a:r>
            <a:r>
              <a:rPr lang="ru-RU" dirty="0" smtClean="0"/>
              <a:t> не за талант, а за </a:t>
            </a:r>
            <a:r>
              <a:rPr lang="ru-RU" dirty="0"/>
              <a:t>какие-то другие </a:t>
            </a:r>
            <a:r>
              <a:rPr lang="ru-RU" dirty="0" smtClean="0"/>
              <a:t>заслуги?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850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Нобелевская премия и русская 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>
            <a:normAutofit fontScale="40000" lnSpcReduction="20000"/>
          </a:bodyPr>
          <a:lstStyle/>
          <a:p>
            <a:endParaRPr lang="ru-RU" sz="8000" dirty="0" smtClean="0"/>
          </a:p>
          <a:p>
            <a:r>
              <a:rPr lang="ru-RU" sz="8000" dirty="0" smtClean="0"/>
              <a:t>Шведская </a:t>
            </a:r>
            <a:r>
              <a:rPr lang="ru-RU" sz="8000" dirty="0"/>
              <a:t>академия наук </a:t>
            </a:r>
            <a:r>
              <a:rPr lang="ru-RU" sz="8000" dirty="0" smtClean="0"/>
              <a:t> никогда не </a:t>
            </a:r>
            <a:r>
              <a:rPr lang="ru-RU" sz="8000" dirty="0"/>
              <a:t> </a:t>
            </a:r>
            <a:r>
              <a:rPr lang="ru-RU" sz="8000" dirty="0" smtClean="0"/>
              <a:t>любила  русскую литературу </a:t>
            </a:r>
            <a:r>
              <a:rPr lang="ru-RU" sz="8000" dirty="0"/>
              <a:t>.</a:t>
            </a:r>
            <a:r>
              <a:rPr lang="ru-RU" sz="8000" dirty="0" smtClean="0"/>
              <a:t> </a:t>
            </a:r>
            <a:r>
              <a:rPr lang="ru-RU" sz="8000" b="1" dirty="0"/>
              <a:t>В</a:t>
            </a:r>
            <a:r>
              <a:rPr lang="ru-RU" sz="8000" b="1" dirty="0" smtClean="0"/>
              <a:t> 1901 году </a:t>
            </a:r>
            <a:r>
              <a:rPr lang="ru-RU" sz="8000" dirty="0"/>
              <a:t>она отвергла Л.Н. </a:t>
            </a:r>
            <a:r>
              <a:rPr lang="ru-RU" sz="8000" dirty="0" smtClean="0"/>
              <a:t>Толстого как </a:t>
            </a:r>
            <a:r>
              <a:rPr lang="ru-RU" sz="8000" dirty="0"/>
              <a:t>недостаточно </a:t>
            </a:r>
            <a:r>
              <a:rPr lang="ru-RU" sz="8000" dirty="0" smtClean="0"/>
              <a:t>талантливого.</a:t>
            </a:r>
          </a:p>
          <a:p>
            <a:pPr marL="82296" indent="0">
              <a:buNone/>
            </a:pPr>
            <a:endParaRPr lang="ru-RU" sz="8000" dirty="0" smtClean="0"/>
          </a:p>
          <a:p>
            <a:r>
              <a:rPr lang="ru-RU" sz="8000" dirty="0" smtClean="0"/>
              <a:t>Первым в мире </a:t>
            </a:r>
            <a:r>
              <a:rPr lang="ru-RU" sz="7200" dirty="0" smtClean="0"/>
              <a:t>лауреатом  </a:t>
            </a:r>
            <a:r>
              <a:rPr lang="ru-RU" sz="7200" dirty="0"/>
              <a:t>Нобелевской премии по  литературе(1901 год </a:t>
            </a:r>
            <a:r>
              <a:rPr lang="ru-RU" sz="7200" dirty="0" smtClean="0"/>
              <a:t>)</a:t>
            </a:r>
            <a:r>
              <a:rPr lang="ru-RU" sz="7200" dirty="0"/>
              <a:t> стал француз поэт </a:t>
            </a:r>
            <a:r>
              <a:rPr lang="ru-RU" sz="7200" dirty="0" smtClean="0"/>
              <a:t> </a:t>
            </a:r>
            <a:r>
              <a:rPr lang="ru-RU" sz="7200" dirty="0" err="1"/>
              <a:t>Сюлли-Прюдом</a:t>
            </a:r>
            <a:r>
              <a:rPr lang="ru-RU" sz="7200" dirty="0" smtClean="0"/>
              <a:t>.</a:t>
            </a:r>
            <a:r>
              <a:rPr lang="ru-RU" sz="7200" dirty="0"/>
              <a:t> Его не знают  даже в его Франции. </a:t>
            </a:r>
          </a:p>
          <a:p>
            <a:endParaRPr lang="ru-RU" sz="7200" dirty="0" smtClean="0"/>
          </a:p>
          <a:p>
            <a:endParaRPr lang="ru-RU" sz="7200" i="1" dirty="0"/>
          </a:p>
          <a:p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792593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Возмущённые писатели, художники и критики Швеции прислали Л.  Толстому письмо: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700808"/>
            <a:ext cx="7818072" cy="4968552"/>
          </a:xfrm>
        </p:spPr>
        <p:txBody>
          <a:bodyPr>
            <a:noAutofit/>
          </a:bodyPr>
          <a:lstStyle/>
          <a:p>
            <a:r>
              <a:rPr lang="ru-RU" sz="2400" dirty="0" smtClean="0"/>
              <a:t>«</a:t>
            </a:r>
            <a:r>
              <a:rPr lang="ru-RU" sz="2400" dirty="0"/>
              <a:t>Ввиду впервые состоявшегося присуждения Нобелевской премии мы хотим выразить Вам наше преклонение. Мы видим в Вас не только глубокочтимого патриарха современной литературы, но также одного из тех могучих проникновенных поэтов, о котором в данном случае следовало бы вспомнить прежде </a:t>
            </a:r>
            <a:endParaRPr lang="ru-RU" sz="2400" dirty="0" smtClean="0"/>
          </a:p>
          <a:p>
            <a:r>
              <a:rPr lang="ru-RU" sz="2400" dirty="0" smtClean="0"/>
              <a:t>Письмо </a:t>
            </a:r>
            <a:r>
              <a:rPr lang="ru-RU" sz="2400" dirty="0"/>
              <a:t>это подписали  49  видных деятелей шведской литературы и </a:t>
            </a:r>
            <a:r>
              <a:rPr lang="ru-RU" sz="2400" dirty="0" smtClean="0"/>
              <a:t>искусства и заявили, что  </a:t>
            </a:r>
            <a:r>
              <a:rPr lang="ru-RU" sz="2400" dirty="0"/>
              <a:t>Нобелевская </a:t>
            </a:r>
            <a:r>
              <a:rPr lang="ru-RU" sz="2400" dirty="0" smtClean="0"/>
              <a:t>комиссия  «…не </a:t>
            </a:r>
            <a:r>
              <a:rPr lang="ru-RU" sz="2400" dirty="0"/>
              <a:t>представляет ни мнения писателей-художников, ни общественного </a:t>
            </a:r>
            <a:r>
              <a:rPr lang="ru-RU" sz="2400" dirty="0" smtClean="0"/>
              <a:t>мнения».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68138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Отказ Льва Толстого от премии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2992376" cy="466344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860032" y="1524000"/>
            <a:ext cx="4073656" cy="4663440"/>
          </a:xfrm>
        </p:spPr>
        <p:txBody>
          <a:bodyPr>
            <a:noAutofit/>
          </a:bodyPr>
          <a:lstStyle/>
          <a:p>
            <a:r>
              <a:rPr lang="ru-RU" dirty="0" smtClean="0"/>
              <a:t>Весь  мир знал: </a:t>
            </a:r>
            <a:r>
              <a:rPr lang="ru-RU" dirty="0"/>
              <a:t>есть только один </a:t>
            </a:r>
            <a:r>
              <a:rPr lang="ru-RU" dirty="0" smtClean="0"/>
              <a:t>писатель на Земле, </a:t>
            </a:r>
            <a:r>
              <a:rPr lang="ru-RU" dirty="0"/>
              <a:t>достойный </a:t>
            </a:r>
            <a:r>
              <a:rPr lang="ru-RU" b="1" dirty="0" smtClean="0"/>
              <a:t> </a:t>
            </a:r>
            <a:r>
              <a:rPr lang="ru-RU" b="1" dirty="0"/>
              <a:t>первым </a:t>
            </a:r>
            <a:r>
              <a:rPr lang="ru-RU" dirty="0" smtClean="0"/>
              <a:t>получить  самую высокую </a:t>
            </a:r>
            <a:r>
              <a:rPr lang="ru-RU" dirty="0"/>
              <a:t>в мире </a:t>
            </a:r>
            <a:r>
              <a:rPr lang="ru-RU" dirty="0" smtClean="0"/>
              <a:t>награду -</a:t>
            </a:r>
            <a:r>
              <a:rPr lang="ru-RU" b="1" dirty="0" smtClean="0"/>
              <a:t>это  </a:t>
            </a:r>
            <a:r>
              <a:rPr lang="ru-RU" b="1" dirty="0"/>
              <a:t>Лев Толстой. </a:t>
            </a:r>
            <a:endParaRPr lang="ru-RU" b="1" dirty="0" smtClean="0"/>
          </a:p>
          <a:p>
            <a:pPr marL="82296" indent="0">
              <a:buNone/>
            </a:pPr>
            <a:r>
              <a:rPr lang="ru-RU" b="1" dirty="0" smtClean="0"/>
              <a:t>В 1906 </a:t>
            </a:r>
            <a:r>
              <a:rPr lang="ru-RU" dirty="0" smtClean="0"/>
              <a:t>году Л. Толстого  вновь номинировали на премию, но он от неё </a:t>
            </a:r>
            <a:r>
              <a:rPr lang="ru-RU" b="1" dirty="0" smtClean="0"/>
              <a:t>ОТКАЗАЛСЯ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r>
              <a:rPr lang="ru-RU" sz="2400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00" y="1524000"/>
            <a:ext cx="3528392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700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Не заметила Шведская академия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1124744"/>
            <a:ext cx="4049600" cy="506269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гениального </a:t>
            </a:r>
            <a:r>
              <a:rPr lang="ru-RU" dirty="0"/>
              <a:t>А.П. Чехова, </a:t>
            </a:r>
            <a:endParaRPr lang="ru-RU" dirty="0" smtClean="0"/>
          </a:p>
          <a:p>
            <a:r>
              <a:rPr lang="ru-RU" dirty="0" smtClean="0"/>
              <a:t> великих  русских писателей </a:t>
            </a:r>
            <a:r>
              <a:rPr lang="ru-RU" dirty="0"/>
              <a:t>и поэтов ХХ </a:t>
            </a:r>
            <a:r>
              <a:rPr lang="ru-RU" dirty="0" smtClean="0"/>
              <a:t>века</a:t>
            </a:r>
          </a:p>
          <a:p>
            <a:r>
              <a:rPr lang="ru-RU" dirty="0" smtClean="0"/>
              <a:t> В.   </a:t>
            </a:r>
            <a:r>
              <a:rPr lang="ru-RU" dirty="0"/>
              <a:t>Маяковского, </a:t>
            </a:r>
            <a:endParaRPr lang="ru-RU" dirty="0" smtClean="0"/>
          </a:p>
          <a:p>
            <a:r>
              <a:rPr lang="ru-RU" dirty="0" smtClean="0"/>
              <a:t>М. </a:t>
            </a:r>
            <a:r>
              <a:rPr lang="ru-RU" dirty="0"/>
              <a:t>Булгакова 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Алексея Толстого, </a:t>
            </a:r>
          </a:p>
          <a:p>
            <a:r>
              <a:rPr lang="ru-RU" dirty="0" smtClean="0"/>
              <a:t>М. Цветаеву,</a:t>
            </a:r>
          </a:p>
          <a:p>
            <a:r>
              <a:rPr lang="ru-RU" dirty="0" smtClean="0"/>
              <a:t> М. Пришвина, </a:t>
            </a:r>
          </a:p>
          <a:p>
            <a:r>
              <a:rPr lang="ru-RU" dirty="0" smtClean="0"/>
              <a:t>А. Блока, </a:t>
            </a:r>
          </a:p>
          <a:p>
            <a:r>
              <a:rPr lang="ru-RU" dirty="0" smtClean="0"/>
              <a:t>С. Есенина, </a:t>
            </a:r>
          </a:p>
          <a:p>
            <a:r>
              <a:rPr lang="ru-RU" dirty="0" smtClean="0"/>
              <a:t>А. Платонова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47" y="1114901"/>
            <a:ext cx="183832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24744"/>
            <a:ext cx="18002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72" y="3932882"/>
            <a:ext cx="18669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53796"/>
            <a:ext cx="2001773" cy="251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t-smertina.narod.ru/litphoto/blok/blok_10_1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03" y="2492896"/>
            <a:ext cx="1445738" cy="179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020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Максим </a:t>
            </a:r>
            <a:r>
              <a:rPr lang="ru-RU" dirty="0"/>
              <a:t>Горький был 5 раз номинирован на Нобелевскую </a:t>
            </a:r>
            <a:r>
              <a:rPr lang="ru-RU" dirty="0" smtClean="0"/>
              <a:t>премию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2060848"/>
            <a:ext cx="5184576" cy="4464496"/>
          </a:xfrm>
        </p:spPr>
        <p:txBody>
          <a:bodyPr>
            <a:noAutofit/>
          </a:bodyPr>
          <a:lstStyle/>
          <a:p>
            <a:r>
              <a:rPr lang="ru-RU" sz="2000" dirty="0" smtClean="0"/>
              <a:t> </a:t>
            </a:r>
            <a:r>
              <a:rPr lang="ru-RU" sz="2000" dirty="0"/>
              <a:t>В 1933году Шведская академия выбирала между </a:t>
            </a:r>
            <a:r>
              <a:rPr lang="ru-RU" sz="2000" dirty="0" smtClean="0"/>
              <a:t>Горьким  </a:t>
            </a:r>
            <a:r>
              <a:rPr lang="ru-RU" sz="2000" dirty="0"/>
              <a:t>и </a:t>
            </a:r>
            <a:r>
              <a:rPr lang="ru-RU" sz="2000" dirty="0" smtClean="0"/>
              <a:t>Буниным. Русская </a:t>
            </a:r>
            <a:r>
              <a:rPr lang="ru-RU" sz="2000" dirty="0"/>
              <a:t>эмиграция </a:t>
            </a:r>
            <a:r>
              <a:rPr lang="ru-RU" sz="2000" dirty="0" smtClean="0"/>
              <a:t> сделала </a:t>
            </a:r>
            <a:r>
              <a:rPr lang="ru-RU" sz="2000" dirty="0"/>
              <a:t>все, чтоб </a:t>
            </a:r>
            <a:r>
              <a:rPr lang="ru-RU" sz="2000" dirty="0" smtClean="0"/>
              <a:t>премию </a:t>
            </a:r>
            <a:r>
              <a:rPr lang="ru-RU" sz="2000" dirty="0"/>
              <a:t>не </a:t>
            </a:r>
            <a:r>
              <a:rPr lang="ru-RU" sz="2000" dirty="0" smtClean="0"/>
              <a:t>дали </a:t>
            </a:r>
            <a:r>
              <a:rPr lang="ru-RU" sz="2000" dirty="0"/>
              <a:t>Горькому и не развалился миф о том, что никакой культуры  </a:t>
            </a:r>
            <a:r>
              <a:rPr lang="ru-RU" sz="2000" dirty="0" smtClean="0"/>
              <a:t>в России </a:t>
            </a:r>
            <a:r>
              <a:rPr lang="ru-RU" sz="2000" dirty="0"/>
              <a:t>без эмигрантов не осталось. </a:t>
            </a:r>
          </a:p>
          <a:p>
            <a:r>
              <a:rPr lang="ru-RU" sz="2000" dirty="0" smtClean="0"/>
              <a:t>  </a:t>
            </a:r>
            <a:r>
              <a:rPr lang="ru-RU" dirty="0"/>
              <a:t>А</a:t>
            </a:r>
            <a:r>
              <a:rPr lang="ru-RU" dirty="0" smtClean="0"/>
              <a:t>кадемики Швеции сочли</a:t>
            </a:r>
            <a:r>
              <a:rPr lang="ru-RU" dirty="0"/>
              <a:t>, что Горький</a:t>
            </a:r>
            <a:r>
              <a:rPr lang="ru-RU" dirty="0" smtClean="0"/>
              <a:t>,— </a:t>
            </a:r>
            <a:r>
              <a:rPr lang="ru-RU" dirty="0"/>
              <a:t>анархист и «без сомнения, </a:t>
            </a:r>
            <a:r>
              <a:rPr lang="ru-RU" dirty="0" smtClean="0"/>
              <a:t>… </a:t>
            </a:r>
            <a:r>
              <a:rPr lang="ru-RU" dirty="0"/>
              <a:t>не вписывается в рамки Нобелевской премии».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0192" y="2204864"/>
            <a:ext cx="2664296" cy="412659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60848"/>
            <a:ext cx="280831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646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Возмущение мировой и российской  общественности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1524000"/>
            <a:ext cx="4049600" cy="466344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Марина Цветаева</a:t>
            </a:r>
          </a:p>
          <a:p>
            <a:pPr marL="82296" indent="0">
              <a:buNone/>
            </a:pPr>
            <a:r>
              <a:rPr lang="ru-RU" dirty="0"/>
              <a:t>п</a:t>
            </a:r>
            <a:r>
              <a:rPr lang="ru-RU" dirty="0" smtClean="0"/>
              <a:t>исала: «…</a:t>
            </a:r>
            <a:r>
              <a:rPr lang="ru-RU" dirty="0"/>
              <a:t>Н</a:t>
            </a:r>
            <a:r>
              <a:rPr lang="ru-RU" dirty="0" smtClean="0"/>
              <a:t>есравненно </a:t>
            </a:r>
            <a:r>
              <a:rPr lang="ru-RU" dirty="0"/>
              <a:t>больше </a:t>
            </a:r>
            <a:r>
              <a:rPr lang="ru-RU" dirty="0" smtClean="0"/>
              <a:t>Бунина, и </a:t>
            </a:r>
            <a:r>
              <a:rPr lang="ru-RU" dirty="0"/>
              <a:t>человечнее, и своеобразнее, и нужнее — Горький. </a:t>
            </a:r>
            <a:endParaRPr lang="ru-RU" dirty="0" smtClean="0"/>
          </a:p>
          <a:p>
            <a:r>
              <a:rPr lang="ru-RU" dirty="0" smtClean="0"/>
              <a:t>Горький </a:t>
            </a:r>
            <a:r>
              <a:rPr lang="ru-RU" dirty="0"/>
              <a:t>— эпоха, а Бунин — конец эпохи. </a:t>
            </a:r>
            <a:endParaRPr lang="ru-RU" dirty="0" smtClean="0"/>
          </a:p>
          <a:p>
            <a:r>
              <a:rPr lang="ru-RU" dirty="0" smtClean="0"/>
              <a:t>Но </a:t>
            </a:r>
            <a:r>
              <a:rPr lang="ru-RU" dirty="0"/>
              <a:t>— так как это </a:t>
            </a:r>
            <a:r>
              <a:rPr lang="ru-RU" b="1" dirty="0"/>
              <a:t>политика</a:t>
            </a:r>
            <a:r>
              <a:rPr lang="ru-RU" dirty="0"/>
              <a:t>, </a:t>
            </a:r>
            <a:r>
              <a:rPr lang="ru-RU" dirty="0" smtClean="0"/>
              <a:t> </a:t>
            </a:r>
            <a:r>
              <a:rPr lang="ru-RU" dirty="0"/>
              <a:t>король Швеции не может нацепить ордена коммунисту Горькому</a:t>
            </a:r>
            <a:r>
              <a:rPr lang="ru-RU" dirty="0" smtClean="0"/>
              <a:t>…»</a:t>
            </a:r>
          </a:p>
          <a:p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  </a:t>
            </a:r>
            <a:r>
              <a:rPr lang="ru-RU" dirty="0"/>
              <a:t>Ш</a:t>
            </a:r>
            <a:r>
              <a:rPr lang="ru-RU" dirty="0" smtClean="0"/>
              <a:t>ведские </a:t>
            </a:r>
            <a:r>
              <a:rPr lang="ru-RU" dirty="0"/>
              <a:t>газеты недоумевали: </a:t>
            </a:r>
            <a:endParaRPr lang="ru-RU" dirty="0" smtClean="0"/>
          </a:p>
          <a:p>
            <a:r>
              <a:rPr lang="ru-RU" dirty="0" smtClean="0"/>
              <a:t>« </a:t>
            </a:r>
            <a:r>
              <a:rPr lang="ru-RU" dirty="0"/>
              <a:t>Горький имеет гораздо больше заслуг перед русской и мировой литературой. Бунина знают лишь собратья по перу и редкие ценители, а Горького читает весь мир» 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13138"/>
            <a:ext cx="2520280" cy="135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419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Иван </a:t>
            </a:r>
            <a:r>
              <a:rPr lang="ru-RU" dirty="0" smtClean="0"/>
              <a:t>Бунин – первый русский писатель, лауреат Нобелевской премии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844824"/>
            <a:ext cx="4769680" cy="4342616"/>
          </a:xfrm>
        </p:spPr>
        <p:txBody>
          <a:bodyPr>
            <a:noAutofit/>
          </a:bodyPr>
          <a:lstStyle/>
          <a:p>
            <a:r>
              <a:rPr lang="ru-RU" dirty="0"/>
              <a:t>В 1933 году  </a:t>
            </a:r>
            <a:r>
              <a:rPr lang="ru-RU" dirty="0" smtClean="0"/>
              <a:t>Бунину была </a:t>
            </a:r>
            <a:r>
              <a:rPr lang="ru-RU" dirty="0"/>
              <a:t>присуждена Нобелевская премия </a:t>
            </a:r>
            <a:r>
              <a:rPr lang="ru-RU" dirty="0" smtClean="0"/>
              <a:t> –– </a:t>
            </a:r>
            <a:r>
              <a:rPr lang="ru-RU" b="1" dirty="0"/>
              <a:t>«за правдивый артистический талант, с которым он воссоздал в прозе типичный русский характер».</a:t>
            </a:r>
            <a:br>
              <a:rPr lang="ru-RU" b="1" dirty="0"/>
            </a:br>
            <a:r>
              <a:rPr lang="ru-RU" dirty="0" smtClean="0"/>
              <a:t>. </a:t>
            </a:r>
            <a:r>
              <a:rPr lang="ru-RU" dirty="0"/>
              <a:t>В</a:t>
            </a:r>
            <a:r>
              <a:rPr lang="ru-RU" dirty="0" smtClean="0"/>
              <a:t> Париже и в России русские радовались его успеху.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361" y="1524000"/>
            <a:ext cx="3618578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202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Борис Пастернак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043608" y="1524000"/>
            <a:ext cx="4049600" cy="466344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1958 году </a:t>
            </a:r>
          </a:p>
          <a:p>
            <a:r>
              <a:rPr lang="ru-RU" dirty="0"/>
              <a:t>Б. Пастернаку была присуждена Нобелевская премия по литературе </a:t>
            </a:r>
          </a:p>
          <a:p>
            <a:r>
              <a:rPr lang="ru-RU" b="1" dirty="0"/>
              <a:t>"за выдающиеся достижения в современной лирической поэзии и на традиционном поприще великой русской прозы</a:t>
            </a:r>
            <a:r>
              <a:rPr lang="ru-RU" b="1" dirty="0" smtClean="0"/>
              <a:t>".</a:t>
            </a:r>
          </a:p>
          <a:p>
            <a:r>
              <a:rPr lang="ru-RU" dirty="0" smtClean="0"/>
              <a:t>Проза –это не очень талантливый роман о белогвардейцах                                                                                               «Доктор Живаго».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421" y="1524000"/>
            <a:ext cx="2846457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65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260086"/>
            <a:ext cx="7776864" cy="533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ознакомиться с историей   Нобелевской премии,</a:t>
            </a:r>
          </a:p>
          <a:p>
            <a:endParaRPr lang="ru-RU" dirty="0" smtClean="0"/>
          </a:p>
          <a:p>
            <a:r>
              <a:rPr lang="ru-RU" dirty="0" smtClean="0"/>
              <a:t>изучить материалы о    российских номинантах  и лауреатах Нобелевской премии,</a:t>
            </a:r>
          </a:p>
          <a:p>
            <a:endParaRPr lang="ru-RU" dirty="0" smtClean="0"/>
          </a:p>
          <a:p>
            <a:r>
              <a:rPr lang="ru-RU" dirty="0"/>
              <a:t>п</a:t>
            </a:r>
            <a:r>
              <a:rPr lang="ru-RU" dirty="0" smtClean="0"/>
              <a:t>оказать неоднозначное отношение мировой общественности  к лауреатам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118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Писатель-орудие борьбы ЦРУ с </a:t>
            </a:r>
            <a:r>
              <a:rPr lang="ru-RU" dirty="0" smtClean="0"/>
              <a:t>СССР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988840"/>
            <a:ext cx="8172400" cy="4259560"/>
          </a:xfrm>
        </p:spPr>
        <p:txBody>
          <a:bodyPr>
            <a:noAutofit/>
          </a:bodyPr>
          <a:lstStyle/>
          <a:p>
            <a:r>
              <a:rPr lang="ru-RU" sz="2400" dirty="0"/>
              <a:t>А в 2009 году в  </a:t>
            </a:r>
            <a:r>
              <a:rPr lang="ru-RU" sz="2400" dirty="0" smtClean="0"/>
              <a:t>Европе </a:t>
            </a:r>
            <a:r>
              <a:rPr lang="ru-RU" sz="2400" dirty="0"/>
              <a:t>появились рассекреченные документы о причастности к присуждению Нобелевской премии для „Доктора Живаго“ </a:t>
            </a:r>
            <a:r>
              <a:rPr lang="ru-RU" sz="2400" dirty="0" smtClean="0"/>
              <a:t> ЦРУ  </a:t>
            </a:r>
            <a:r>
              <a:rPr lang="ru-RU" sz="2400" dirty="0"/>
              <a:t>и генерального секретаря ООН шведа </a:t>
            </a:r>
            <a:r>
              <a:rPr lang="ru-RU" sz="2400" dirty="0" err="1" smtClean="0"/>
              <a:t>Хаммаршельда</a:t>
            </a:r>
            <a:r>
              <a:rPr lang="ru-RU" sz="2400" dirty="0" smtClean="0"/>
              <a:t>. Премия стала орудием холодной войны, ей убивали СССР. Орудием борьбы против своей воли стал и Пастернак.</a:t>
            </a:r>
          </a:p>
          <a:p>
            <a:r>
              <a:rPr lang="ru-RU" sz="2400" smtClean="0"/>
              <a:t>Его роман </a:t>
            </a:r>
            <a:r>
              <a:rPr lang="ru-RU" sz="2400" dirty="0" smtClean="0"/>
              <a:t>люди ЦРУ тайно </a:t>
            </a:r>
            <a:r>
              <a:rPr lang="ru-RU" sz="2400" dirty="0"/>
              <a:t>перевезли за границу, </a:t>
            </a:r>
            <a:r>
              <a:rPr lang="ru-RU" sz="2400" dirty="0" smtClean="0"/>
              <a:t>издали там  </a:t>
            </a:r>
            <a:r>
              <a:rPr lang="ru-RU" sz="2400" dirty="0"/>
              <a:t>и  устроили шумиху вокруг «железного занавеса</a:t>
            </a:r>
            <a:r>
              <a:rPr lang="ru-RU" sz="2400" dirty="0" smtClean="0"/>
              <a:t>» и нашей страны. Пастернака  собирались выдворить  </a:t>
            </a:r>
            <a:r>
              <a:rPr lang="ru-RU" sz="2400" dirty="0"/>
              <a:t>из </a:t>
            </a:r>
            <a:r>
              <a:rPr lang="ru-RU" sz="2400" dirty="0" smtClean="0"/>
              <a:t>СССР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79571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Я люблю свою Родину!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Пастернак не хотел </a:t>
            </a:r>
            <a:r>
              <a:rPr lang="ru-RU" dirty="0"/>
              <a:t>«</a:t>
            </a:r>
            <a:r>
              <a:rPr lang="ru-RU" dirty="0" smtClean="0"/>
              <a:t>выдворения </a:t>
            </a:r>
            <a:r>
              <a:rPr lang="ru-RU" dirty="0"/>
              <a:t>из СССР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 Он написал </a:t>
            </a:r>
            <a:r>
              <a:rPr lang="ru-RU" dirty="0"/>
              <a:t>письмо </a:t>
            </a:r>
            <a:r>
              <a:rPr lang="ru-RU" dirty="0" smtClean="0"/>
              <a:t> </a:t>
            </a:r>
            <a:r>
              <a:rPr lang="ru-RU" dirty="0"/>
              <a:t>Хрущеву </a:t>
            </a:r>
            <a:r>
              <a:rPr lang="ru-RU" dirty="0" smtClean="0"/>
              <a:t>: </a:t>
            </a:r>
            <a:r>
              <a:rPr lang="ru-RU" dirty="0"/>
              <a:t>«Я связан с Россией рождением, жизнью, работой. Я не мыслю своей судьбы отдельно и вне ее. Каковы бы ни были мои ошибки и заблуждения, я не мог себе представить, что окажусь в центре такой политической кампании, которую стали раздувать вокруг моего имени на Западе… Выезд за пределы моей Родины для меня равносилен смерти, и поэтому я прошу не принимать по отношению ко мне этой крайней меры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Любовь к Родине оказалась для писателя   дороже нобелевского миллиона. Борис Пастернак </a:t>
            </a:r>
            <a:r>
              <a:rPr lang="ru-RU" b="1" dirty="0" smtClean="0"/>
              <a:t>ОТКАЗАЛСЯ </a:t>
            </a:r>
            <a:r>
              <a:rPr lang="ru-RU" dirty="0" smtClean="0"/>
              <a:t>от престижной премии</a:t>
            </a:r>
            <a:r>
              <a:rPr lang="ru-RU" dirty="0"/>
              <a:t>. </a:t>
            </a:r>
            <a:endParaRPr lang="ru-RU" dirty="0" smtClean="0"/>
          </a:p>
          <a:p>
            <a:pPr marL="82296" indent="0">
              <a:buNone/>
            </a:pPr>
            <a:r>
              <a:rPr lang="ru-RU" dirty="0" smtClean="0"/>
              <a:t>Всё </a:t>
            </a:r>
            <a:r>
              <a:rPr lang="ru-RU" dirty="0"/>
              <a:t>это сказалось на здоровье писателя, он заболел раком и умер. На войне как на войне.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735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64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Доказано, что Нобелевский </a:t>
            </a:r>
            <a:r>
              <a:rPr lang="ru-RU" dirty="0"/>
              <a:t>комитет был </a:t>
            </a:r>
            <a:r>
              <a:rPr lang="ru-RU" dirty="0" smtClean="0"/>
              <a:t>оружием ЦРУ  </a:t>
            </a:r>
            <a:r>
              <a:rPr lang="ru-RU" dirty="0"/>
              <a:t>в холодной войне с СССР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Разве это случайность, что </a:t>
            </a:r>
            <a:r>
              <a:rPr lang="ru-RU" sz="7000" b="1" dirty="0"/>
              <a:t>4</a:t>
            </a:r>
            <a:r>
              <a:rPr lang="ru-RU" dirty="0" smtClean="0"/>
              <a:t> из </a:t>
            </a:r>
            <a:r>
              <a:rPr lang="ru-RU" sz="6900" b="1" dirty="0"/>
              <a:t>5</a:t>
            </a:r>
            <a:r>
              <a:rPr lang="ru-RU" sz="6900" b="1" dirty="0" smtClean="0"/>
              <a:t> </a:t>
            </a:r>
            <a:r>
              <a:rPr lang="ru-RU" dirty="0" smtClean="0"/>
              <a:t>русских писателей - нобелевских лауреатов  находились в конфликте с советской властью?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Только  писатель, ставший врагом Советского Союза, имел  шансы получить эту премию.</a:t>
            </a: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С</a:t>
            </a:r>
            <a:r>
              <a:rPr lang="ru-RU" dirty="0" smtClean="0"/>
              <a:t>мешно, но </a:t>
            </a:r>
            <a:r>
              <a:rPr lang="ru-RU" dirty="0"/>
              <a:t>в 1955 году на Нобелевскую премию по литературе номинировался даже… </a:t>
            </a:r>
            <a:r>
              <a:rPr lang="ru-RU" dirty="0" smtClean="0"/>
              <a:t>перебежчик и  американский шпион в СССР Игорь </a:t>
            </a:r>
            <a:r>
              <a:rPr lang="ru-RU" dirty="0"/>
              <a:t>Гузенко, </a:t>
            </a:r>
            <a:r>
              <a:rPr lang="ru-RU" dirty="0" smtClean="0"/>
              <a:t>он на </a:t>
            </a:r>
            <a:r>
              <a:rPr lang="ru-RU" dirty="0"/>
              <a:t>Западе </a:t>
            </a:r>
            <a:r>
              <a:rPr lang="ru-RU" dirty="0" smtClean="0"/>
              <a:t> вдруг занялся </a:t>
            </a:r>
            <a:r>
              <a:rPr lang="ru-RU" dirty="0"/>
              <a:t>литературой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Тех писателей, кто не проклинал СССР, в Нобелевском комитете   не жаловали.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362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Владимир Набоков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412776"/>
            <a:ext cx="309634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995936" y="1524000"/>
            <a:ext cx="4937752" cy="4929336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2000" dirty="0"/>
              <a:t>Блестящий писатель и </a:t>
            </a:r>
            <a:r>
              <a:rPr lang="ru-RU" sz="2000" dirty="0" smtClean="0"/>
              <a:t>литературовед русский  эмигрант  </a:t>
            </a:r>
            <a:r>
              <a:rPr lang="ru-RU" sz="2000" dirty="0"/>
              <a:t>Владимир Набоков </a:t>
            </a:r>
            <a:r>
              <a:rPr lang="ru-RU" sz="2000" dirty="0" smtClean="0"/>
              <a:t>номинировался  </a:t>
            </a:r>
            <a:r>
              <a:rPr lang="ru-RU" sz="2000" dirty="0"/>
              <a:t>на Нобелевскую </a:t>
            </a:r>
            <a:r>
              <a:rPr lang="ru-RU" sz="2000" dirty="0" smtClean="0"/>
              <a:t>премию  </a:t>
            </a:r>
            <a:r>
              <a:rPr lang="ru-RU" sz="2000" dirty="0"/>
              <a:t>4</a:t>
            </a:r>
            <a:r>
              <a:rPr lang="ru-RU" sz="2000" dirty="0" smtClean="0"/>
              <a:t> </a:t>
            </a:r>
            <a:r>
              <a:rPr lang="ru-RU" sz="2000" dirty="0"/>
              <a:t>года </a:t>
            </a:r>
            <a:r>
              <a:rPr lang="ru-RU" sz="2000" dirty="0" smtClean="0"/>
              <a:t>подряд.</a:t>
            </a:r>
          </a:p>
          <a:p>
            <a:pPr marL="82296" indent="0">
              <a:buNone/>
            </a:pPr>
            <a:r>
              <a:rPr lang="ru-RU" sz="2000" dirty="0"/>
              <a:t>Он перевёл на английский язык «Евгения Онегина», «Слово о  полку Игореве», «Герой нашего времени», написал </a:t>
            </a:r>
            <a:r>
              <a:rPr lang="ru-RU" sz="2000" dirty="0" smtClean="0"/>
              <a:t>много отличных романов. </a:t>
            </a:r>
            <a:endParaRPr lang="ru-RU" sz="2000" dirty="0"/>
          </a:p>
          <a:p>
            <a:pPr marL="82296" indent="0">
              <a:buNone/>
            </a:pPr>
            <a:r>
              <a:rPr lang="ru-RU" sz="2000" dirty="0" smtClean="0"/>
              <a:t> Писатели мира   считали, что Набоков  </a:t>
            </a:r>
            <a:r>
              <a:rPr lang="ru-RU" sz="2000" dirty="0"/>
              <a:t>незаслуженно не </a:t>
            </a:r>
            <a:r>
              <a:rPr lang="ru-RU" sz="2000" dirty="0" smtClean="0"/>
              <a:t> получил награду.</a:t>
            </a:r>
            <a:r>
              <a:rPr lang="ru-RU" sz="2000" dirty="0"/>
              <a:t> А</a:t>
            </a:r>
            <a:r>
              <a:rPr lang="ru-RU" sz="2000" dirty="0" smtClean="0"/>
              <a:t>мериканский </a:t>
            </a:r>
            <a:r>
              <a:rPr lang="ru-RU" sz="2000" dirty="0"/>
              <a:t>критик </a:t>
            </a:r>
            <a:r>
              <a:rPr lang="ru-RU" sz="2000" dirty="0" smtClean="0"/>
              <a:t>сказал</a:t>
            </a:r>
            <a:r>
              <a:rPr lang="ru-RU" sz="2000" dirty="0"/>
              <a:t>: «Набоков не получил «</a:t>
            </a:r>
            <a:r>
              <a:rPr lang="ru-RU" sz="2000" dirty="0" err="1"/>
              <a:t>нобелевки</a:t>
            </a:r>
            <a:r>
              <a:rPr lang="ru-RU" sz="2000" dirty="0"/>
              <a:t>» не потому, что не заслуживает ее, а потому, что Нобелевская премия не заслуживает Набокова</a:t>
            </a:r>
            <a:r>
              <a:rPr lang="ru-RU" sz="2000" dirty="0" smtClean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481723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Михаил Шолохов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043608" y="1524000"/>
            <a:ext cx="4049600" cy="4663440"/>
          </a:xfrm>
        </p:spPr>
        <p:txBody>
          <a:bodyPr>
            <a:normAutofit/>
          </a:bodyPr>
          <a:lstStyle/>
          <a:p>
            <a:r>
              <a:rPr lang="ru-RU" sz="2400" dirty="0"/>
              <a:t> В 1965 г. </a:t>
            </a:r>
            <a:r>
              <a:rPr lang="ru-RU" sz="2400" dirty="0" smtClean="0"/>
              <a:t>Шолохов получил </a:t>
            </a:r>
            <a:r>
              <a:rPr lang="ru-RU" sz="2400" dirty="0"/>
              <a:t>Нобелевскую премию по литературе «за художественную силу и цельность эпоса о донском казачестве в переломное для России время». </a:t>
            </a:r>
            <a:r>
              <a:rPr lang="ru-RU" sz="2400" dirty="0" smtClean="0"/>
              <a:t>Он был гениален и  верен Родине. За это ему организовали международную травлю </a:t>
            </a:r>
            <a:endParaRPr lang="ru-RU" sz="2400" dirty="0"/>
          </a:p>
          <a:p>
            <a:endParaRPr lang="ru-RU" sz="24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72947483"/>
              </p:ext>
            </p:extLst>
          </p:nvPr>
        </p:nvGraphicFramePr>
        <p:xfrm>
          <a:off x="5276850" y="1524000"/>
          <a:ext cx="3657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28" y="1894840"/>
            <a:ext cx="3631460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643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Александр </a:t>
            </a:r>
            <a:r>
              <a:rPr lang="ru-RU" dirty="0" smtClean="0"/>
              <a:t>Солженицын, диссидент, эмигрант,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64529"/>
            <a:ext cx="3426346" cy="29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435608" y="4797152"/>
            <a:ext cx="7456872" cy="18002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 smtClean="0"/>
              <a:t>Он получил премию в 1970 </a:t>
            </a:r>
            <a:r>
              <a:rPr lang="ru-RU" dirty="0"/>
              <a:t>г. "За </a:t>
            </a:r>
            <a:r>
              <a:rPr lang="ru-RU" b="1" dirty="0"/>
              <a:t>нравственную силу</a:t>
            </a:r>
            <a:r>
              <a:rPr lang="ru-RU" dirty="0"/>
              <a:t>, с которой он следовал непреложным традициям русской литературы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268760"/>
            <a:ext cx="417646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вымаливал </a:t>
            </a:r>
            <a:r>
              <a:rPr lang="ru-RU" sz="2400" b="1" dirty="0"/>
              <a:t>у ЦРУ </a:t>
            </a:r>
            <a:r>
              <a:rPr lang="ru-RU" sz="2400" dirty="0"/>
              <a:t>Нобелевскую премию</a:t>
            </a:r>
            <a:r>
              <a:rPr lang="ru-RU" sz="2400" dirty="0" smtClean="0"/>
              <a:t>: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"Мне эту премию надо. Как ступень в позиции, в битве! И чем быстрее получу, тем тверже стану, тем крепче ударю</a:t>
            </a:r>
            <a:r>
              <a:rPr lang="ru-RU" sz="2400" dirty="0" smtClean="0"/>
              <a:t>!»-писал он.</a:t>
            </a:r>
          </a:p>
          <a:p>
            <a:r>
              <a:rPr lang="ru-RU" sz="2400" dirty="0" smtClean="0"/>
              <a:t>Ударять он собирался свою Родину</a:t>
            </a:r>
            <a:r>
              <a:rPr lang="ru-RU" sz="2800" dirty="0" smtClean="0"/>
              <a:t>.</a:t>
            </a:r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58832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«Нравственный человек» Солженицын о своей Родине: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"Нет на свете нации более презренной, более покинутой, более чуждой и ненужной, чем русская". </a:t>
            </a:r>
            <a:endParaRPr lang="ru-RU" dirty="0" smtClean="0"/>
          </a:p>
          <a:p>
            <a:r>
              <a:rPr lang="ru-RU" dirty="0" smtClean="0"/>
              <a:t>Этого от него в ЦРУ и ждали…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536504" cy="296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16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Иосиф </a:t>
            </a:r>
            <a:r>
              <a:rPr lang="ru-RU" dirty="0" smtClean="0"/>
              <a:t>Бродский, поэт, эмигрант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dirty="0" smtClean="0"/>
              <a:t>В 1987году- легко, с первой номинации получил Нобелевскую премию </a:t>
            </a:r>
            <a:r>
              <a:rPr lang="ru-RU" dirty="0"/>
              <a:t>«За всеобъемлющее творчество, пропитанное ясностью мысли и </a:t>
            </a:r>
            <a:r>
              <a:rPr lang="ru-RU" dirty="0" smtClean="0"/>
              <a:t>страстностью». </a:t>
            </a:r>
          </a:p>
          <a:p>
            <a:pPr marL="82296" indent="0">
              <a:buNone/>
            </a:pPr>
            <a:r>
              <a:rPr lang="ru-RU" dirty="0" smtClean="0"/>
              <a:t>Он писал по-английски, жил в Америке и был</a:t>
            </a:r>
          </a:p>
          <a:p>
            <a:pPr marL="82296" indent="0">
              <a:buNone/>
            </a:pPr>
            <a:r>
              <a:rPr lang="ru-RU" dirty="0" smtClean="0"/>
              <a:t> гражданином Америки.</a:t>
            </a:r>
          </a:p>
          <a:p>
            <a:pPr marL="82296" indent="0">
              <a:buNone/>
            </a:pPr>
            <a:r>
              <a:rPr lang="ru-RU" dirty="0" smtClean="0"/>
              <a:t>В Россию не приехал ни разу даже после развала СССР.</a:t>
            </a:r>
          </a:p>
          <a:p>
            <a:pPr marL="82296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289630" y="1524000"/>
            <a:ext cx="3674858" cy="4663440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672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869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Константин Георгиевич Паустовский, писатель, патриот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971600" y="1524000"/>
            <a:ext cx="4121608" cy="466344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Был </a:t>
            </a:r>
            <a:r>
              <a:rPr lang="ru-RU" sz="3600" dirty="0"/>
              <a:t>среди кандидатов на «Нобеля» по литературе </a:t>
            </a:r>
            <a:r>
              <a:rPr lang="ru-RU" sz="3600" b="1" dirty="0" smtClean="0"/>
              <a:t>2</a:t>
            </a:r>
            <a:r>
              <a:rPr lang="ru-RU" sz="3600" dirty="0" smtClean="0"/>
              <a:t> раза.</a:t>
            </a:r>
            <a:endParaRPr lang="ru-RU" sz="3600" dirty="0"/>
          </a:p>
          <a:p>
            <a:r>
              <a:rPr lang="ru-RU" sz="3600" dirty="0" smtClean="0"/>
              <a:t> Он тоже  </a:t>
            </a:r>
            <a:r>
              <a:rPr lang="ru-RU" sz="3600" dirty="0"/>
              <a:t>не </a:t>
            </a:r>
            <a:r>
              <a:rPr lang="ru-RU" sz="3600" dirty="0" smtClean="0"/>
              <a:t>получил </a:t>
            </a:r>
            <a:r>
              <a:rPr lang="ru-RU" sz="3600" dirty="0"/>
              <a:t>премии 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74441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652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Среди русских номинантов на премию в разные годы были 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Константин Бальмонт,</a:t>
            </a:r>
          </a:p>
          <a:p>
            <a:r>
              <a:rPr lang="ru-RU" dirty="0" smtClean="0"/>
              <a:t> Иван </a:t>
            </a:r>
            <a:r>
              <a:rPr lang="ru-RU" dirty="0"/>
              <a:t>Шмелев, </a:t>
            </a:r>
          </a:p>
          <a:p>
            <a:r>
              <a:rPr lang="ru-RU" dirty="0"/>
              <a:t>Николай Бердяев, </a:t>
            </a:r>
          </a:p>
          <a:p>
            <a:r>
              <a:rPr lang="ru-RU" dirty="0"/>
              <a:t>Марк </a:t>
            </a:r>
            <a:r>
              <a:rPr lang="ru-RU" dirty="0" err="1"/>
              <a:t>Алданов</a:t>
            </a:r>
            <a:r>
              <a:rPr lang="ru-RU" dirty="0"/>
              <a:t>, </a:t>
            </a:r>
          </a:p>
          <a:p>
            <a:r>
              <a:rPr lang="ru-RU" dirty="0"/>
              <a:t>Леонид Леонов</a:t>
            </a:r>
            <a:r>
              <a:rPr lang="ru-RU" dirty="0" smtClean="0"/>
              <a:t>,</a:t>
            </a:r>
          </a:p>
          <a:p>
            <a:r>
              <a:rPr lang="ru-RU" dirty="0" smtClean="0"/>
              <a:t>Анна Ахматова, </a:t>
            </a:r>
            <a:endParaRPr lang="ru-RU" dirty="0"/>
          </a:p>
          <a:p>
            <a:r>
              <a:rPr lang="ru-RU" dirty="0"/>
              <a:t>Борис Зайцев, </a:t>
            </a:r>
          </a:p>
          <a:p>
            <a:r>
              <a:rPr lang="ru-RU" dirty="0" smtClean="0"/>
              <a:t>Евгений Евтушенко.</a:t>
            </a:r>
          </a:p>
          <a:p>
            <a:r>
              <a:rPr lang="ru-RU" b="1" dirty="0" smtClean="0"/>
              <a:t>Премию им не дали.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538" y="1484784"/>
            <a:ext cx="201356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20" y="1988840"/>
            <a:ext cx="17811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511" y="3717032"/>
            <a:ext cx="2080489" cy="255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545" y="4610497"/>
            <a:ext cx="1428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085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560840" cy="500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с</a:t>
            </a:r>
            <a:r>
              <a:rPr lang="ru-RU" dirty="0" smtClean="0"/>
              <a:t>обрать интересные факты об истории Нобелевской премии и писателях -  Нобелевских лауреатах,</a:t>
            </a:r>
          </a:p>
          <a:p>
            <a:endParaRPr lang="ru-RU" dirty="0" smtClean="0"/>
          </a:p>
          <a:p>
            <a:r>
              <a:rPr lang="ru-RU" dirty="0"/>
              <a:t>п</a:t>
            </a:r>
            <a:r>
              <a:rPr lang="ru-RU" dirty="0" smtClean="0"/>
              <a:t>одобрать иллюстрации,</a:t>
            </a:r>
          </a:p>
          <a:p>
            <a:endParaRPr lang="ru-RU" dirty="0" smtClean="0"/>
          </a:p>
          <a:p>
            <a:r>
              <a:rPr lang="ru-RU" dirty="0"/>
              <a:t>н</a:t>
            </a:r>
            <a:r>
              <a:rPr lang="ru-RU" dirty="0" smtClean="0"/>
              <a:t>аписать реферат, </a:t>
            </a:r>
          </a:p>
          <a:p>
            <a:endParaRPr lang="ru-RU" dirty="0" smtClean="0"/>
          </a:p>
          <a:p>
            <a:r>
              <a:rPr lang="ru-RU" dirty="0"/>
              <a:t>п</a:t>
            </a:r>
            <a:r>
              <a:rPr lang="ru-RU" dirty="0" smtClean="0"/>
              <a:t>одготовить презентацию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842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704856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14202"/>
          </a:xfrm>
        </p:spPr>
        <p:txBody>
          <a:bodyPr>
            <a:noAutofit/>
          </a:bodyPr>
          <a:lstStyle/>
          <a:p>
            <a:r>
              <a:rPr lang="ru-RU" sz="3200" dirty="0"/>
              <a:t>За последние 25 лет шведская академия не наградила ни одного </a:t>
            </a:r>
            <a:r>
              <a:rPr lang="ru-RU" sz="3200" dirty="0" smtClean="0"/>
              <a:t>русского или советского  </a:t>
            </a:r>
            <a:r>
              <a:rPr lang="ru-RU" sz="3200" dirty="0"/>
              <a:t>писателя.  Она их даже не номинировала…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ru-RU" sz="3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sz="3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sz="3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82296" indent="0">
              <a:buNone/>
            </a:pPr>
            <a:endParaRPr lang="ru-RU" sz="3200" dirty="0" smtClean="0">
              <a:solidFill>
                <a:schemeClr val="bg1"/>
              </a:solidFill>
            </a:endParaRPr>
          </a:p>
          <a:p>
            <a:pPr marL="82296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Там не читали </a:t>
            </a:r>
            <a:endParaRPr lang="ru-RU" sz="2400" dirty="0">
              <a:solidFill>
                <a:schemeClr val="bg1"/>
              </a:solidFill>
            </a:endParaRPr>
          </a:p>
          <a:p>
            <a:pPr marL="82296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В.Астафьева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В.Распутина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Р.Гамзатова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Ч.Айтматова,Ф.Искандера</a:t>
            </a:r>
            <a:r>
              <a:rPr lang="ru-RU" sz="2400" dirty="0" smtClean="0">
                <a:solidFill>
                  <a:schemeClr val="bg1"/>
                </a:solidFill>
              </a:rPr>
              <a:t>, В Быкова и других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38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Кризис премии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Б</a:t>
            </a:r>
            <a:r>
              <a:rPr lang="ru-RU" dirty="0" smtClean="0"/>
              <a:t>елорусская писательница Светлана Алексиевич за антирусские и антисоветские романы «Чернобыльская молитва»,</a:t>
            </a:r>
            <a:r>
              <a:rPr lang="ru-RU" dirty="0"/>
              <a:t> «Цинковые мальчики</a:t>
            </a:r>
            <a:r>
              <a:rPr lang="ru-RU" dirty="0" smtClean="0"/>
              <a:t>», </a:t>
            </a:r>
            <a:r>
              <a:rPr lang="ru-RU" dirty="0"/>
              <a:t>«Время </a:t>
            </a:r>
            <a:r>
              <a:rPr lang="ru-RU" dirty="0" err="1"/>
              <a:t>секонд</a:t>
            </a:r>
            <a:r>
              <a:rPr lang="ru-RU" dirty="0"/>
              <a:t> </a:t>
            </a:r>
            <a:r>
              <a:rPr lang="ru-RU" dirty="0" err="1"/>
              <a:t>хэнд</a:t>
            </a:r>
            <a:r>
              <a:rPr lang="ru-RU" dirty="0"/>
              <a:t>»  </a:t>
            </a:r>
            <a:r>
              <a:rPr lang="ru-RU" dirty="0" smtClean="0"/>
              <a:t>(на русском языке!) получила премию с первой номинации!!! </a:t>
            </a:r>
          </a:p>
          <a:p>
            <a:r>
              <a:rPr lang="ru-RU" dirty="0" smtClean="0"/>
              <a:t>История с Нобелевской премией по литературе зашла в тупик. Её уже давали даже  певцам, хотя у них своих премий много.</a:t>
            </a:r>
          </a:p>
          <a:p>
            <a:r>
              <a:rPr lang="ru-RU" dirty="0" smtClean="0"/>
              <a:t>В этом году премию не дали никому! Просто нет писателей, которые прославляют решения ЦРУ. И диссидентов тоже нет.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80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Лауреат Нобелевской премии 2020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этом году на Нобелевскую премию от России выдвигались Людмила Улицкая.</a:t>
            </a:r>
          </a:p>
          <a:p>
            <a:r>
              <a:rPr lang="ru-RU" dirty="0" smtClean="0"/>
              <a:t>Премию получила</a:t>
            </a:r>
            <a:r>
              <a:rPr lang="ru-RU" dirty="0"/>
              <a:t> Луизы Глюк</a:t>
            </a:r>
            <a:r>
              <a:rPr lang="ru-RU" dirty="0" smtClean="0"/>
              <a:t> , американка. Широкому </a:t>
            </a:r>
            <a:r>
              <a:rPr lang="ru-RU" dirty="0"/>
              <a:t>российскому читателю имя Луизы Глюк практически не знакомо. </a:t>
            </a:r>
            <a:r>
              <a:rPr lang="ru-RU" dirty="0" smtClean="0"/>
              <a:t>В мире ее тоже не знают .</a:t>
            </a:r>
          </a:p>
          <a:p>
            <a:r>
              <a:rPr lang="ru-RU" dirty="0" smtClean="0"/>
              <a:t>В число пяти претендентов она даже </a:t>
            </a:r>
            <a:r>
              <a:rPr lang="ru-RU" smtClean="0"/>
              <a:t>не входила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9200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9"/>
            <a:ext cx="784887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99592" y="1196752"/>
            <a:ext cx="8034096" cy="505164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Нобелевский комитет, фактически  руководимый Америкой, всё время пытается повлиять на литературные и политические пристрастия мирового сообщества и на его будущее.</a:t>
            </a:r>
          </a:p>
          <a:p>
            <a:pPr marL="82296" indent="0">
              <a:buNone/>
            </a:pPr>
            <a:r>
              <a:rPr lang="ru-RU" sz="2800" b="1" dirty="0" smtClean="0"/>
              <a:t>	 Поэтому Нобелевскими лауреатами были не только действительно гениальные люди, но  и предатели, </a:t>
            </a:r>
            <a:r>
              <a:rPr lang="ru-RU" sz="2800" b="1" dirty="0"/>
              <a:t>погубители и разрушители нашей великой </a:t>
            </a:r>
            <a:r>
              <a:rPr lang="ru-RU" sz="2800" b="1" dirty="0" smtClean="0"/>
              <a:t>страны . </a:t>
            </a:r>
          </a:p>
          <a:p>
            <a:r>
              <a:rPr lang="ru-RU" sz="2800" b="1" dirty="0" smtClean="0"/>
              <a:t>Великий Лев  Толстой сразу понял это. Поэтому </a:t>
            </a:r>
            <a:r>
              <a:rPr lang="ru-RU" sz="2800" b="1" dirty="0"/>
              <a:t>о</a:t>
            </a:r>
            <a:r>
              <a:rPr lang="ru-RU" sz="2800" b="1" dirty="0" smtClean="0"/>
              <a:t>н  Премию не принял.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21244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99288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b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dirty="0">
                <a:solidFill>
                  <a:schemeClr val="bg1"/>
                </a:solidFill>
                <a:effectLst/>
              </a:rPr>
              <a:t>Список литературы</a:t>
            </a:r>
            <a:r>
              <a:rPr lang="ru-RU" sz="3100" dirty="0">
                <a:effectLst/>
              </a:rPr>
              <a:t>.</a:t>
            </a:r>
            <a:br>
              <a:rPr lang="ru-RU" sz="3100" dirty="0">
                <a:effectLst/>
              </a:rPr>
            </a:br>
            <a:r>
              <a:rPr lang="ru-RU" sz="2200" dirty="0">
                <a:effectLst/>
              </a:rPr>
              <a:t/>
            </a:r>
            <a:br>
              <a:rPr lang="ru-RU" sz="2200" dirty="0">
                <a:effectLst/>
              </a:rPr>
            </a:br>
            <a:r>
              <a:rPr lang="ru-RU" sz="2200" dirty="0" smtClean="0">
                <a:solidFill>
                  <a:schemeClr val="bg1"/>
                </a:solidFill>
                <a:effectLst/>
              </a:rPr>
              <a:t>1. </a:t>
            </a:r>
            <a:r>
              <a:rPr lang="ru-RU" sz="2200" dirty="0">
                <a:solidFill>
                  <a:schemeClr val="bg1"/>
                </a:solidFill>
                <a:effectLst/>
              </a:rPr>
              <a:t>Кушнер А. «И чем </a:t>
            </a:r>
            <a:r>
              <a:rPr lang="ru-RU" sz="2200" dirty="0" err="1">
                <a:solidFill>
                  <a:schemeClr val="bg1"/>
                </a:solidFill>
                <a:effectLst/>
              </a:rPr>
              <a:t>случайней</a:t>
            </a:r>
            <a:r>
              <a:rPr lang="ru-RU" sz="2200" dirty="0">
                <a:solidFill>
                  <a:schemeClr val="bg1"/>
                </a:solidFill>
                <a:effectLst/>
              </a:rPr>
              <a:t>, тем вернее». Аврора, 1990 №2</a:t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r>
              <a:rPr lang="ru-RU" sz="2200" dirty="0">
                <a:solidFill>
                  <a:schemeClr val="bg1"/>
                </a:solidFill>
                <a:effectLst/>
              </a:rPr>
              <a:t>2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. </a:t>
            </a:r>
            <a:r>
              <a:rPr lang="ru-RU" sz="2200" dirty="0" err="1">
                <a:solidFill>
                  <a:schemeClr val="bg1"/>
                </a:solidFill>
                <a:effectLst/>
              </a:rPr>
              <a:t>Мусский</a:t>
            </a:r>
            <a:r>
              <a:rPr lang="ru-RU" sz="2200" dirty="0">
                <a:solidFill>
                  <a:schemeClr val="bg1"/>
                </a:solidFill>
                <a:effectLst/>
              </a:rPr>
              <a:t> С. А. «100 великих нобелевских лауреатов» М. , «Вече», 2008</a:t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r>
              <a:rPr lang="ru-RU" sz="2200" dirty="0">
                <a:solidFill>
                  <a:schemeClr val="bg1"/>
                </a:solidFill>
                <a:effectLst/>
              </a:rPr>
              <a:t>3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. </a:t>
            </a:r>
            <a:r>
              <a:rPr lang="ru-RU" sz="2200" dirty="0">
                <a:solidFill>
                  <a:schemeClr val="bg1"/>
                </a:solidFill>
                <a:effectLst/>
              </a:rPr>
              <a:t>Сайт http://www/repetitor.ru</a:t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r>
              <a:rPr lang="ru-RU" sz="2200" dirty="0">
                <a:solidFill>
                  <a:schemeClr val="bg1"/>
                </a:solidFill>
                <a:effectLst/>
              </a:rPr>
              <a:t>4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. </a:t>
            </a:r>
            <a:r>
              <a:rPr lang="ru-RU" sz="2200" dirty="0" err="1">
                <a:solidFill>
                  <a:schemeClr val="bg1"/>
                </a:solidFill>
                <a:effectLst/>
              </a:rPr>
              <a:t>Чалмаев</a:t>
            </a:r>
            <a:r>
              <a:rPr lang="ru-RU" sz="2200" dirty="0">
                <a:solidFill>
                  <a:schemeClr val="bg1"/>
                </a:solidFill>
                <a:effectLst/>
              </a:rPr>
              <a:t> В. «Александр Солженицын. Жизнь и творчество». М., 1994</a:t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r>
              <a:rPr lang="ru-RU" sz="2200" dirty="0">
                <a:solidFill>
                  <a:schemeClr val="bg1"/>
                </a:solidFill>
                <a:effectLst/>
              </a:rPr>
              <a:t>5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. </a:t>
            </a:r>
            <a:r>
              <a:rPr lang="ru-RU" sz="2200" dirty="0">
                <a:solidFill>
                  <a:schemeClr val="bg1"/>
                </a:solidFill>
                <a:effectLst/>
              </a:rPr>
              <a:t>Энциклопедический дневник «Лауреаты Нобелевской премии 1901 – 2001». Киев, 2001</a:t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r>
              <a:rPr lang="ru-RU" sz="4800" dirty="0">
                <a:solidFill>
                  <a:schemeClr val="bg1"/>
                </a:solidFill>
              </a:rPr>
              <a:t/>
            </a:r>
            <a:br>
              <a:rPr lang="ru-RU" sz="4800" dirty="0">
                <a:solidFill>
                  <a:schemeClr val="bg1"/>
                </a:solidFill>
              </a:rPr>
            </a:b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Гипотеза: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1524000"/>
            <a:ext cx="4049600" cy="4663440"/>
          </a:xfrm>
        </p:spPr>
        <p:txBody>
          <a:bodyPr>
            <a:normAutofit fontScale="47500" lnSpcReduction="20000"/>
          </a:bodyPr>
          <a:lstStyle/>
          <a:p>
            <a:pPr marL="82296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sz="5800" dirty="0" smtClean="0"/>
              <a:t> Нобелевская  премия по литературе  - самая дорогая,  самая престижная и  самая спорная премия, так как нет определённых критериев оценки и выбора лауреата. </a:t>
            </a:r>
            <a:endParaRPr lang="ru-RU" sz="5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930402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044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Введение. Альфред Нобель и его премия</a:t>
            </a:r>
          </a:p>
          <a:p>
            <a:r>
              <a:rPr lang="ru-RU" dirty="0" smtClean="0"/>
              <a:t>Основная часть.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cs typeface="Aharoni" pitchFamily="2" charset="-79"/>
              </a:rPr>
              <a:t> </a:t>
            </a:r>
            <a:r>
              <a:rPr lang="ru-RU" dirty="0">
                <a:cs typeface="Aharoni" pitchFamily="2" charset="-79"/>
              </a:rPr>
              <a:t>Русские писатели и Нобелевская </a:t>
            </a:r>
            <a:r>
              <a:rPr lang="ru-RU" dirty="0" smtClean="0">
                <a:cs typeface="Aharoni" pitchFamily="2" charset="-79"/>
              </a:rPr>
              <a:t>премия</a:t>
            </a:r>
          </a:p>
          <a:p>
            <a:r>
              <a:rPr lang="ru-RU" dirty="0" smtClean="0">
                <a:cs typeface="Aharoni" pitchFamily="2" charset="-79"/>
              </a:rPr>
              <a:t>1)Странный выбор номинантов</a:t>
            </a:r>
          </a:p>
          <a:p>
            <a:r>
              <a:rPr lang="ru-RU" dirty="0" smtClean="0">
                <a:cs typeface="Aharoni" pitchFamily="2" charset="-79"/>
              </a:rPr>
              <a:t>2) Писатели, которым не дали премию.</a:t>
            </a:r>
          </a:p>
          <a:p>
            <a:r>
              <a:rPr lang="ru-RU" dirty="0" smtClean="0">
                <a:cs typeface="Aharoni" pitchFamily="2" charset="-79"/>
              </a:rPr>
              <a:t>3) Русские писатели- Лауреаты Нобелевской премии.</a:t>
            </a:r>
          </a:p>
          <a:p>
            <a:r>
              <a:rPr lang="ru-RU" dirty="0" smtClean="0">
                <a:cs typeface="Aharoni" pitchFamily="2" charset="-79"/>
              </a:rPr>
              <a:t>Вывод. Политизированность премии.</a:t>
            </a:r>
            <a:endParaRPr lang="ru-RU" dirty="0">
              <a:cs typeface="Aharoni" pitchFamily="2" charset="-79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70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Автор премии -Альфред </a:t>
            </a:r>
            <a:r>
              <a:rPr lang="ru-RU" dirty="0"/>
              <a:t>Нобель</a:t>
            </a:r>
            <a:br>
              <a:rPr lang="ru-RU" dirty="0"/>
            </a:br>
            <a:r>
              <a:rPr lang="ru-RU" dirty="0"/>
              <a:t>(1833-1896г)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1524000"/>
            <a:ext cx="4121608" cy="5001344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Крупнейший капиталист </a:t>
            </a:r>
            <a:r>
              <a:rPr lang="ru-RU" b="1" dirty="0" smtClean="0"/>
              <a:t> 20 </a:t>
            </a:r>
            <a:r>
              <a:rPr lang="ru-RU" b="1" dirty="0"/>
              <a:t>века, владелец 93 заводов, изобретатель динамита, обладатель 350 патентов на изобретения, доктор философии, академик;</a:t>
            </a:r>
          </a:p>
          <a:p>
            <a:r>
              <a:rPr lang="ru-RU" b="1" dirty="0"/>
              <a:t>Русский язык был его вторым родным языком;</a:t>
            </a:r>
          </a:p>
          <a:p>
            <a:r>
              <a:rPr lang="ru-RU" b="1" dirty="0"/>
              <a:t>Нобель  сам писал и оставил потомкам несколько неопубликованных поэм и романов;</a:t>
            </a:r>
          </a:p>
          <a:p>
            <a:r>
              <a:rPr lang="ru-RU" b="1" dirty="0"/>
              <a:t>Имя Нобеля носит химический элемент №102 и кратер на обратной стороне </a:t>
            </a:r>
            <a:r>
              <a:rPr lang="ru-RU" b="1" dirty="0" smtClean="0"/>
              <a:t>луны;</a:t>
            </a:r>
          </a:p>
          <a:p>
            <a:r>
              <a:rPr lang="ru-RU" b="1" dirty="0" smtClean="0"/>
              <a:t>Всемирную славу </a:t>
            </a:r>
            <a:r>
              <a:rPr lang="ru-RU" b="1" dirty="0"/>
              <a:t>Н</a:t>
            </a:r>
            <a:r>
              <a:rPr lang="ru-RU" b="1" dirty="0" smtClean="0"/>
              <a:t>обелю принесли Нобелевский фонд и Нобелевская премия</a:t>
            </a:r>
            <a:endParaRPr lang="ru-RU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6" y="1524000"/>
            <a:ext cx="3435727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038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В 1895 году Нобель обнародовал свое знаменитое "Завещание</a:t>
            </a:r>
            <a:r>
              <a:rPr lang="ru-RU" dirty="0" smtClean="0"/>
              <a:t>"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sz="3600" dirty="0"/>
              <a:t>В</a:t>
            </a:r>
            <a:r>
              <a:rPr lang="ru-RU" sz="3600" dirty="0" smtClean="0"/>
              <a:t>есь </a:t>
            </a:r>
            <a:r>
              <a:rPr lang="ru-RU" sz="3600" dirty="0"/>
              <a:t>его </a:t>
            </a:r>
            <a:r>
              <a:rPr lang="ru-RU" sz="3600" dirty="0" smtClean="0"/>
              <a:t>капитал </a:t>
            </a:r>
            <a:r>
              <a:rPr lang="ru-RU" sz="3600" dirty="0"/>
              <a:t>-</a:t>
            </a:r>
            <a:r>
              <a:rPr lang="ru-RU" sz="3600" dirty="0" smtClean="0"/>
              <a:t> </a:t>
            </a:r>
            <a:r>
              <a:rPr lang="ru-RU" sz="3600" dirty="0"/>
              <a:t>10 миллионов долларов </a:t>
            </a:r>
            <a:r>
              <a:rPr lang="ru-RU" sz="3600" dirty="0" smtClean="0"/>
              <a:t>.</a:t>
            </a:r>
          </a:p>
          <a:p>
            <a:r>
              <a:rPr lang="ru-RU" sz="3600" dirty="0" smtClean="0"/>
              <a:t>Проценты </a:t>
            </a:r>
            <a:r>
              <a:rPr lang="ru-RU" sz="3600" dirty="0"/>
              <a:t>с него должны </a:t>
            </a:r>
            <a:r>
              <a:rPr lang="ru-RU" sz="3600" dirty="0" smtClean="0"/>
              <a:t> </a:t>
            </a:r>
            <a:r>
              <a:rPr lang="ru-RU" sz="3600" dirty="0"/>
              <a:t>ежегодно присуждаться в виде именных премий за научные открытия предыдущего года, наиболее способствовавшие прогрессу и процветанию человечества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0341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Выдвигать кандидатов могут следующие лица: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члены Шведской </a:t>
            </a:r>
            <a:r>
              <a:rPr lang="ru-RU" dirty="0" smtClean="0"/>
              <a:t> и других академий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профессора </a:t>
            </a:r>
            <a:r>
              <a:rPr lang="ru-RU" dirty="0"/>
              <a:t>истории литературы и языкознания </a:t>
            </a:r>
            <a:r>
              <a:rPr lang="ru-RU" dirty="0" smtClean="0"/>
              <a:t>; </a:t>
            </a:r>
            <a:endParaRPr lang="ru-RU" dirty="0"/>
          </a:p>
          <a:p>
            <a:r>
              <a:rPr lang="ru-RU" dirty="0"/>
              <a:t>лауреаты Нобелевских премий в области литературы; </a:t>
            </a:r>
          </a:p>
          <a:p>
            <a:r>
              <a:rPr lang="ru-RU" dirty="0"/>
              <a:t>председатели </a:t>
            </a:r>
            <a:r>
              <a:rPr lang="ru-RU" dirty="0" smtClean="0"/>
              <a:t>литературных авторских союзов</a:t>
            </a:r>
            <a:r>
              <a:rPr lang="ru-RU" dirty="0"/>
              <a:t> </a:t>
            </a:r>
            <a:r>
              <a:rPr lang="ru-RU" dirty="0" smtClean="0"/>
              <a:t> в странах мира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04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Условия выбора номинантов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</a:t>
            </a:r>
            <a:r>
              <a:rPr lang="ru-RU" dirty="0" smtClean="0"/>
              <a:t>В  </a:t>
            </a:r>
            <a:r>
              <a:rPr lang="ru-RU" dirty="0"/>
              <a:t>завещании Нобель </a:t>
            </a:r>
            <a:r>
              <a:rPr lang="ru-RU" dirty="0" smtClean="0"/>
              <a:t>заявляет, </a:t>
            </a:r>
            <a:r>
              <a:rPr lang="ru-RU" dirty="0"/>
              <a:t>что для присуждения премии по литературе </a:t>
            </a:r>
            <a:r>
              <a:rPr lang="ru-RU" b="1" dirty="0"/>
              <a:t>«идеалистическая направленность» </a:t>
            </a:r>
            <a:r>
              <a:rPr lang="ru-RU" dirty="0"/>
              <a:t>должна быть достаточным условием. Это неопределенное выражение </a:t>
            </a:r>
            <a:r>
              <a:rPr lang="ru-RU" dirty="0" smtClean="0"/>
              <a:t>имеет невнятные объяснения.</a:t>
            </a:r>
          </a:p>
          <a:p>
            <a:r>
              <a:rPr lang="en-US" dirty="0"/>
              <a:t>В </a:t>
            </a:r>
            <a:r>
              <a:rPr lang="en-US" dirty="0" err="1"/>
              <a:t>наши</a:t>
            </a:r>
            <a:r>
              <a:rPr lang="en-US" dirty="0"/>
              <a:t> </a:t>
            </a:r>
            <a:r>
              <a:rPr lang="en-US" dirty="0" err="1"/>
              <a:t>дни</a:t>
            </a:r>
            <a:r>
              <a:rPr lang="en-US" dirty="0"/>
              <a:t> </a:t>
            </a:r>
            <a:r>
              <a:rPr lang="en-US" dirty="0" err="1"/>
              <a:t>Шведская</a:t>
            </a:r>
            <a:r>
              <a:rPr lang="en-US" dirty="0"/>
              <a:t> </a:t>
            </a:r>
            <a:r>
              <a:rPr lang="en-US" dirty="0" err="1"/>
              <a:t>академия</a:t>
            </a:r>
            <a:r>
              <a:rPr lang="en-US" dirty="0"/>
              <a:t> </a:t>
            </a:r>
            <a:r>
              <a:rPr lang="en-US" dirty="0" err="1"/>
              <a:t>уже</a:t>
            </a:r>
            <a:r>
              <a:rPr lang="en-US" dirty="0"/>
              <a:t> </a:t>
            </a:r>
            <a:r>
              <a:rPr lang="en-US" dirty="0" err="1"/>
              <a:t>воздерживается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/>
              <a:t>толкований</a:t>
            </a:r>
            <a:r>
              <a:rPr lang="en-US" dirty="0"/>
              <a:t> </a:t>
            </a:r>
            <a:r>
              <a:rPr lang="en-US" dirty="0" err="1"/>
              <a:t>данного</a:t>
            </a:r>
            <a:r>
              <a:rPr lang="en-US" dirty="0"/>
              <a:t> </a:t>
            </a:r>
            <a:r>
              <a:rPr lang="en-US" dirty="0" err="1" smtClean="0"/>
              <a:t>выражения</a:t>
            </a:r>
            <a:r>
              <a:rPr lang="ru-RU" dirty="0" smtClean="0"/>
              <a:t>, но   выбор номинантов и сейчас вызывает большие споры.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2987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1546</TotalTime>
  <Words>1603</Words>
  <Application>Microsoft Office PowerPoint</Application>
  <PresentationFormat>Экран (4:3)</PresentationFormat>
  <Paragraphs>166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Aharoni</vt:lpstr>
      <vt:lpstr>Arial</vt:lpstr>
      <vt:lpstr>Calibri</vt:lpstr>
      <vt:lpstr>Corbel</vt:lpstr>
      <vt:lpstr>Gill Sans MT</vt:lpstr>
      <vt:lpstr>Verdana</vt:lpstr>
      <vt:lpstr>Wingdings 2</vt:lpstr>
      <vt:lpstr>Солнцестояние</vt:lpstr>
      <vt:lpstr>ОГБОУ «Школа – интернат для детей, нуждающихся в психолого-педагогической и медико-социальной помощи»</vt:lpstr>
      <vt:lpstr>Цель проекта:</vt:lpstr>
      <vt:lpstr>Задачи проекта:</vt:lpstr>
      <vt:lpstr>Гипотеза:</vt:lpstr>
      <vt:lpstr>Содержание</vt:lpstr>
      <vt:lpstr>Автор премии -Альфред Нобель (1833-1896г) </vt:lpstr>
      <vt:lpstr> В 1895 году Нобель обнародовал свое знаменитое "Завещание" </vt:lpstr>
      <vt:lpstr>Выдвигать кандидатов могут следующие лица:</vt:lpstr>
      <vt:lpstr>Условия выбора номинантов</vt:lpstr>
      <vt:lpstr>Нобелевская  премия= 948тысяч долларов +</vt:lpstr>
      <vt:lpstr>Странный выбор номинантов</vt:lpstr>
      <vt:lpstr>Нобелевская премия и русская литература</vt:lpstr>
      <vt:lpstr>Возмущённые писатели, художники и критики Швеции прислали Л.  Толстому письмо: </vt:lpstr>
      <vt:lpstr>Отказ Льва Толстого от премии</vt:lpstr>
      <vt:lpstr> Не заметила Шведская академия </vt:lpstr>
      <vt:lpstr>Максим Горький был 5 раз номинирован на Нобелевскую премию</vt:lpstr>
      <vt:lpstr>Возмущение мировой и российской  общественности</vt:lpstr>
      <vt:lpstr>Иван Бунин – первый русский писатель, лауреат Нобелевской премии</vt:lpstr>
      <vt:lpstr>Борис Пастернак</vt:lpstr>
      <vt:lpstr>Писатель-орудие борьбы ЦРУ с СССР</vt:lpstr>
      <vt:lpstr>Я люблю свою Родину!</vt:lpstr>
      <vt:lpstr>Доказано, что Нобелевский комитет был оружием ЦРУ  в холодной войне с СССР</vt:lpstr>
      <vt:lpstr>Владимир Набоков</vt:lpstr>
      <vt:lpstr>Михаил Шолохов</vt:lpstr>
      <vt:lpstr>Александр Солженицын, диссидент, эмигрант,</vt:lpstr>
      <vt:lpstr>«Нравственный человек» Солженицын о своей Родине:</vt:lpstr>
      <vt:lpstr>Иосиф Бродский, поэт, эмигрант</vt:lpstr>
      <vt:lpstr>Константин Георгиевич Паустовский, писатель, патриот</vt:lpstr>
      <vt:lpstr>Среди русских номинантов на премию в разные годы были </vt:lpstr>
      <vt:lpstr>За последние 25 лет шведская академия не наградила ни одного русского или советского  писателя.  Она их даже не номинировала…</vt:lpstr>
      <vt:lpstr>Кризис премии</vt:lpstr>
      <vt:lpstr>Лауреат Нобелевской премии 2020 года</vt:lpstr>
      <vt:lpstr>Вывод</vt:lpstr>
      <vt:lpstr>        Спасибо за внимание! Список литературы.  1. Кушнер А. «И чем случайней, тем вернее». Аврора, 1990 №2 2. Мусский С. А. «100 великих нобелевских лауреатов» М. , «Вече», 2008 3. Сайт http://www/repetitor.ru 4. Чалмаев В. «Александр Солженицын. Жизнь и творчество». М., 1994 5. Энциклопедический дневник «Лауреаты Нобелевской премии 1901 – 2001». Киев, 2001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Русские писатели- лауреаты Нобелевской премии.</dc:title>
  <dc:creator>User</dc:creator>
  <cp:lastModifiedBy>Ученик</cp:lastModifiedBy>
  <cp:revision>219</cp:revision>
  <dcterms:created xsi:type="dcterms:W3CDTF">2010-02-13T14:48:34Z</dcterms:created>
  <dcterms:modified xsi:type="dcterms:W3CDTF">2020-12-11T02:43:00Z</dcterms:modified>
</cp:coreProperties>
</file>