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3.png"/><Relationship Id="rId7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Home\Downloads\hotpng.com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8572528" cy="1470025"/>
          </a:xfrm>
        </p:spPr>
        <p:txBody>
          <a:bodyPr>
            <a:noAutofit/>
          </a:bodyPr>
          <a:lstStyle/>
          <a:p>
            <a:r>
              <a:rPr lang="ru-RU" sz="6000" smtClean="0">
                <a:latin typeface="Constantia" pitchFamily="18" charset="0"/>
              </a:rPr>
              <a:t> </a:t>
            </a:r>
            <a:r>
              <a:rPr lang="ru-RU" sz="6000" dirty="0" smtClean="0">
                <a:latin typeface="Constantia" pitchFamily="18" charset="0"/>
              </a:rPr>
              <a:t>П</a:t>
            </a:r>
            <a:r>
              <a:rPr lang="ru-RU" sz="6000" smtClean="0">
                <a:latin typeface="Constantia" pitchFamily="18" charset="0"/>
              </a:rPr>
              <a:t>риключение </a:t>
            </a:r>
            <a:r>
              <a:rPr lang="ru-RU" sz="6000" dirty="0" smtClean="0">
                <a:latin typeface="Constantia" pitchFamily="18" charset="0"/>
              </a:rPr>
              <a:t>с Филином «Лобзик»</a:t>
            </a:r>
            <a:endParaRPr lang="ru-RU" sz="6000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643446"/>
            <a:ext cx="3714776" cy="164307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Выполнила </a:t>
            </a:r>
            <a:r>
              <a:rPr lang="ru-RU" smtClean="0">
                <a:solidFill>
                  <a:schemeClr val="tx1"/>
                </a:solidFill>
                <a:latin typeface="Constantia" pitchFamily="18" charset="0"/>
              </a:rPr>
              <a:t>педагог </a:t>
            </a:r>
          </a:p>
          <a:p>
            <a:pPr algn="l"/>
            <a:r>
              <a:rPr lang="ru-RU" smtClean="0">
                <a:solidFill>
                  <a:schemeClr val="tx1"/>
                </a:solidFill>
                <a:latin typeface="Constantia" pitchFamily="18" charset="0"/>
              </a:rPr>
              <a:t>МАУДО 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г.Нижневартовска «Центр детского творчества»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дополнительного образования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Мусина О.М.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1357298"/>
            <a:ext cx="3571900" cy="2643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Приспособления для выпиливания</a:t>
            </a:r>
            <a:endParaRPr lang="ru-RU" dirty="0"/>
          </a:p>
        </p:txBody>
      </p:sp>
      <p:pic>
        <p:nvPicPr>
          <p:cNvPr id="4" name="Рисунок 17" descr="18351_html_371434a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EAE2CB"/>
              </a:clrFrom>
              <a:clrTo>
                <a:srgbClr val="EAE2CB">
                  <a:alpha val="0"/>
                </a:srgbClr>
              </a:clrTo>
            </a:clrChange>
            <a:lum bright="-54000" contrast="30000"/>
          </a:blip>
          <a:srcRect l="2823" r="60471" b="15924"/>
          <a:stretch>
            <a:fillRect/>
          </a:stretch>
        </p:blipFill>
        <p:spPr bwMode="auto">
          <a:xfrm>
            <a:off x="1214414" y="1643050"/>
            <a:ext cx="2528832" cy="214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9950" y="1357298"/>
            <a:ext cx="401000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bzik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214818"/>
            <a:ext cx="28205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лево 9"/>
          <p:cNvSpPr/>
          <p:nvPr/>
        </p:nvSpPr>
        <p:spPr>
          <a:xfrm>
            <a:off x="785786" y="5643578"/>
            <a:ext cx="164307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вопросам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Рабочая поза при выпиливании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786314" y="1600200"/>
            <a:ext cx="3900486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/>
              <a:t>Рабочая поза при выпиливании следующая:</a:t>
            </a:r>
          </a:p>
          <a:p>
            <a:r>
              <a:rPr lang="ru-RU" b="1" dirty="0" smtClean="0"/>
              <a:t>-сесть нужно так, чтобы правое плечо было напротив выпиловочного столика, а заготовка находилась на уровне груди.</a:t>
            </a:r>
          </a:p>
          <a:p>
            <a:endParaRPr lang="ru-RU" dirty="0"/>
          </a:p>
        </p:txBody>
      </p:sp>
      <p:pic>
        <p:nvPicPr>
          <p:cNvPr id="7" name="Picture 4" descr="lobzik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7"/>
            <a:ext cx="3856037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лево 7"/>
          <p:cNvSpPr/>
          <p:nvPr/>
        </p:nvSpPr>
        <p:spPr>
          <a:xfrm>
            <a:off x="857224" y="5857892"/>
            <a:ext cx="164307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вопросам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500042"/>
            <a:ext cx="8429684" cy="60007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Технология выпиливания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786314" y="1285861"/>
            <a:ext cx="4038600" cy="350046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Сначала выпиливают фигуру по внутреннему контуру, а затем — по внешнему, чтобы удобнее было держать заготовку. При выпиливании по внутреннему контуру рядом с разметочной линией шилом прокалывают отверстие. Затем в него вставляют пилку и закрепляют ее в рамке. Пиление по внешнему контуру начинают от края фанеры и постепенно переходят на линию разметки.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910" y="4857760"/>
            <a:ext cx="8043890" cy="15716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Лобзик надо перемещать плавно и без перекосов, так как пилка легко ломается. В местах поворота линий рисунка заготовку надо медленно поворачивать, не прекращая вертикального движения лобзика. Через каждые 3...5 минут работы следует делать небольшой перерыв, чтобы пилка остывала. </a:t>
            </a:r>
          </a:p>
          <a:p>
            <a:endParaRPr lang="ru-RU" dirty="0"/>
          </a:p>
        </p:txBody>
      </p:sp>
      <p:pic>
        <p:nvPicPr>
          <p:cNvPr id="6" name="Picture 4" descr="lobzik_1[1]"/>
          <p:cNvPicPr>
            <a:picLocks noChangeAspect="1" noChangeArrowheads="1"/>
          </p:cNvPicPr>
          <p:nvPr/>
        </p:nvPicPr>
        <p:blipFill>
          <a:blip r:embed="rId2"/>
          <a:srcRect l="45151" b="48148"/>
          <a:stretch>
            <a:fillRect/>
          </a:stretch>
        </p:blipFill>
        <p:spPr bwMode="auto">
          <a:xfrm>
            <a:off x="1071538" y="1643050"/>
            <a:ext cx="3455987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лево 6"/>
          <p:cNvSpPr/>
          <p:nvPr/>
        </p:nvSpPr>
        <p:spPr>
          <a:xfrm>
            <a:off x="6572264" y="5929330"/>
            <a:ext cx="164307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вопросам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ьная выноска 6"/>
          <p:cNvSpPr/>
          <p:nvPr/>
        </p:nvSpPr>
        <p:spPr>
          <a:xfrm>
            <a:off x="428596" y="214290"/>
            <a:ext cx="8429684" cy="1928826"/>
          </a:xfrm>
          <a:prstGeom prst="wedgeEllipse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643866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Молодец! Ты справился со всеми заданиями! Поздравляю!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643578"/>
            <a:ext cx="4038600" cy="4825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572140"/>
            <a:ext cx="4038600" cy="5540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5" name="Picture 2" descr="C:\Users\Home\Downloads\hotpng.com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4000" cy="4857760"/>
          </a:xfrm>
          <a:prstGeom prst="rect">
            <a:avLst/>
          </a:prstGeom>
          <a:noFill/>
        </p:spPr>
      </p:pic>
      <p:pic>
        <p:nvPicPr>
          <p:cNvPr id="6" name="Picture 2" descr="C:\Users\Home\Desktop\kach_vnesh_ssilo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714620"/>
            <a:ext cx="3857652" cy="3659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Home\Downloads\hotpng.com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9144000" cy="4286256"/>
          </a:xfrm>
          <a:prstGeom prst="rect">
            <a:avLst/>
          </a:prstGeom>
          <a:noFill/>
        </p:spPr>
      </p:pic>
      <p:sp>
        <p:nvSpPr>
          <p:cNvPr id="7" name="Вертикальный свиток 6"/>
          <p:cNvSpPr/>
          <p:nvPr/>
        </p:nvSpPr>
        <p:spPr>
          <a:xfrm>
            <a:off x="3857620" y="2285992"/>
            <a:ext cx="4929222" cy="4214842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642910" y="357166"/>
            <a:ext cx="7572428" cy="1571636"/>
          </a:xfrm>
          <a:prstGeom prst="wedgeEllipse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071546"/>
            <a:ext cx="5572164" cy="571496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Здравствуйте, ребята! Меня  зовут Филин. Я приветствуем вас на занятии – игре «Волшебный лобзик».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2928934"/>
            <a:ext cx="3786214" cy="355441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Отгадайте загадку: </a:t>
            </a:r>
          </a:p>
          <a:p>
            <a:pPr>
              <a:buNone/>
            </a:pPr>
            <a:r>
              <a:rPr lang="ru-RU" sz="2800" dirty="0" smtClean="0"/>
              <a:t>« Сам с изогнутой дугой, режет узенькой пилой, доски тонкие, фанеру разделяет точно в меру?»</a:t>
            </a:r>
          </a:p>
          <a:p>
            <a:endParaRPr lang="ru-RU" dirty="0"/>
          </a:p>
        </p:txBody>
      </p:sp>
      <p:pic>
        <p:nvPicPr>
          <p:cNvPr id="2050" name="Picture 2" descr="C:\Users\Home\Desktop\kach_vnesh_ssilo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571744"/>
            <a:ext cx="2571748" cy="3071834"/>
          </a:xfrm>
          <a:prstGeom prst="rect">
            <a:avLst/>
          </a:prstGeom>
          <a:noFill/>
        </p:spPr>
      </p:pic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7143768" y="5715016"/>
            <a:ext cx="157163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Ответ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ome\Downloads\hotpng.com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9144000" cy="4357694"/>
          </a:xfrm>
          <a:prstGeom prst="rect">
            <a:avLst/>
          </a:prstGeom>
          <a:noFill/>
        </p:spPr>
      </p:pic>
      <p:sp>
        <p:nvSpPr>
          <p:cNvPr id="9" name="Блок-схема: процесс 8"/>
          <p:cNvSpPr/>
          <p:nvPr/>
        </p:nvSpPr>
        <p:spPr>
          <a:xfrm>
            <a:off x="3143240" y="2000240"/>
            <a:ext cx="5715040" cy="4071966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785786" y="357166"/>
            <a:ext cx="7358114" cy="1071570"/>
          </a:xfrm>
          <a:prstGeom prst="wedgeEllipse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6143668" cy="1060472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Знаете ли вы некоторые хитрости при выпиливании лобзиком?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2000240"/>
            <a:ext cx="5472122" cy="378621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Назовите инструмент необходимый для выпиливания?</a:t>
            </a:r>
          </a:p>
          <a:p>
            <a:endParaRPr lang="ru-RU" dirty="0" smtClean="0"/>
          </a:p>
          <a:p>
            <a:r>
              <a:rPr lang="ru-RU" dirty="0" smtClean="0"/>
              <a:t>Расскажите об устройстве лобзика? 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Зубчики пилки должны располагаться строго вверх или вниз?  </a:t>
            </a:r>
          </a:p>
          <a:p>
            <a:endParaRPr lang="ru-RU" dirty="0" smtClean="0"/>
          </a:p>
          <a:p>
            <a:r>
              <a:rPr lang="ru-RU" dirty="0" smtClean="0"/>
              <a:t>Закрепляем пилку в лобзике, сначала в нижней части или верхней?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" name="Picture 2" descr="C:\Users\Home\Desktop\kach_vnesh_ssilo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3116"/>
            <a:ext cx="2571748" cy="3071834"/>
          </a:xfrm>
          <a:prstGeom prst="rect">
            <a:avLst/>
          </a:prstGeom>
          <a:noFill/>
        </p:spPr>
      </p:pic>
      <p:sp>
        <p:nvSpPr>
          <p:cNvPr id="10" name="Стрелка вправо 9"/>
          <p:cNvSpPr/>
          <p:nvPr/>
        </p:nvSpPr>
        <p:spPr>
          <a:xfrm>
            <a:off x="7572396" y="2428868"/>
            <a:ext cx="114300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7572396" y="3143248"/>
            <a:ext cx="114300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ответ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7572396" y="4000504"/>
            <a:ext cx="114300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 action="ppaction://hlinksldjump"/>
              </a:rPr>
              <a:t>ответ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7572396" y="5072074"/>
            <a:ext cx="114300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7" action="ppaction://hlinksldjump"/>
              </a:rPr>
              <a:t>ответ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5429256" y="6072206"/>
            <a:ext cx="1428760" cy="785794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Вперед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Hom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9"/>
            <a:ext cx="5068027" cy="5357850"/>
          </a:xfrm>
          <a:prstGeom prst="rect">
            <a:avLst/>
          </a:prstGeom>
          <a:noFill/>
        </p:spPr>
      </p:pic>
      <p:sp>
        <p:nvSpPr>
          <p:cNvPr id="8" name="Стрелка влево 7"/>
          <p:cNvSpPr/>
          <p:nvPr/>
        </p:nvSpPr>
        <p:spPr>
          <a:xfrm>
            <a:off x="3857620" y="5786454"/>
            <a:ext cx="1643074" cy="8572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вопросам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Home\Desktop\img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6934" y="357166"/>
            <a:ext cx="8286807" cy="5357850"/>
          </a:xfrm>
          <a:prstGeom prst="rect">
            <a:avLst/>
          </a:prstGeom>
          <a:noFill/>
        </p:spPr>
      </p:pic>
      <p:sp>
        <p:nvSpPr>
          <p:cNvPr id="5" name="Стрелка влево 4"/>
          <p:cNvSpPr/>
          <p:nvPr/>
        </p:nvSpPr>
        <p:spPr>
          <a:xfrm>
            <a:off x="3571868" y="5786454"/>
            <a:ext cx="1928826" cy="857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</a:t>
            </a:r>
            <a:r>
              <a:rPr lang="ru-RU" dirty="0" smtClean="0">
                <a:hlinkClick r:id="rId3" action="ppaction://hlinksldjump"/>
              </a:rPr>
              <a:t>вопросам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Home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7304074" cy="3889183"/>
          </a:xfrm>
          <a:prstGeom prst="rect">
            <a:avLst/>
          </a:prstGeom>
          <a:noFill/>
        </p:spPr>
      </p:pic>
      <p:sp>
        <p:nvSpPr>
          <p:cNvPr id="5" name="Стрелка влево 4"/>
          <p:cNvSpPr/>
          <p:nvPr/>
        </p:nvSpPr>
        <p:spPr>
          <a:xfrm>
            <a:off x="3214678" y="4929198"/>
            <a:ext cx="2500330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вопросам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Home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42"/>
            <a:ext cx="6346616" cy="4753836"/>
          </a:xfrm>
          <a:prstGeom prst="rect">
            <a:avLst/>
          </a:prstGeom>
          <a:noFill/>
        </p:spPr>
      </p:pic>
      <p:sp>
        <p:nvSpPr>
          <p:cNvPr id="5" name="Стрелка влево 4"/>
          <p:cNvSpPr/>
          <p:nvPr/>
        </p:nvSpPr>
        <p:spPr>
          <a:xfrm>
            <a:off x="3143240" y="5572140"/>
            <a:ext cx="2500330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вопросам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ome\Downloads\hotpng.com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4000" cy="4857760"/>
          </a:xfrm>
          <a:prstGeom prst="rect">
            <a:avLst/>
          </a:prstGeom>
          <a:noFill/>
        </p:spPr>
      </p:pic>
      <p:sp>
        <p:nvSpPr>
          <p:cNvPr id="7" name="Вертикальный свиток 6"/>
          <p:cNvSpPr/>
          <p:nvPr/>
        </p:nvSpPr>
        <p:spPr>
          <a:xfrm>
            <a:off x="1857356" y="1643050"/>
            <a:ext cx="7286644" cy="5000660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428596" y="214290"/>
            <a:ext cx="8429684" cy="1357322"/>
          </a:xfrm>
          <a:prstGeom prst="wedgeEllipse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58138" cy="928694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Следующие задание называется «</a:t>
            </a:r>
            <a:r>
              <a:rPr lang="ru-RU" sz="2400" u="sng" dirty="0" smtClean="0"/>
              <a:t>Техника безопасности при работе ручным лобзиком».</a:t>
            </a:r>
            <a:br>
              <a:rPr lang="ru-RU" sz="2400" u="sng" dirty="0" smtClean="0"/>
            </a:br>
            <a:r>
              <a:rPr lang="ru-RU" sz="2400" dirty="0" smtClean="0"/>
              <a:t> Прочти ТБ, впиши пропущенные слова.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2285992"/>
            <a:ext cx="6000792" cy="435771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Рабочее место должно быть хорошо…………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 выполнении работы сидеть </a:t>
            </a:r>
            <a:r>
              <a:rPr lang="ru-RU" i="1" dirty="0" smtClean="0"/>
              <a:t>………..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 работать инструментом с поврежденной </a:t>
            </a:r>
            <a:r>
              <a:rPr lang="ru-RU" i="1" dirty="0" smtClean="0"/>
              <a:t>…………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Пилка в рамке лобзика должна быть хорошо ………., чтобы выпиливание проходило строго по контуру.</a:t>
            </a:r>
          </a:p>
          <a:p>
            <a:endParaRPr lang="ru-RU" dirty="0" smtClean="0"/>
          </a:p>
          <a:p>
            <a:r>
              <a:rPr lang="ru-RU" dirty="0" smtClean="0"/>
              <a:t>Пилить надо</a:t>
            </a:r>
            <a:r>
              <a:rPr lang="ru-RU" i="1" dirty="0" smtClean="0"/>
              <a:t> ……………….</a:t>
            </a:r>
            <a:r>
              <a:rPr lang="ru-RU" dirty="0" smtClean="0"/>
              <a:t>, нельзя сильно нажимать на лобзик.</a:t>
            </a:r>
          </a:p>
          <a:p>
            <a:endParaRPr lang="ru-RU" dirty="0" smtClean="0"/>
          </a:p>
          <a:p>
            <a:r>
              <a:rPr lang="ru-RU" dirty="0" smtClean="0"/>
              <a:t>Нельзя оставлять </a:t>
            </a:r>
            <a:r>
              <a:rPr lang="ru-RU" i="1" dirty="0" smtClean="0"/>
              <a:t>………………….</a:t>
            </a:r>
            <a:r>
              <a:rPr lang="ru-RU" dirty="0" smtClean="0"/>
              <a:t>лобзика в пропиле.</a:t>
            </a:r>
          </a:p>
          <a:p>
            <a:endParaRPr lang="ru-RU" dirty="0" smtClean="0"/>
          </a:p>
          <a:p>
            <a:r>
              <a:rPr lang="ru-RU" dirty="0" smtClean="0"/>
              <a:t>По завершению уберите …………………………. влажной тряпкой и проветрите </a:t>
            </a:r>
            <a:r>
              <a:rPr lang="ru-RU" i="1" dirty="0" smtClean="0"/>
              <a:t>помещение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  <p:pic>
        <p:nvPicPr>
          <p:cNvPr id="5" name="Picture 2" descr="C:\Users\Home\Desktop\kach_vnesh_ssilo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57430"/>
            <a:ext cx="2285984" cy="273050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500826" y="2285992"/>
            <a:ext cx="142876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освещено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2857496"/>
            <a:ext cx="142876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15206" y="3429000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ручкой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86644" y="3929066"/>
            <a:ext cx="107157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натянута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5857892"/>
            <a:ext cx="157163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Рабочие место.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5357826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пилку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4572008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плавно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7500958" y="6143644"/>
            <a:ext cx="1428760" cy="714356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вперед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ome\Downloads\hotpng.com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4000" cy="4857760"/>
          </a:xfrm>
          <a:prstGeom prst="rect">
            <a:avLst/>
          </a:prstGeom>
          <a:noFill/>
        </p:spPr>
      </p:pic>
      <p:sp>
        <p:nvSpPr>
          <p:cNvPr id="7" name="Вертикальный свиток 6"/>
          <p:cNvSpPr/>
          <p:nvPr/>
        </p:nvSpPr>
        <p:spPr>
          <a:xfrm>
            <a:off x="2428860" y="1857364"/>
            <a:ext cx="6715140" cy="4643470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428596" y="214290"/>
            <a:ext cx="8429684" cy="1357322"/>
          </a:xfrm>
          <a:prstGeom prst="wedgeEllipse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Задание «Рабочее место».</a:t>
            </a:r>
            <a:br>
              <a:rPr lang="ru-RU" sz="3100" dirty="0" smtClean="0"/>
            </a:br>
            <a:r>
              <a:rPr lang="ru-RU" sz="3100" dirty="0" smtClean="0"/>
              <a:t>А вы знаете как надо вести себя за рабочим местом?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2500306"/>
            <a:ext cx="5614998" cy="3625857"/>
          </a:xfrm>
        </p:spPr>
        <p:txBody>
          <a:bodyPr/>
          <a:lstStyle/>
          <a:p>
            <a:r>
              <a:rPr lang="ru-RU" dirty="0" smtClean="0"/>
              <a:t>Приспособления для выпиливания? </a:t>
            </a:r>
          </a:p>
          <a:p>
            <a:r>
              <a:rPr lang="ru-RU" dirty="0" smtClean="0"/>
              <a:t>Рабочая поза при выпиливании?</a:t>
            </a:r>
          </a:p>
          <a:p>
            <a:r>
              <a:rPr lang="ru-RU" dirty="0" smtClean="0"/>
              <a:t>Технология выпиливания?</a:t>
            </a:r>
            <a:endParaRPr lang="ru-RU" dirty="0"/>
          </a:p>
        </p:txBody>
      </p:sp>
      <p:pic>
        <p:nvPicPr>
          <p:cNvPr id="5" name="Picture 2" descr="C:\Users\Home\Desktop\kach_vnesh_ssilo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71744"/>
            <a:ext cx="2285984" cy="2730502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>
            <a:off x="6572264" y="3071810"/>
            <a:ext cx="1571636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Ответ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6572264" y="4000504"/>
            <a:ext cx="1571636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Ответ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572264" y="5143512"/>
            <a:ext cx="1571636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 action="ppaction://hlinksldjump"/>
              </a:rPr>
              <a:t>Ответ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429124" y="5857892"/>
            <a:ext cx="2071702" cy="1000108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7" action="ppaction://hlinksldjump"/>
              </a:rPr>
              <a:t>вперед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303</Words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Приключение с Филином «Лобзик»</vt:lpstr>
      <vt:lpstr>Здравствуйте, ребята! Меня  зовут Филин. Я приветствуем вас на занятии – игре «Волшебный лобзик». </vt:lpstr>
      <vt:lpstr>Знаете ли вы некоторые хитрости при выпиливании лобзиком?</vt:lpstr>
      <vt:lpstr>Слайд 4</vt:lpstr>
      <vt:lpstr>Слайд 5</vt:lpstr>
      <vt:lpstr>Слайд 6</vt:lpstr>
      <vt:lpstr>Слайд 7</vt:lpstr>
      <vt:lpstr>Следующие задание называется «Техника безопасности при работе ручным лобзиком».  Прочти ТБ, впиши пропущенные слова.</vt:lpstr>
      <vt:lpstr>Задание «Рабочее место». А вы знаете как надо вести себя за рабочим местом? </vt:lpstr>
      <vt:lpstr>Приспособления для выпиливания</vt:lpstr>
      <vt:lpstr>Рабочая поза при выпиливании </vt:lpstr>
      <vt:lpstr>Технология выпиливания </vt:lpstr>
      <vt:lpstr>Молодец! Ты справился со всеми заданиями! Поздравляю!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Игра-занятие «Волшебный лобзик»</dc:title>
  <dc:creator>Home</dc:creator>
  <cp:lastModifiedBy>Home</cp:lastModifiedBy>
  <cp:revision>26</cp:revision>
  <dcterms:created xsi:type="dcterms:W3CDTF">2020-04-28T15:53:02Z</dcterms:created>
  <dcterms:modified xsi:type="dcterms:W3CDTF">2020-11-17T14:46:17Z</dcterms:modified>
</cp:coreProperties>
</file>