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C08C-57B6-4E74-A00F-72B26D934C9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EE83-AE0B-4248-B2D2-0D646636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0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C08C-57B6-4E74-A00F-72B26D934C9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EE83-AE0B-4248-B2D2-0D646636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0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C08C-57B6-4E74-A00F-72B26D934C9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EE83-AE0B-4248-B2D2-0D646636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20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C08C-57B6-4E74-A00F-72B26D934C9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EE83-AE0B-4248-B2D2-0D646636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6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C08C-57B6-4E74-A00F-72B26D934C9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EE83-AE0B-4248-B2D2-0D646636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5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C08C-57B6-4E74-A00F-72B26D934C9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EE83-AE0B-4248-B2D2-0D646636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7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C08C-57B6-4E74-A00F-72B26D934C9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EE83-AE0B-4248-B2D2-0D646636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2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C08C-57B6-4E74-A00F-72B26D934C9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EE83-AE0B-4248-B2D2-0D646636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1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C08C-57B6-4E74-A00F-72B26D934C9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EE83-AE0B-4248-B2D2-0D646636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C08C-57B6-4E74-A00F-72B26D934C9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EE83-AE0B-4248-B2D2-0D646636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3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C08C-57B6-4E74-A00F-72B26D934C9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EE83-AE0B-4248-B2D2-0D646636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5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4C08C-57B6-4E74-A00F-72B26D934C9B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EE83-AE0B-4248-B2D2-0D646636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tar.mit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virtulab.ne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emonstrations.wolfram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r-labs.ru/laboratories/logitariu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70000" r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Филиал Российского государственного профессионально-педагогического университета</a:t>
            </a:r>
            <a:endParaRPr lang="ru-RU" dirty="0">
              <a:latin typeface="Arial Narrow" pitchFamily="34" charset="0"/>
            </a:endParaRPr>
          </a:p>
          <a:p>
            <a:pPr algn="ctr"/>
            <a:r>
              <a:rPr lang="ru-RU" b="1" dirty="0">
                <a:latin typeface="Arial Narrow" pitchFamily="34" charset="0"/>
              </a:rPr>
              <a:t>Нижнетагильский государственный социально-педагогический институт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64904"/>
            <a:ext cx="8784976" cy="105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Arial Narrow" pitchFamily="34" charset="0"/>
                <a:ea typeface="Calibri"/>
                <a:cs typeface="Times New Roman"/>
              </a:rPr>
              <a:t>ВИРТУАЛЬНЫЕ ЛАБОРАТОРИИ НА БАЗЕ ВЕБ-ТЕХНОЛОГИЙ</a:t>
            </a:r>
            <a:endParaRPr lang="ru-RU" sz="1400" dirty="0"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261663"/>
              </p:ext>
            </p:extLst>
          </p:nvPr>
        </p:nvGraphicFramePr>
        <p:xfrm>
          <a:off x="1331640" y="4725144"/>
          <a:ext cx="7056785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3108758"/>
                <a:gridCol w="840006"/>
                <a:gridCol w="3108021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Работу выполнила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Студентка группы 101о-мУИОС</a:t>
                      </a:r>
                      <a:endParaRPr lang="ru-RU" sz="11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Ганина Е.А.</a:t>
                      </a:r>
                      <a:endParaRPr lang="ru-RU" sz="11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Работу проверил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Преподаватель: кандидат педагогических наук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Гребнева Д.М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7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Arial Narrow" pitchFamily="34" charset="0"/>
                <a:ea typeface="Calibri"/>
              </a:rPr>
              <a:t>ОБЗОР ВИРТУАЛЬНЫХ ЛАБОРАТОРИЙ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b="1" dirty="0" smtClean="0">
                <a:effectLst/>
                <a:latin typeface="Arial Narrow" pitchFamily="34" charset="0"/>
                <a:ea typeface="Calibri"/>
              </a:rPr>
              <a:t>STAR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 (</a:t>
            </a:r>
            <a:r>
              <a:rPr lang="ru-RU" sz="2400" dirty="0" err="1" smtClean="0">
                <a:effectLst/>
                <a:latin typeface="Arial Narrow" pitchFamily="34" charset="0"/>
                <a:ea typeface="Calibri"/>
              </a:rPr>
              <a:t>Software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 </a:t>
            </a:r>
            <a:r>
              <a:rPr lang="ru-RU" sz="2400" dirty="0" err="1" smtClean="0">
                <a:effectLst/>
                <a:latin typeface="Arial Narrow" pitchFamily="34" charset="0"/>
                <a:ea typeface="Calibri"/>
              </a:rPr>
              <a:t>Tools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 </a:t>
            </a:r>
            <a:r>
              <a:rPr lang="ru-RU" sz="2400" dirty="0" err="1" smtClean="0">
                <a:effectLst/>
                <a:latin typeface="Arial Narrow" pitchFamily="34" charset="0"/>
                <a:ea typeface="Calibri"/>
              </a:rPr>
              <a:t>for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 </a:t>
            </a:r>
            <a:r>
              <a:rPr lang="ru-RU" sz="2400" dirty="0" err="1" smtClean="0">
                <a:effectLst/>
                <a:latin typeface="Arial Narrow" pitchFamily="34" charset="0"/>
                <a:ea typeface="Calibri"/>
              </a:rPr>
              <a:t>Academics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 </a:t>
            </a:r>
            <a:r>
              <a:rPr lang="ru-RU" sz="2400" dirty="0" err="1" smtClean="0">
                <a:effectLst/>
                <a:latin typeface="Arial Narrow" pitchFamily="34" charset="0"/>
                <a:ea typeface="Calibri"/>
              </a:rPr>
              <a:t>and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 </a:t>
            </a:r>
            <a:r>
              <a:rPr lang="ru-RU" sz="2400" dirty="0" err="1" smtClean="0">
                <a:effectLst/>
                <a:latin typeface="Arial Narrow" pitchFamily="34" charset="0"/>
                <a:ea typeface="Calibri"/>
              </a:rPr>
              <a:t>Researchers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) – программа Массачусетского технологического института (MIT) по разработке виртуальных лабораторий для исследований и </a:t>
            </a:r>
            <a:r>
              <a:rPr lang="ru-RU" sz="2400" smtClean="0">
                <a:effectLst/>
                <a:latin typeface="Arial Narrow" pitchFamily="34" charset="0"/>
                <a:ea typeface="Calibri"/>
              </a:rPr>
              <a:t>обучения (генетика) </a:t>
            </a:r>
            <a:endParaRPr lang="ru-RU" sz="2400" dirty="0" smtClean="0">
              <a:effectLst/>
              <a:latin typeface="Arial Narrow" pitchFamily="34" charset="0"/>
              <a:ea typeface="Calibri"/>
            </a:endParaRPr>
          </a:p>
          <a:p>
            <a:pPr marL="0" indent="457200" algn="just">
              <a:buNone/>
            </a:pPr>
            <a:r>
              <a:rPr lang="ru-RU" sz="2400" b="1" dirty="0"/>
              <a:t>Официальный сайт программы</a:t>
            </a:r>
            <a:r>
              <a:rPr lang="ru-RU" sz="2400" dirty="0"/>
              <a:t>: </a:t>
            </a:r>
            <a:r>
              <a:rPr lang="ru-RU" sz="2400" u="sng" dirty="0">
                <a:hlinkClick r:id="rId2"/>
              </a:rPr>
              <a:t>http://</a:t>
            </a:r>
            <a:r>
              <a:rPr lang="ru-RU" sz="2400" u="sng" dirty="0" smtClean="0">
                <a:hlinkClick r:id="rId2"/>
              </a:rPr>
              <a:t>star.mit.edu</a:t>
            </a:r>
            <a:r>
              <a:rPr lang="ru-RU" sz="2400" u="sng" dirty="0" smtClean="0"/>
              <a:t> </a:t>
            </a:r>
            <a:endParaRPr lang="ru-RU" sz="2400" dirty="0"/>
          </a:p>
          <a:p>
            <a:pPr marL="0" indent="0" algn="just">
              <a:buNone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" r="4770" b="7368"/>
          <a:stretch/>
        </p:blipFill>
        <p:spPr bwMode="auto">
          <a:xfrm>
            <a:off x="1763688" y="3645024"/>
            <a:ext cx="5276753" cy="263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6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Arial Narrow" pitchFamily="34" charset="0"/>
                <a:ea typeface="Calibri"/>
              </a:rPr>
              <a:t>ОБЗОР ВИРТУАЛЬНЫХ ЛАБОРАТОРИЙ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08452"/>
            <a:ext cx="4042792" cy="341297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b="1" dirty="0" err="1" smtClean="0">
                <a:latin typeface="Arial Narrow" pitchFamily="34" charset="0"/>
              </a:rPr>
              <a:t>VirtualLab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– проект по разработке виртуальных лабораторных работ для учащихся по физике, химии, биологии, экологии</a:t>
            </a:r>
          </a:p>
          <a:p>
            <a:pPr marL="0" indent="457200" algn="just">
              <a:buNone/>
            </a:pPr>
            <a:r>
              <a:rPr lang="ru-RU" sz="2400" b="1" dirty="0" smtClean="0">
                <a:latin typeface="Arial Narrow" pitchFamily="34" charset="0"/>
              </a:rPr>
              <a:t>Официальный сайт: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u="sng" dirty="0">
                <a:hlinkClick r:id="rId2"/>
              </a:rPr>
              <a:t>http://www.virtulab.net</a:t>
            </a:r>
            <a:r>
              <a:rPr lang="ru-RU" sz="2400" u="sng" dirty="0" smtClean="0">
                <a:hlinkClick r:id="rId2"/>
              </a:rPr>
              <a:t>/</a:t>
            </a:r>
            <a:r>
              <a:rPr lang="ru-RU" sz="2400" u="sng" dirty="0" smtClean="0"/>
              <a:t> </a:t>
            </a:r>
          </a:p>
          <a:p>
            <a:pPr marL="0" indent="457200" algn="just">
              <a:buNone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t="10744" r="33665" b="6020"/>
          <a:stretch/>
        </p:blipFill>
        <p:spPr bwMode="auto">
          <a:xfrm>
            <a:off x="4572000" y="1700808"/>
            <a:ext cx="4235637" cy="414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3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Arial Narrow" pitchFamily="34" charset="0"/>
                <a:ea typeface="Calibri"/>
              </a:rPr>
              <a:t>ОБЗОР ВИРТУАЛЬНЫХ ЛАБОРАТОРИЙ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b="1" dirty="0" err="1" smtClean="0">
                <a:latin typeface="Arial Narrow" pitchFamily="34" charset="0"/>
              </a:rPr>
              <a:t>Wolfram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b="1" dirty="0" err="1" smtClean="0">
                <a:latin typeface="Arial Narrow" pitchFamily="34" charset="0"/>
              </a:rPr>
              <a:t>Demonstrations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b="1" dirty="0" err="1" smtClean="0">
                <a:latin typeface="Arial Narrow" pitchFamily="34" charset="0"/>
              </a:rPr>
              <a:t>Project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– наглядная демонстрация концепций современной науки и техники. Претендует на роль единой платформы, позволяющей создать объединенный каталог онлайновых интерактивных лабораторий</a:t>
            </a:r>
          </a:p>
          <a:p>
            <a:pPr marL="0" indent="457200" algn="just">
              <a:buNone/>
            </a:pPr>
            <a:r>
              <a:rPr lang="ru-RU" sz="2400" b="1" dirty="0" smtClean="0">
                <a:latin typeface="Arial Narrow" pitchFamily="34" charset="0"/>
              </a:rPr>
              <a:t>Официальный сайт: </a:t>
            </a:r>
            <a:r>
              <a:rPr lang="ru-RU" sz="2400" dirty="0" smtClean="0">
                <a:latin typeface="Arial Narrow" pitchFamily="34" charset="0"/>
                <a:hlinkClick r:id="rId2"/>
              </a:rPr>
              <a:t>https://demonstrations.wolfram.com/</a:t>
            </a:r>
            <a:r>
              <a:rPr lang="ru-RU" sz="2400" dirty="0" smtClean="0">
                <a:latin typeface="Arial Narrow" pitchFamily="34" charset="0"/>
              </a:rPr>
              <a:t> 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11266" name="Picture 2" descr="https://www.osp.ru/FileStorage/ARTICLE/Nir_PK/2011-08/08_11/13110474/Nir_PK_3_(183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9450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Arial Narrow" pitchFamily="34" charset="0"/>
                <a:ea typeface="Calibri"/>
              </a:rPr>
              <a:t>ОБЗОР ВИРТУАЛЬНЫХ ЛАБОРАТОРИЙ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 smtClean="0">
                <a:latin typeface="Arial Narrow" pitchFamily="34" charset="0"/>
              </a:rPr>
              <a:t>Проект </a:t>
            </a:r>
            <a:r>
              <a:rPr lang="ru-RU" sz="2400" b="1" dirty="0" smtClean="0">
                <a:latin typeface="Arial Narrow" pitchFamily="34" charset="0"/>
              </a:rPr>
              <a:t>teachmen.ru</a:t>
            </a:r>
            <a:r>
              <a:rPr lang="ru-RU" sz="2400" dirty="0" smtClean="0">
                <a:latin typeface="Arial Narrow" pitchFamily="34" charset="0"/>
              </a:rPr>
              <a:t> разработан специалистами Челябинского государственного университета и полностью посвящен физике</a:t>
            </a:r>
          </a:p>
          <a:p>
            <a:pPr marL="0" indent="457200" algn="just">
              <a:buNone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3" t="9319" r="18083" b="9256"/>
          <a:stretch/>
        </p:blipFill>
        <p:spPr bwMode="auto">
          <a:xfrm>
            <a:off x="1835696" y="2564904"/>
            <a:ext cx="5602797" cy="39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7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Arial Narrow" pitchFamily="34" charset="0"/>
                <a:ea typeface="Calibri"/>
              </a:rPr>
              <a:t>ОБЗОР ВИРТУАЛЬНЫХ ЛАБОРАТОРИЙ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91264" cy="4525963"/>
          </a:xfrm>
        </p:spPr>
        <p:txBody>
          <a:bodyPr>
            <a:normAutofit/>
          </a:bodyPr>
          <a:lstStyle/>
          <a:p>
            <a:pPr indent="457200" algn="just">
              <a:spcAft>
                <a:spcPts val="0"/>
              </a:spcAft>
              <a:buNone/>
            </a:pPr>
            <a:r>
              <a:rPr lang="en-US" sz="2400" b="1" dirty="0" smtClean="0">
                <a:effectLst/>
                <a:latin typeface="Arial Narrow" pitchFamily="34" charset="0"/>
                <a:ea typeface="Calibri"/>
                <a:cs typeface="Times New Roman"/>
              </a:rPr>
              <a:t>VR</a:t>
            </a:r>
            <a:r>
              <a:rPr lang="ru-RU" sz="2400" b="1" dirty="0" smtClean="0">
                <a:effectLst/>
                <a:latin typeface="Arial Narrow" pitchFamily="34" charset="0"/>
                <a:ea typeface="Calibri"/>
                <a:cs typeface="Times New Roman"/>
              </a:rPr>
              <a:t> – </a:t>
            </a:r>
            <a:r>
              <a:rPr lang="en-US" sz="2400" b="1" dirty="0" smtClean="0">
                <a:effectLst/>
                <a:latin typeface="Arial Narrow" pitchFamily="34" charset="0"/>
                <a:ea typeface="Calibri"/>
                <a:cs typeface="Times New Roman"/>
              </a:rPr>
              <a:t>Labs </a:t>
            </a:r>
            <a:r>
              <a:rPr lang="ru-RU" sz="2600" dirty="0" smtClean="0">
                <a:latin typeface="Arial Narrow" pitchFamily="34" charset="0"/>
                <a:ea typeface="Calibri"/>
                <a:cs typeface="Times New Roman"/>
              </a:rPr>
              <a:t>- </a:t>
            </a:r>
            <a:r>
              <a:rPr lang="ru-RU" sz="2400" dirty="0" smtClean="0">
                <a:latin typeface="Arial Narrow" pitchFamily="34" charset="0"/>
                <a:ea typeface="Calibri"/>
                <a:cs typeface="Times New Roman"/>
              </a:rPr>
              <a:t>и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  <a:cs typeface="Times New Roman"/>
              </a:rPr>
              <a:t>гра с логическими задачами. 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  <a:cs typeface="Times New Roman"/>
              </a:rPr>
              <a:t>Российская разработка.</a:t>
            </a:r>
            <a:endParaRPr lang="ru-RU" sz="2400" dirty="0" smtClean="0">
              <a:effectLst/>
              <a:latin typeface="Arial Narrow" pitchFamily="34" charset="0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Arial Narrow" pitchFamily="34" charset="0"/>
                <a:ea typeface="Calibri"/>
                <a:cs typeface="Times New Roman"/>
              </a:rPr>
              <a:t>«</a:t>
            </a:r>
            <a:r>
              <a:rPr lang="ru-RU" sz="2400" b="1" dirty="0" err="1" smtClean="0">
                <a:effectLst/>
                <a:latin typeface="Arial Narrow" pitchFamily="34" charset="0"/>
                <a:ea typeface="Calibri"/>
                <a:cs typeface="Times New Roman"/>
              </a:rPr>
              <a:t>Logitarium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  <a:cs typeface="Times New Roman"/>
              </a:rPr>
              <a:t>» – учебная развивающая и обучающая игра для школьников младших классов, разработанная с целью развития механической понятливости у детей и проведения тестирования с использованием тестов </a:t>
            </a:r>
            <a:r>
              <a:rPr lang="ru-RU" sz="2400" dirty="0" err="1" smtClean="0">
                <a:effectLst/>
                <a:latin typeface="Arial Narrow" pitchFamily="34" charset="0"/>
                <a:ea typeface="Calibri"/>
                <a:cs typeface="Times New Roman"/>
              </a:rPr>
              <a:t>Беннета</a:t>
            </a:r>
            <a:endParaRPr lang="ru-RU" sz="2400" dirty="0" smtClean="0">
              <a:effectLst/>
              <a:latin typeface="Arial Narrow" pitchFamily="34" charset="0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  <a:buNone/>
            </a:pPr>
            <a:r>
              <a:rPr lang="ru-RU" sz="2400" b="1" dirty="0" smtClean="0">
                <a:latin typeface="Arial Narrow" pitchFamily="34" charset="0"/>
                <a:ea typeface="Calibri"/>
                <a:cs typeface="Times New Roman"/>
              </a:rPr>
              <a:t>Официальный сайт</a:t>
            </a:r>
            <a:r>
              <a:rPr lang="ru-RU" sz="2000" b="1" dirty="0" smtClean="0">
                <a:latin typeface="Arial Narrow" pitchFamily="34" charset="0"/>
                <a:ea typeface="Calibri"/>
                <a:cs typeface="Times New Roman"/>
              </a:rPr>
              <a:t>: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en-US" sz="2000" u="sng" dirty="0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  <a:hlinkClick r:id="rId2"/>
              </a:rPr>
              <a:t>https</a:t>
            </a:r>
            <a:r>
              <a:rPr lang="ru-RU" sz="2000" u="sng" dirty="0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  <a:hlinkClick r:id="rId2"/>
              </a:rPr>
              <a:t>://</a:t>
            </a:r>
            <a:r>
              <a:rPr lang="en-US" sz="2000" u="sng" dirty="0" err="1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  <a:hlinkClick r:id="rId2"/>
              </a:rPr>
              <a:t>vr</a:t>
            </a:r>
            <a:r>
              <a:rPr lang="ru-RU" sz="2000" u="sng" dirty="0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  <a:hlinkClick r:id="rId2"/>
              </a:rPr>
              <a:t>-</a:t>
            </a:r>
            <a:r>
              <a:rPr lang="en-US" sz="2000" u="sng" dirty="0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  <a:hlinkClick r:id="rId2"/>
              </a:rPr>
              <a:t>labs</a:t>
            </a:r>
            <a:r>
              <a:rPr lang="ru-RU" sz="2000" u="sng" dirty="0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  <a:hlinkClick r:id="rId2"/>
              </a:rPr>
              <a:t>.</a:t>
            </a:r>
            <a:r>
              <a:rPr lang="en-US" sz="2000" u="sng" dirty="0" err="1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  <a:hlinkClick r:id="rId2"/>
              </a:rPr>
              <a:t>ru</a:t>
            </a:r>
            <a:r>
              <a:rPr lang="ru-RU" sz="2000" u="sng" dirty="0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  <a:hlinkClick r:id="rId2"/>
              </a:rPr>
              <a:t>/</a:t>
            </a:r>
            <a:r>
              <a:rPr lang="en-US" sz="2000" u="sng" dirty="0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  <a:hlinkClick r:id="rId2"/>
              </a:rPr>
              <a:t>laboratories</a:t>
            </a:r>
            <a:r>
              <a:rPr lang="ru-RU" sz="2000" u="sng" dirty="0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  <a:hlinkClick r:id="rId2"/>
              </a:rPr>
              <a:t>/</a:t>
            </a:r>
            <a:r>
              <a:rPr lang="en-US" sz="2000" u="sng" dirty="0" err="1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  <a:hlinkClick r:id="rId2"/>
              </a:rPr>
              <a:t>logitarium</a:t>
            </a:r>
            <a:r>
              <a:rPr lang="ru-RU" sz="2000" u="sng" dirty="0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  <a:hlinkClick r:id="rId2"/>
              </a:rPr>
              <a:t>/</a:t>
            </a:r>
            <a:endParaRPr lang="ru-RU" sz="2000" dirty="0">
              <a:latin typeface="Arial Narrow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8803" r="9563" b="15081"/>
          <a:stretch/>
        </p:blipFill>
        <p:spPr bwMode="auto">
          <a:xfrm>
            <a:off x="1979712" y="4221088"/>
            <a:ext cx="4702212" cy="225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9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ВИРТУАЛЬНАЯ ЛАБОРАТОРИЯ – ЭТО 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18884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 smtClean="0">
                <a:latin typeface="Arial Narrow" pitchFamily="34" charset="0"/>
              </a:rPr>
              <a:t>программно-аппаратный комплекс, позволяющий проводить опыты без непосредственного контакта с реальной установкой или при полном отсутствии таковой (</a:t>
            </a:r>
            <a:r>
              <a:rPr lang="ru-RU" sz="2400" dirty="0" err="1"/>
              <a:t>А.В.Трухин</a:t>
            </a:r>
            <a:r>
              <a:rPr lang="ru-RU" sz="2400" dirty="0"/>
              <a:t> </a:t>
            </a:r>
            <a:r>
              <a:rPr lang="ru-RU" sz="2400" dirty="0" smtClean="0"/>
              <a:t>)</a:t>
            </a: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	</a:t>
            </a:r>
            <a:r>
              <a:rPr lang="ru-RU" sz="3600" b="1" dirty="0" smtClean="0">
                <a:latin typeface="Arial Narrow" pitchFamily="34" charset="0"/>
              </a:rPr>
              <a:t>ИСТОРИЯ РАЗВИТИЯ ВИРТУАЛЬНОГО МИРА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8075240" cy="175679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b="1" dirty="0" smtClean="0">
                <a:latin typeface="Arial Narrow" pitchFamily="34" charset="0"/>
              </a:rPr>
              <a:t>1962 г. - </a:t>
            </a:r>
            <a:r>
              <a:rPr lang="ru-RU" sz="2400" dirty="0" smtClean="0">
                <a:latin typeface="Arial Narrow" pitchFamily="34" charset="0"/>
              </a:rPr>
              <a:t>первый прототип мультисенсорного симулятора -  "</a:t>
            </a:r>
            <a:r>
              <a:rPr lang="ru-RU" sz="2400" dirty="0" err="1" smtClean="0">
                <a:latin typeface="Arial Narrow" pitchFamily="34" charset="0"/>
              </a:rPr>
              <a:t>Сенсорама</a:t>
            </a:r>
            <a:r>
              <a:rPr lang="ru-RU" sz="2400" dirty="0" smtClean="0">
                <a:latin typeface="Arial Narrow" pitchFamily="34" charset="0"/>
              </a:rPr>
              <a:t>" (</a:t>
            </a:r>
            <a:r>
              <a:rPr lang="ru-RU" sz="2400" dirty="0" err="1" smtClean="0">
                <a:latin typeface="Arial Narrow" pitchFamily="34" charset="0"/>
              </a:rPr>
              <a:t>Sensorama</a:t>
            </a:r>
            <a:r>
              <a:rPr lang="ru-RU" sz="2400" dirty="0" smtClean="0">
                <a:latin typeface="Arial Narrow" pitchFamily="34" charset="0"/>
              </a:rPr>
              <a:t>)</a:t>
            </a:r>
          </a:p>
          <a:p>
            <a:pPr marL="0" indent="457200" algn="just">
              <a:buNone/>
            </a:pPr>
            <a:r>
              <a:rPr lang="ru-RU" sz="2400" b="1" dirty="0" smtClean="0">
                <a:latin typeface="Arial Narrow" pitchFamily="34" charset="0"/>
              </a:rPr>
              <a:t>Автор: </a:t>
            </a:r>
            <a:r>
              <a:rPr lang="ru-RU" sz="2400" dirty="0" err="1"/>
              <a:t>Мортон</a:t>
            </a:r>
            <a:r>
              <a:rPr lang="ru-RU" sz="2400" dirty="0"/>
              <a:t> </a:t>
            </a:r>
            <a:r>
              <a:rPr lang="ru-RU" sz="2400" dirty="0" err="1"/>
              <a:t>Хейлиг</a:t>
            </a:r>
            <a:r>
              <a:rPr lang="ru-RU" sz="2400" dirty="0"/>
              <a:t> (</a:t>
            </a:r>
            <a:r>
              <a:rPr lang="ru-RU" sz="2400" dirty="0" err="1"/>
              <a:t>Morton</a:t>
            </a:r>
            <a:r>
              <a:rPr lang="ru-RU" sz="2400" dirty="0"/>
              <a:t> </a:t>
            </a:r>
            <a:r>
              <a:rPr lang="ru-RU" sz="2400" dirty="0" err="1"/>
              <a:t>Heilig</a:t>
            </a:r>
            <a:r>
              <a:rPr lang="ru-RU" sz="2400" dirty="0"/>
              <a:t>)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20037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7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	</a:t>
            </a:r>
            <a:r>
              <a:rPr lang="ru-RU" sz="3600" b="1" dirty="0" smtClean="0">
                <a:latin typeface="Arial Narrow" pitchFamily="34" charset="0"/>
              </a:rPr>
              <a:t>ИСТОРИЯ РАЗВИТИЯ ВИРТУАЛЬНОГО МИРА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05293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b="1" dirty="0" err="1" smtClean="0">
                <a:effectLst/>
                <a:latin typeface="Arial Narrow" pitchFamily="34" charset="0"/>
                <a:ea typeface="Calibri"/>
              </a:rPr>
              <a:t>Айвен</a:t>
            </a:r>
            <a:r>
              <a:rPr lang="ru-RU" sz="2400" b="1" dirty="0" smtClean="0">
                <a:effectLst/>
                <a:latin typeface="Arial Narrow" pitchFamily="34" charset="0"/>
                <a:ea typeface="Calibri"/>
              </a:rPr>
              <a:t> Сазерленд 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(</a:t>
            </a:r>
            <a:r>
              <a:rPr lang="ru-RU" sz="2400" dirty="0" err="1" smtClean="0">
                <a:effectLst/>
                <a:latin typeface="Arial Narrow" pitchFamily="34" charset="0"/>
                <a:ea typeface="Calibri"/>
              </a:rPr>
              <a:t>Ivan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 </a:t>
            </a:r>
            <a:r>
              <a:rPr lang="ru-RU" sz="2400" dirty="0" err="1" smtClean="0">
                <a:effectLst/>
                <a:latin typeface="Arial Narrow" pitchFamily="34" charset="0"/>
                <a:ea typeface="Calibri"/>
              </a:rPr>
              <a:t>Sutherland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) - первый шлем, изображение на который генерировалось при помощи компьютера </a:t>
            </a:r>
          </a:p>
          <a:p>
            <a:pPr marL="0" indent="457200" algn="just">
              <a:buNone/>
            </a:pPr>
            <a:endParaRPr lang="ru-RU" sz="2400" dirty="0" smtClean="0">
              <a:effectLst/>
              <a:latin typeface="Arial Narrow" pitchFamily="34" charset="0"/>
              <a:ea typeface="Calibri"/>
            </a:endParaRPr>
          </a:p>
          <a:p>
            <a:pPr marL="0" indent="457200" algn="just">
              <a:buNone/>
            </a:pPr>
            <a:r>
              <a:rPr lang="ru-RU" sz="2400" b="1" dirty="0" smtClean="0">
                <a:effectLst/>
                <a:latin typeface="Arial Narrow" pitchFamily="34" charset="0"/>
                <a:ea typeface="Calibri"/>
              </a:rPr>
              <a:t>Шлем с дисплеем 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(</a:t>
            </a:r>
            <a:r>
              <a:rPr lang="ru-RU" sz="2400" dirty="0" err="1" smtClean="0">
                <a:effectLst/>
                <a:latin typeface="Arial Narrow" pitchFamily="34" charset="0"/>
                <a:ea typeface="Calibri"/>
              </a:rPr>
              <a:t>head-mounted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 </a:t>
            </a:r>
            <a:r>
              <a:rPr lang="ru-RU" sz="2400" dirty="0" err="1" smtClean="0">
                <a:effectLst/>
                <a:latin typeface="Arial Narrow" pitchFamily="34" charset="0"/>
                <a:ea typeface="Calibri"/>
              </a:rPr>
              <a:t>display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 - HMD) был первым устройством, обеспечивающим оператору опыт активного погружения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90078" cy="530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2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</a:rPr>
              <a:t>ИСТОРИЯ РАЗВИТИЯ ВИРТУАЛЬНОГО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4762872" cy="3412976"/>
          </a:xfrm>
        </p:spPr>
        <p:txBody>
          <a:bodyPr/>
          <a:lstStyle/>
          <a:p>
            <a:pPr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Arial Narrow" pitchFamily="34" charset="0"/>
                <a:ea typeface="Times New Roman"/>
              </a:rPr>
              <a:t>В середине </a:t>
            </a:r>
            <a:r>
              <a:rPr lang="ru-RU" sz="2400" b="1" dirty="0" smtClean="0">
                <a:effectLst/>
                <a:latin typeface="Arial Narrow" pitchFamily="34" charset="0"/>
                <a:ea typeface="Times New Roman"/>
              </a:rPr>
              <a:t>1980-х</a:t>
            </a:r>
            <a:r>
              <a:rPr lang="ru-RU" sz="2400" dirty="0" smtClean="0">
                <a:effectLst/>
                <a:latin typeface="Arial Narrow" pitchFamily="34" charset="0"/>
                <a:ea typeface="Times New Roman"/>
              </a:rPr>
              <a:t> появились системы, в которых пользователь мог манипулировать с трехмерными объектами на экране благодаря их отклику на движения руки. 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Arial Narrow" pitchFamily="34" charset="0"/>
                <a:ea typeface="Times New Roman"/>
              </a:rPr>
              <a:t>Первой из них стала </a:t>
            </a:r>
            <a:r>
              <a:rPr lang="ru-RU" sz="2400" b="1" dirty="0" smtClean="0">
                <a:effectLst/>
                <a:latin typeface="Arial Narrow" pitchFamily="34" charset="0"/>
                <a:ea typeface="Times New Roman"/>
              </a:rPr>
              <a:t>перчатка </a:t>
            </a:r>
            <a:r>
              <a:rPr lang="en-US" sz="2400" b="1" dirty="0" smtClean="0">
                <a:effectLst/>
                <a:latin typeface="Arial Narrow" pitchFamily="34" charset="0"/>
                <a:ea typeface="Times New Roman"/>
              </a:rPr>
              <a:t>Data Glove</a:t>
            </a:r>
            <a:r>
              <a:rPr lang="ru-RU" sz="2400" dirty="0" smtClean="0">
                <a:effectLst/>
                <a:latin typeface="Arial Narrow" pitchFamily="34" charset="0"/>
                <a:ea typeface="Times New Roman"/>
              </a:rPr>
              <a:t>, фирмы </a:t>
            </a:r>
            <a:r>
              <a:rPr lang="en-US" sz="2400" dirty="0" smtClean="0">
                <a:effectLst/>
                <a:latin typeface="Arial Narrow" pitchFamily="34" charset="0"/>
                <a:ea typeface="Times New Roman"/>
              </a:rPr>
              <a:t>VPL </a:t>
            </a:r>
            <a:r>
              <a:rPr lang="en-US" sz="2400" dirty="0" err="1" smtClean="0">
                <a:effectLst/>
                <a:latin typeface="Arial Narrow" pitchFamily="34" charset="0"/>
                <a:ea typeface="Times New Roman"/>
              </a:rPr>
              <a:t>Researc</a:t>
            </a:r>
            <a:endParaRPr lang="ru-RU" sz="2400" dirty="0" smtClean="0">
              <a:effectLst/>
              <a:latin typeface="Arial Narrow" pitchFamily="34" charset="0"/>
              <a:ea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3510"/>
            <a:ext cx="3779912" cy="4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</a:rPr>
              <a:t>ИСТОРИЯ РАЗВИТИЯ ВИРТУАЛЬНОГО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78251"/>
            <a:ext cx="3384376" cy="3124944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 smtClean="0">
                <a:latin typeface="Arial Narrow" pitchFamily="34" charset="0"/>
              </a:rPr>
              <a:t>В </a:t>
            </a:r>
            <a:r>
              <a:rPr lang="ru-RU" sz="2400" b="1" dirty="0" smtClean="0">
                <a:latin typeface="Arial Narrow" pitchFamily="34" charset="0"/>
              </a:rPr>
              <a:t>1989</a:t>
            </a:r>
            <a:r>
              <a:rPr lang="ru-RU" sz="2400" dirty="0" smtClean="0">
                <a:latin typeface="Arial Narrow" pitchFamily="34" charset="0"/>
              </a:rPr>
              <a:t> году виртуальная реальность была показана публике</a:t>
            </a:r>
          </a:p>
          <a:p>
            <a:pPr marL="0" indent="457200" algn="just">
              <a:buNone/>
            </a:pPr>
            <a:r>
              <a:rPr lang="ru-RU" sz="2400" b="1" dirty="0" err="1" smtClean="0">
                <a:latin typeface="Arial Narrow" pitchFamily="34" charset="0"/>
              </a:rPr>
              <a:t>Джарон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b="1" dirty="0" err="1" smtClean="0">
                <a:latin typeface="Arial Narrow" pitchFamily="34" charset="0"/>
              </a:rPr>
              <a:t>Леньер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(</a:t>
            </a:r>
            <a:r>
              <a:rPr lang="ru-RU" sz="2400" dirty="0" err="1" smtClean="0">
                <a:latin typeface="Arial Narrow" pitchFamily="34" charset="0"/>
              </a:rPr>
              <a:t>Jaron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Lanier</a:t>
            </a:r>
            <a:r>
              <a:rPr lang="ru-RU" sz="2400" dirty="0" smtClean="0">
                <a:latin typeface="Arial Narrow" pitchFamily="34" charset="0"/>
              </a:rPr>
              <a:t>) автор термина "виртуальная реальность"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7170" name="Picture 2" descr="Джарон Ланье — Цикло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0848"/>
            <a:ext cx="434604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</a:rPr>
              <a:t>ИСТОРИЯ РАЗВИТИЯ ВИРТУАЛЬНОГО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9248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 smtClean="0">
                <a:latin typeface="Arial Narrow" pitchFamily="34" charset="0"/>
              </a:rPr>
              <a:t>Технология виртуальных миров внедряется в сферу образования после появления Интернета в начале 90-ых годов.</a:t>
            </a:r>
          </a:p>
          <a:p>
            <a:pPr marL="0" indent="457200" algn="just">
              <a:buNone/>
            </a:pP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В </a:t>
            </a:r>
            <a:r>
              <a:rPr lang="ru-RU" sz="2400" b="1" dirty="0" smtClean="0">
                <a:effectLst/>
                <a:latin typeface="Arial Narrow" pitchFamily="34" charset="0"/>
                <a:ea typeface="Calibri"/>
              </a:rPr>
              <a:t>1994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 г. - первый </a:t>
            </a:r>
            <a:r>
              <a:rPr lang="ru-RU" sz="2400" b="1" dirty="0" smtClean="0">
                <a:effectLst/>
                <a:latin typeface="Arial Narrow" pitchFamily="34" charset="0"/>
                <a:ea typeface="Calibri"/>
              </a:rPr>
              <a:t>язык моделирования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 виртуальной реальности </a:t>
            </a:r>
            <a:r>
              <a:rPr lang="ru-RU" sz="2400" b="1" dirty="0" smtClean="0">
                <a:effectLst/>
                <a:latin typeface="Arial Narrow" pitchFamily="34" charset="0"/>
                <a:ea typeface="Calibri"/>
              </a:rPr>
              <a:t>VRML </a:t>
            </a:r>
          </a:p>
          <a:p>
            <a:pPr marL="0" indent="457200" algn="just">
              <a:buNone/>
            </a:pPr>
            <a:r>
              <a:rPr lang="ru-RU" sz="2400" b="1" dirty="0">
                <a:latin typeface="Arial Narrow" pitchFamily="34" charset="0"/>
                <a:ea typeface="Calibri"/>
              </a:rPr>
              <a:t>VRML </a:t>
            </a:r>
            <a:r>
              <a:rPr lang="ru-RU" sz="2400" b="1" dirty="0" smtClean="0">
                <a:latin typeface="Arial Narrow" pitchFamily="34" charset="0"/>
                <a:ea typeface="Calibri"/>
              </a:rPr>
              <a:t>способен</a:t>
            </a:r>
            <a:r>
              <a:rPr lang="ru-RU" sz="2400" b="1" dirty="0" smtClean="0">
                <a:effectLst/>
                <a:latin typeface="Arial Narrow" pitchFamily="34" charset="0"/>
                <a:ea typeface="Calibri"/>
              </a:rPr>
              <a:t>: 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представлять 3D объекты, обладающие гиперсвязями с другими объектами, такими, как текст, звуки, видео и т.п.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8194" name="Picture 2" descr="VRML (Virtual Reality Modeling Language) — Национальная библиотека им. Н.  Э. Баум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5334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ПРЕИМУЩЕСТВА ВИРТУАЛЬНЫХ ЛАБОРАТОРИЙ :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0" indent="457200" algn="just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отсутствие необходимости приобретения дорогостоящего оборудования реактивов</a:t>
            </a:r>
          </a:p>
          <a:p>
            <a:pPr marL="0" indent="457200" algn="just">
              <a:buFont typeface="Wingdings" pitchFamily="2" charset="2"/>
              <a:buChar char="q"/>
            </a:pPr>
            <a:r>
              <a:rPr lang="ru-RU" sz="2400" dirty="0" smtClean="0">
                <a:effectLst/>
                <a:latin typeface="Arial Narrow" pitchFamily="34" charset="0"/>
                <a:ea typeface="Times New Roman"/>
              </a:rPr>
              <a:t>возможность моделирования процессов</a:t>
            </a:r>
          </a:p>
          <a:p>
            <a:pPr marL="0" indent="457200" algn="just">
              <a:buFont typeface="Wingdings" pitchFamily="2" charset="2"/>
              <a:buChar char="q"/>
            </a:pPr>
            <a:r>
              <a:rPr lang="ru-RU" sz="2400" dirty="0" smtClean="0">
                <a:effectLst/>
                <a:latin typeface="Arial Narrow" pitchFamily="34" charset="0"/>
                <a:ea typeface="Calibri"/>
              </a:rPr>
              <a:t>возможность проникновения в тонкости процессов и наблюдения происходящего в другом масштабе времени</a:t>
            </a:r>
          </a:p>
          <a:p>
            <a:pPr marL="0" indent="457200" algn="just">
              <a:buFont typeface="Wingdings" pitchFamily="2" charset="2"/>
              <a:buChar char="q"/>
            </a:pPr>
            <a:r>
              <a:rPr lang="ru-RU" sz="2400" dirty="0">
                <a:latin typeface="Arial Narrow" pitchFamily="34" charset="0"/>
              </a:rPr>
              <a:t>б</a:t>
            </a:r>
            <a:r>
              <a:rPr lang="ru-RU" sz="2400" dirty="0" smtClean="0">
                <a:latin typeface="Arial Narrow" pitchFamily="34" charset="0"/>
              </a:rPr>
              <a:t>езопасность</a:t>
            </a:r>
          </a:p>
          <a:p>
            <a:pPr marL="0" indent="457200" algn="just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возможность быстрого проведения серии опытов с различными значениями входных параметров</a:t>
            </a:r>
          </a:p>
          <a:p>
            <a:pPr marL="0" indent="457200" algn="just">
              <a:buFont typeface="Wingdings" pitchFamily="2" charset="2"/>
              <a:buChar char="q"/>
            </a:pPr>
            <a:r>
              <a:rPr lang="ru-RU" sz="2400" dirty="0">
                <a:latin typeface="Arial Narrow" pitchFamily="34" charset="0"/>
              </a:rPr>
              <a:t>э</a:t>
            </a:r>
            <a:r>
              <a:rPr lang="ru-RU" sz="2400" dirty="0" smtClean="0">
                <a:latin typeface="Arial Narrow" pitchFamily="34" charset="0"/>
              </a:rPr>
              <a:t>кономия времени и ресурсов для ввода результатов в электронный формат</a:t>
            </a:r>
          </a:p>
          <a:p>
            <a:pPr marL="0" indent="457200" algn="just">
              <a:buFont typeface="Wingdings" pitchFamily="2" charset="2"/>
              <a:buChar char="q"/>
            </a:pPr>
            <a:r>
              <a:rPr lang="ru-RU" sz="2400" dirty="0" smtClean="0">
                <a:latin typeface="Arial Narrow" pitchFamily="34" charset="0"/>
              </a:rPr>
              <a:t>в возможности виртуальной лаборатории в дистанционном обучении</a:t>
            </a: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МИНУС ВИРТУАЛЬНЫХ ЛАБОРАТОРИЙ 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684784"/>
          </a:xfrm>
        </p:spPr>
        <p:txBody>
          <a:bodyPr/>
          <a:lstStyle/>
          <a:p>
            <a:pPr indent="457200" algn="just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Arial Narrow" pitchFamily="34" charset="0"/>
                <a:ea typeface="Calibri"/>
                <a:cs typeface="Times New Roman"/>
              </a:rPr>
              <a:t>эксперимент для одного набора исходных данных, при их изменении студенты получают обработанные результаты без участия в эксперименте</a:t>
            </a:r>
            <a:endParaRPr lang="ru-RU" sz="2400" dirty="0">
              <a:latin typeface="Arial Narrow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477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ВИРТУАЛЬНАЯ ЛАБОРАТОРИЯ – ЭТО </vt:lpstr>
      <vt:lpstr> ИСТОРИЯ РАЗВИТИЯ ВИРТУАЛЬНОГО МИРА</vt:lpstr>
      <vt:lpstr> ИСТОРИЯ РАЗВИТИЯ ВИРТУАЛЬНОГО МИРА</vt:lpstr>
      <vt:lpstr>ИСТОРИЯ РАЗВИТИЯ ВИРТУАЛЬНОГО МИРА</vt:lpstr>
      <vt:lpstr>ИСТОРИЯ РАЗВИТИЯ ВИРТУАЛЬНОГО МИРА</vt:lpstr>
      <vt:lpstr>ИСТОРИЯ РАЗВИТИЯ ВИРТУАЛЬНОГО МИРА</vt:lpstr>
      <vt:lpstr>ПРЕИМУЩЕСТВА ВИРТУАЛЬНЫХ ЛАБОРАТОРИЙ :</vt:lpstr>
      <vt:lpstr>МИНУС ВИРТУАЛЬНЫХ ЛАБОРАТОРИЙ </vt:lpstr>
      <vt:lpstr>ОБЗОР ВИРТУАЛЬНЫХ ЛАБОРАТОРИЙ</vt:lpstr>
      <vt:lpstr>ОБЗОР ВИРТУАЛЬНЫХ ЛАБОРАТОРИЙ</vt:lpstr>
      <vt:lpstr>ОБЗОР ВИРТУАЛЬНЫХ ЛАБОРАТОРИЙ</vt:lpstr>
      <vt:lpstr>ОБЗОР ВИРТУАЛЬНЫХ ЛАБОРАТОРИЙ</vt:lpstr>
      <vt:lpstr>ОБЗОР ВИРТУАЛЬНЫХ ЛАБОРАТОРИЙ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17</cp:revision>
  <dcterms:created xsi:type="dcterms:W3CDTF">2020-10-29T11:22:28Z</dcterms:created>
  <dcterms:modified xsi:type="dcterms:W3CDTF">2020-11-01T10:51:22Z</dcterms:modified>
</cp:coreProperties>
</file>