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20" autoAdjust="0"/>
    <p:restoredTop sz="94701" autoAdjust="0"/>
  </p:normalViewPr>
  <p:slideViewPr>
    <p:cSldViewPr snapToGrid="0" showGuides="1">
      <p:cViewPr varScale="1">
        <p:scale>
          <a:sx n="82" d="100"/>
          <a:sy n="82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19.11.2020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A7D994-00F4-4224-869C-B42C5717391B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4CF97-BD95-4F16-9D53-6D5C02A4F594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42374C-6B0E-49F5-B3D3-6C5B16A3243A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290684-27B7-4CBB-BD8E-8706670CBA87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46F494-8B7D-4A55-99A6-AD2D82E40B8D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2B1342-CCB0-48CA-B9D8-298D6CDB49CE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2562A2-81C2-40A3-9E58-7394179E8038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B8AFCE-43A5-484D-B8DA-47C2B2637478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CE36E0-C053-42F6-A42F-5B5D32F0DAF4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537E64-A8EF-448F-9452-AE805BC27166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28BEE8-32EF-4977-B349-1A5264338619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8FA7AE8-B9E7-4DD3-8DA3-C880CDBBF82E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727" y="2025877"/>
            <a:ext cx="10096500" cy="2219691"/>
          </a:xfrm>
        </p:spPr>
        <p:txBody>
          <a:bodyPr/>
          <a:lstStyle/>
          <a:p>
            <a:r>
              <a:rPr lang="ru-RU" b="1" dirty="0" smtClean="0"/>
              <a:t>бегущие огни </a:t>
            </a:r>
            <a:r>
              <a:rPr lang="ru-RU" b="1" dirty="0" smtClean="0"/>
              <a:t>на базе </a:t>
            </a:r>
            <a:r>
              <a:rPr lang="ru-RU" b="1" dirty="0" err="1" smtClean="0"/>
              <a:t>Arduino</a:t>
            </a:r>
            <a:r>
              <a:rPr lang="ru-RU" b="1" dirty="0" smtClean="0"/>
              <a:t> в среде </a:t>
            </a:r>
            <a:r>
              <a:rPr lang="ru-RU" b="1" dirty="0" err="1" smtClean="0"/>
              <a:t>Tinkercad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4979" y="3747855"/>
            <a:ext cx="10096501" cy="955565"/>
          </a:xfrm>
        </p:spPr>
        <p:txBody>
          <a:bodyPr/>
          <a:lstStyle/>
          <a:p>
            <a:r>
              <a:rPr lang="ru-RU" dirty="0" smtClean="0"/>
              <a:t> Робототехника 10 - 11 класс</a:t>
            </a:r>
            <a:endParaRPr lang="ru-RU" dirty="0"/>
          </a:p>
        </p:txBody>
      </p:sp>
      <p:pic>
        <p:nvPicPr>
          <p:cNvPr id="4" name="Рисунок 3" descr="atd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654" y="4119342"/>
            <a:ext cx="2777924" cy="1561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00932" y="3831219"/>
            <a:ext cx="3622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/>
              <a:t>Милькина</a:t>
            </a:r>
            <a:r>
              <a:rPr lang="ru-RU" sz="1000" dirty="0" smtClean="0"/>
              <a:t> Екатерина Алексеевна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Студентка </a:t>
            </a:r>
            <a:r>
              <a:rPr lang="ru-RU" sz="1000" dirty="0" smtClean="0"/>
              <a:t>Нижнетагильского государственного социально-</a:t>
            </a:r>
          </a:p>
          <a:p>
            <a:r>
              <a:rPr lang="ru-RU" sz="1000" dirty="0" smtClean="0"/>
              <a:t>педагогического института</a:t>
            </a:r>
          </a:p>
          <a:p>
            <a:endParaRPr lang="ru-RU" sz="1000" dirty="0" smtClean="0"/>
          </a:p>
          <a:p>
            <a:r>
              <a:rPr lang="ru-RU" sz="1000" dirty="0" smtClean="0"/>
              <a:t>Факультета естествознания, математики и информатики</a:t>
            </a:r>
          </a:p>
          <a:p>
            <a:endParaRPr lang="ru-RU" sz="1000" dirty="0" smtClean="0"/>
          </a:p>
          <a:p>
            <a:r>
              <a:rPr lang="ru-RU" sz="1000" dirty="0" smtClean="0"/>
              <a:t>Кафедры информационных технологий</a:t>
            </a:r>
          </a:p>
          <a:p>
            <a:endParaRPr lang="ru-RU" sz="1000" dirty="0" smtClean="0"/>
          </a:p>
          <a:p>
            <a:r>
              <a:rPr lang="ru-RU" sz="1000" dirty="0" smtClean="0"/>
              <a:t>Группы НТ-501оФИ</a:t>
            </a:r>
            <a:endParaRPr lang="ru-RU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39624" y="0"/>
            <a:ext cx="9980682" cy="1096962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Код программы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31494" y="1287684"/>
            <a:ext cx="11725154" cy="1119850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Сходящиеся </a:t>
            </a:r>
            <a:r>
              <a:rPr lang="ru-RU" sz="1800" dirty="0" smtClean="0"/>
              <a:t>огни. Тут все по аналогии. Добавим переменную в которой будим рассчитывать половину светодиодов. Поэтому количество светодиодов должно быть четным. Либо что-то делать с центральным светодиодом. Можно оставить его постоянно включенным или наоборот всегда включенным.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67293" y="2147104"/>
            <a:ext cx="6597569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last_pin</a:t>
            </a:r>
            <a:r>
              <a:rPr lang="en-US" dirty="0" smtClean="0"/>
              <a:t> = </a:t>
            </a:r>
            <a:r>
              <a:rPr lang="en-US" dirty="0" smtClean="0"/>
              <a:t>10</a:t>
            </a:r>
            <a:endParaRPr lang="ru-RU" dirty="0" smtClean="0"/>
          </a:p>
          <a:p>
            <a:pPr algn="just"/>
            <a:r>
              <a:rPr lang="en-US" dirty="0" smtClean="0"/>
              <a:t>void </a:t>
            </a:r>
            <a:r>
              <a:rPr lang="en-US" dirty="0" smtClean="0"/>
              <a:t>setup() { </a:t>
            </a:r>
            <a:endParaRPr lang="ru-RU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last_pin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</a:t>
            </a:r>
            <a:endParaRPr lang="ru-RU" dirty="0" smtClean="0"/>
          </a:p>
          <a:p>
            <a:pPr algn="just"/>
            <a:r>
              <a:rPr lang="en-US" dirty="0" err="1" smtClean="0"/>
              <a:t>pinMode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OUTPUT</a:t>
            </a:r>
            <a:r>
              <a:rPr lang="en-US" dirty="0" smtClean="0"/>
              <a:t>);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en-US" dirty="0" smtClean="0"/>
              <a:t>void </a:t>
            </a:r>
            <a:r>
              <a:rPr lang="en-US" dirty="0" smtClean="0"/>
              <a:t>loop() { </a:t>
            </a:r>
            <a:endParaRPr lang="ru-RU" dirty="0" smtClean="0"/>
          </a:p>
          <a:p>
            <a:pPr algn="just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/>
              <a:t>half = </a:t>
            </a:r>
            <a:r>
              <a:rPr lang="en-US" dirty="0" err="1" smtClean="0"/>
              <a:t>last_pin</a:t>
            </a:r>
            <a:r>
              <a:rPr lang="en-US" dirty="0" smtClean="0"/>
              <a:t>/2; </a:t>
            </a:r>
            <a:endParaRPr lang="ru-RU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j = 0; j &lt; half; j++) </a:t>
            </a:r>
            <a:r>
              <a:rPr lang="en-US" dirty="0" smtClean="0"/>
              <a:t>{</a:t>
            </a:r>
            <a:endParaRPr lang="ru-RU" dirty="0" smtClean="0"/>
          </a:p>
          <a:p>
            <a:pPr algn="just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/>
              <a:t>k = last_pin-j-1; 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HIGH); 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(k</a:t>
            </a:r>
            <a:r>
              <a:rPr lang="en-US" dirty="0" smtClean="0"/>
              <a:t>, HIGH); </a:t>
            </a:r>
            <a:endParaRPr lang="ru-RU" dirty="0" smtClean="0"/>
          </a:p>
          <a:p>
            <a:pPr algn="just"/>
            <a:r>
              <a:rPr lang="en-US" dirty="0" smtClean="0"/>
              <a:t>delay(300</a:t>
            </a:r>
            <a:r>
              <a:rPr lang="en-US" dirty="0" smtClean="0"/>
              <a:t>); 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(k</a:t>
            </a:r>
            <a:r>
              <a:rPr lang="en-US" dirty="0" smtClean="0"/>
              <a:t>, LOW); 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LOW</a:t>
            </a:r>
            <a:r>
              <a:rPr lang="en-US" dirty="0" smtClean="0"/>
              <a:t>);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ru-RU" dirty="0" smtClean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39624" y="0"/>
            <a:ext cx="9980682" cy="1096962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Код программы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3377" y="1715944"/>
            <a:ext cx="10521388" cy="1837483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</a:t>
            </a:r>
            <a:r>
              <a:rPr lang="ru-RU" sz="2400" dirty="0" smtClean="0"/>
              <a:t>Как </a:t>
            </a:r>
            <a:r>
              <a:rPr lang="ru-RU" sz="2400" dirty="0" smtClean="0"/>
              <a:t>видно без использования сдвигового регистра код получается намного проще и меньше строчек. Один минус количество ограничено. Максимум </a:t>
            </a:r>
            <a:r>
              <a:rPr lang="ru-RU" sz="2400" b="1" dirty="0" smtClean="0"/>
              <a:t>20 светодиодов</a:t>
            </a:r>
            <a:r>
              <a:rPr lang="ru-RU" sz="2400" dirty="0" smtClean="0"/>
              <a:t> можно подключить к </a:t>
            </a:r>
            <a:r>
              <a:rPr lang="ru-RU" sz="2400" b="1" dirty="0" err="1" smtClean="0"/>
              <a:t>Arduino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Uno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653" y="2849784"/>
            <a:ext cx="6553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39624" y="0"/>
            <a:ext cx="9980682" cy="1096962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err="1" smtClean="0"/>
              <a:t>Arduino</a:t>
            </a:r>
            <a:r>
              <a:rPr lang="ru-RU" sz="4000" b="1" dirty="0" smtClean="0"/>
              <a:t> UNO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30147" y="1438153"/>
            <a:ext cx="10220445" cy="4569107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</a:t>
            </a:r>
            <a:r>
              <a:rPr lang="ru-RU" dirty="0" err="1" smtClean="0"/>
              <a:t>Arduino</a:t>
            </a:r>
            <a:r>
              <a:rPr lang="ru-RU" dirty="0" smtClean="0"/>
              <a:t> </a:t>
            </a:r>
            <a:r>
              <a:rPr lang="ru-RU" dirty="0" smtClean="0"/>
              <a:t>UNO можно использовать </a:t>
            </a:r>
            <a:r>
              <a:rPr lang="ru-RU" dirty="0" smtClean="0"/>
              <a:t>не только </a:t>
            </a:r>
            <a:r>
              <a:rPr lang="ru-RU" dirty="0" smtClean="0"/>
              <a:t>в симуляторе, но </a:t>
            </a:r>
            <a:r>
              <a:rPr lang="ru-RU" dirty="0" smtClean="0"/>
              <a:t>и программировать </a:t>
            </a:r>
            <a:r>
              <a:rPr lang="ru-RU" dirty="0" smtClean="0"/>
              <a:t>реальную </a:t>
            </a:r>
            <a:r>
              <a:rPr lang="ru-RU" dirty="0" err="1" smtClean="0"/>
              <a:t>Arduino</a:t>
            </a:r>
            <a:r>
              <a:rPr lang="ru-RU" dirty="0" smtClean="0"/>
              <a:t> </a:t>
            </a:r>
            <a:r>
              <a:rPr lang="ru-RU" dirty="0" smtClean="0"/>
              <a:t>UNO. </a:t>
            </a:r>
          </a:p>
          <a:p>
            <a:pPr algn="just">
              <a:buNone/>
            </a:pPr>
            <a:r>
              <a:rPr lang="ru-RU" dirty="0" smtClean="0"/>
              <a:t>  Для </a:t>
            </a:r>
            <a:r>
              <a:rPr lang="ru-RU" dirty="0" smtClean="0"/>
              <a:t>этого полученный код </a:t>
            </a:r>
            <a:r>
              <a:rPr lang="ru-RU" dirty="0" smtClean="0"/>
              <a:t>можно скопировать </a:t>
            </a:r>
            <a:r>
              <a:rPr lang="ru-RU" dirty="0" smtClean="0"/>
              <a:t>в </a:t>
            </a:r>
            <a:r>
              <a:rPr lang="ru-RU" dirty="0" err="1" smtClean="0"/>
              <a:t>Arduino</a:t>
            </a:r>
            <a:r>
              <a:rPr lang="ru-RU" dirty="0" smtClean="0"/>
              <a:t> IDE и загрузить </a:t>
            </a:r>
            <a:r>
              <a:rPr lang="ru-RU" dirty="0" smtClean="0"/>
              <a:t>в отладочную </a:t>
            </a:r>
            <a:r>
              <a:rPr lang="ru-RU" dirty="0" smtClean="0"/>
              <a:t>плату.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762" y="2944551"/>
            <a:ext cx="6231640" cy="37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sz="4000" b="1" dirty="0" err="1" smtClean="0"/>
              <a:t>Tinkercad</a:t>
            </a:r>
            <a:r>
              <a:rPr lang="en-US" sz="4000" b="1" dirty="0" smtClean="0"/>
              <a:t> </a:t>
            </a:r>
            <a:r>
              <a:rPr lang="ru-RU" sz="4000" b="1" dirty="0" smtClean="0"/>
              <a:t>для </a:t>
            </a:r>
            <a:r>
              <a:rPr lang="ru-RU" sz="4000" b="1" dirty="0" err="1" smtClean="0"/>
              <a:t>ардуино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3200" dirty="0" err="1" smtClean="0"/>
              <a:t>Тинкеркад</a:t>
            </a:r>
            <a:r>
              <a:rPr lang="ru-RU" sz="3200" dirty="0" smtClean="0"/>
              <a:t> </a:t>
            </a:r>
            <a:r>
              <a:rPr lang="ru-RU" sz="3200" dirty="0" smtClean="0"/>
              <a:t>(</a:t>
            </a:r>
            <a:r>
              <a:rPr lang="ru-RU" sz="3200" dirty="0" err="1" smtClean="0">
                <a:hlinkClick r:id="rId2"/>
              </a:rPr>
              <a:t>Tinkercad</a:t>
            </a:r>
            <a:r>
              <a:rPr lang="ru-RU" sz="3200" dirty="0" smtClean="0">
                <a:hlinkClick r:id="rId2"/>
              </a:rPr>
              <a:t> </a:t>
            </a:r>
            <a:r>
              <a:rPr lang="ru-RU" sz="3200" dirty="0" err="1" smtClean="0">
                <a:hlinkClick r:id="rId2"/>
              </a:rPr>
              <a:t>Circuits</a:t>
            </a:r>
            <a:r>
              <a:rPr lang="ru-RU" sz="3200" dirty="0" smtClean="0">
                <a:hlinkClick r:id="rId2"/>
              </a:rPr>
              <a:t> </a:t>
            </a:r>
            <a:r>
              <a:rPr lang="ru-RU" sz="3200" dirty="0" err="1" smtClean="0">
                <a:hlinkClick r:id="rId2"/>
              </a:rPr>
              <a:t>Arduino</a:t>
            </a:r>
            <a:r>
              <a:rPr lang="ru-RU" sz="3200" dirty="0" smtClean="0"/>
              <a:t>) – бесплатный, удивительно простой и одновременно мощный эмулятор </a:t>
            </a:r>
            <a:r>
              <a:rPr lang="ru-RU" sz="3200" dirty="0" err="1" smtClean="0"/>
              <a:t>Arduino</a:t>
            </a:r>
            <a:r>
              <a:rPr lang="ru-RU" sz="3200" dirty="0" smtClean="0"/>
              <a:t>, с которого можно начинать обучение электронике и робототехнике. Он предоставляет очень удобную среду для написания своих проектов. Не нужно ничего покупать, ничего качать – все доступно </a:t>
            </a:r>
            <a:r>
              <a:rPr lang="ru-RU" sz="3200" dirty="0" err="1" smtClean="0"/>
              <a:t>онлайн</a:t>
            </a:r>
            <a:r>
              <a:rPr lang="ru-RU" sz="3200" dirty="0" smtClean="0"/>
              <a:t>. Единственное, что от вас потребуется – зарегистрироваться.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sz="4000" b="1" dirty="0" smtClean="0"/>
              <a:t>Что такое </a:t>
            </a:r>
            <a:r>
              <a:rPr lang="en-US" sz="4000" b="1" dirty="0" err="1" smtClean="0"/>
              <a:t>Tinkercad</a:t>
            </a:r>
            <a:r>
              <a:rPr lang="en-US" sz="4000" b="1" dirty="0" smtClean="0"/>
              <a:t>?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half" idx="2"/>
          </p:nvPr>
        </p:nvSpPr>
        <p:spPr>
          <a:xfrm>
            <a:off x="1104900" y="1574157"/>
            <a:ext cx="4919472" cy="4598043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err="1" smtClean="0"/>
              <a:t>Tinkercad</a:t>
            </a:r>
            <a:r>
              <a:rPr lang="ru-RU" dirty="0" smtClean="0"/>
              <a:t> </a:t>
            </a:r>
            <a:r>
              <a:rPr lang="ru-RU" dirty="0" smtClean="0"/>
              <a:t>– это </a:t>
            </a:r>
            <a:r>
              <a:rPr lang="ru-RU" dirty="0" err="1" smtClean="0"/>
              <a:t>онлайн</a:t>
            </a:r>
            <a:r>
              <a:rPr lang="ru-RU" dirty="0" smtClean="0"/>
              <a:t> сервис, который сейчас принадлежит мастодонту мира CAD-систем – компании </a:t>
            </a:r>
            <a:r>
              <a:rPr lang="ru-RU" dirty="0" err="1" smtClean="0"/>
              <a:t>Autodesk</a:t>
            </a:r>
            <a:r>
              <a:rPr lang="ru-RU" dirty="0" smtClean="0"/>
              <a:t>. </a:t>
            </a:r>
            <a:r>
              <a:rPr lang="ru-RU" dirty="0" err="1" smtClean="0"/>
              <a:t>Тинкеркад</a:t>
            </a:r>
            <a:r>
              <a:rPr lang="ru-RU" dirty="0" smtClean="0"/>
              <a:t> уже давно известен многим как простая и бесплатная среда для обучения 3D-моделированию. С ее помощью можно достаточно легко создавать свои модели и отправлять их на 3D-печать. Единственным ограничением для русскоязычного сегмента интернета долгое время являлось отсутствие русскоязычного интерфейса, сейчас эта ситуация исправляется.</a:t>
            </a:r>
            <a:endParaRPr lang="ru-RU" dirty="0"/>
          </a:p>
        </p:txBody>
      </p:sp>
      <p:pic>
        <p:nvPicPr>
          <p:cNvPr id="9" name="Рисунок 8" descr="schematic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878" y="1666755"/>
            <a:ext cx="5202018" cy="3681111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Цель и задачи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buNone/>
            </a:pPr>
            <a:r>
              <a:rPr lang="ru-RU" sz="3200" dirty="0" smtClean="0"/>
              <a:t> </a:t>
            </a:r>
            <a:r>
              <a:rPr lang="ru-RU" sz="2800" b="1" dirty="0" smtClean="0"/>
              <a:t>Цель</a:t>
            </a:r>
            <a:r>
              <a:rPr lang="ru-RU" sz="2800" dirty="0" smtClean="0"/>
              <a:t>: создать модель «</a:t>
            </a:r>
            <a:r>
              <a:rPr lang="ru-RU" sz="2800" dirty="0" smtClean="0"/>
              <a:t>Бегущие огни на </a:t>
            </a:r>
            <a:r>
              <a:rPr lang="ru-RU" sz="2800" dirty="0" err="1" smtClean="0"/>
              <a:t>Arduino</a:t>
            </a:r>
            <a:r>
              <a:rPr lang="ru-RU" sz="2800" dirty="0" smtClean="0"/>
              <a:t> </a:t>
            </a:r>
            <a:r>
              <a:rPr lang="ru-RU" sz="2800" dirty="0" smtClean="0"/>
              <a:t>UNO</a:t>
            </a:r>
            <a:r>
              <a:rPr lang="ru-RU" sz="2800" dirty="0" smtClean="0"/>
              <a:t>»</a:t>
            </a:r>
          </a:p>
          <a:p>
            <a:pPr algn="just"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Задачи</a:t>
            </a:r>
            <a:r>
              <a:rPr lang="ru-RU" sz="2800" dirty="0" smtClean="0"/>
              <a:t>:</a:t>
            </a:r>
          </a:p>
          <a:p>
            <a:pPr algn="just"/>
            <a:r>
              <a:rPr lang="ru-RU" sz="2800" dirty="0" smtClean="0"/>
              <a:t>Познакомиться подробнее с </a:t>
            </a:r>
            <a:r>
              <a:rPr lang="ru-RU" sz="2800" dirty="0" smtClean="0"/>
              <a:t>алгоритмом работы устройства;</a:t>
            </a:r>
          </a:p>
          <a:p>
            <a:pPr algn="just"/>
            <a:r>
              <a:rPr lang="ru-RU" sz="2800" dirty="0" smtClean="0"/>
              <a:t>Разобрать </a:t>
            </a:r>
            <a:r>
              <a:rPr lang="ru-RU" sz="2800" dirty="0" smtClean="0"/>
              <a:t>несколько вариантов </a:t>
            </a:r>
            <a:r>
              <a:rPr lang="ru-RU" sz="2800" dirty="0" smtClean="0"/>
              <a:t>написания программы </a:t>
            </a:r>
            <a:r>
              <a:rPr lang="ru-RU" sz="2800" dirty="0" smtClean="0"/>
              <a:t>реализации светофора </a:t>
            </a:r>
            <a:r>
              <a:rPr lang="ru-RU" sz="2800" dirty="0" smtClean="0"/>
              <a:t>на </a:t>
            </a:r>
            <a:r>
              <a:rPr lang="ru-RU" sz="2800" dirty="0" err="1" smtClean="0"/>
              <a:t>Arduino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Развить </a:t>
            </a:r>
            <a:r>
              <a:rPr lang="ru-RU" sz="2800" dirty="0" smtClean="0"/>
              <a:t>у школьников </a:t>
            </a:r>
            <a:r>
              <a:rPr lang="ru-RU" sz="2800" dirty="0" smtClean="0"/>
              <a:t>инженерное мышление, навыки </a:t>
            </a:r>
            <a:r>
              <a:rPr lang="ru-RU" sz="2800" dirty="0" smtClean="0"/>
              <a:t>конструирования, программирования и эффективного использования кибернетических систем.</a:t>
            </a:r>
          </a:p>
          <a:p>
            <a:pPr algn="just"/>
            <a:endParaRPr lang="ru-RU" sz="2800" dirty="0" smtClean="0"/>
          </a:p>
          <a:p>
            <a:pPr algn="just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Подключение светодиодов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buNone/>
            </a:pPr>
            <a:r>
              <a:rPr lang="ru-RU" sz="3200" dirty="0" smtClean="0"/>
              <a:t> </a:t>
            </a:r>
            <a:r>
              <a:rPr lang="ru-RU" sz="2800" b="1" dirty="0" smtClean="0"/>
              <a:t>Для создания модели понадобятся:</a:t>
            </a:r>
          </a:p>
          <a:p>
            <a:r>
              <a:rPr lang="ru-RU" sz="2800" dirty="0" err="1" smtClean="0"/>
              <a:t>Arduino</a:t>
            </a:r>
            <a:r>
              <a:rPr lang="ru-RU" sz="2800" dirty="0" smtClean="0"/>
              <a:t> </a:t>
            </a:r>
            <a:r>
              <a:rPr lang="ru-RU" sz="2800" dirty="0" smtClean="0"/>
              <a:t>UNO</a:t>
            </a:r>
            <a:endParaRPr lang="ru-RU" sz="2800" dirty="0" smtClean="0"/>
          </a:p>
          <a:p>
            <a:r>
              <a:rPr lang="ru-RU" sz="2800" dirty="0" smtClean="0"/>
              <a:t>Плата макетная </a:t>
            </a:r>
            <a:r>
              <a:rPr lang="ru-RU" sz="2800" dirty="0" err="1" smtClean="0"/>
              <a:t>беспаечная</a:t>
            </a:r>
            <a:endParaRPr lang="ru-RU" sz="2800" dirty="0" smtClean="0"/>
          </a:p>
          <a:p>
            <a:r>
              <a:rPr lang="ru-RU" sz="2800" dirty="0" smtClean="0"/>
              <a:t>Резисторы 220 ОМ</a:t>
            </a:r>
          </a:p>
          <a:p>
            <a:r>
              <a:rPr lang="ru-RU" sz="2800" dirty="0" smtClean="0"/>
              <a:t>Соединительные провода папа-папа</a:t>
            </a:r>
          </a:p>
          <a:p>
            <a:r>
              <a:rPr lang="ru-RU" sz="2800" dirty="0" smtClean="0"/>
              <a:t>Светодиоды 3 или 5 мм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Схема несложная и является простой в сборке</a:t>
            </a: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6" name="Рисунок 5" descr="687474703a2f2f64316e6f6364346a3771746d77342e636c6f756466726f6e742e6e65742f77702d636f6e74656e742f75706c6f6164732f32303136303630313131323635322f41726475696e6f2d4c756d696e6f736974792d537465702d322e706e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6436">
            <a:off x="7492864" y="2841786"/>
            <a:ext cx="4227533" cy="21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Схема подключения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endParaRPr lang="ru-RU" sz="2800" dirty="0" smtClean="0"/>
          </a:p>
          <a:p>
            <a:pPr algn="just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926" y="1481558"/>
            <a:ext cx="7190635" cy="50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ETnJ1q8U8AApnz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539" y="5050904"/>
            <a:ext cx="2409461" cy="18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Код программы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177724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ru-RU" sz="3200" dirty="0" smtClean="0"/>
              <a:t> </a:t>
            </a:r>
            <a:r>
              <a:rPr lang="ru-RU" dirty="0" smtClean="0"/>
              <a:t>Первый пример бегущих огней на </a:t>
            </a:r>
            <a:r>
              <a:rPr lang="ru-RU" dirty="0" err="1" smtClean="0"/>
              <a:t>Arduino</a:t>
            </a:r>
            <a:r>
              <a:rPr lang="ru-RU" dirty="0" smtClean="0"/>
              <a:t>, последовательное включение одного светодиода с 1 по 10. По </a:t>
            </a:r>
            <a:r>
              <a:rPr lang="ru-RU" dirty="0" err="1" smtClean="0"/>
              <a:t>пинам</a:t>
            </a:r>
            <a:r>
              <a:rPr lang="ru-RU" dirty="0" smtClean="0"/>
              <a:t> на </a:t>
            </a:r>
            <a:r>
              <a:rPr lang="ru-RU" dirty="0" err="1" smtClean="0"/>
              <a:t>ардуино</a:t>
            </a:r>
            <a:r>
              <a:rPr lang="ru-RU" dirty="0" smtClean="0"/>
              <a:t> будет с 0 по 9. Это нужно учитывать при написании кода.</a:t>
            </a:r>
            <a:endParaRPr lang="ru-RU" dirty="0" smtClean="0"/>
          </a:p>
          <a:p>
            <a:pPr algn="just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8947" y="2685327"/>
            <a:ext cx="6597569" cy="3646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last_pin</a:t>
            </a:r>
            <a:r>
              <a:rPr lang="en-US" dirty="0" smtClean="0"/>
              <a:t> = 10; </a:t>
            </a:r>
            <a:endParaRPr lang="ru-RU" dirty="0" smtClean="0"/>
          </a:p>
          <a:p>
            <a:pPr algn="just"/>
            <a:r>
              <a:rPr lang="en-US" dirty="0" smtClean="0"/>
              <a:t>void </a:t>
            </a:r>
            <a:r>
              <a:rPr lang="en-US" dirty="0" smtClean="0"/>
              <a:t>setup() { </a:t>
            </a:r>
            <a:endParaRPr lang="ru-RU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last_pin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// </a:t>
            </a:r>
            <a:r>
              <a:rPr lang="ru-RU" dirty="0" smtClean="0"/>
              <a:t>цикл </a:t>
            </a:r>
            <a:endParaRPr lang="ru-RU" dirty="0" smtClean="0"/>
          </a:p>
          <a:p>
            <a:pPr algn="just"/>
            <a:r>
              <a:rPr lang="en-US" dirty="0" err="1" smtClean="0"/>
              <a:t>pinMode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OUTPUT); 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en-US" dirty="0" smtClean="0"/>
              <a:t>void </a:t>
            </a:r>
            <a:r>
              <a:rPr lang="en-US" dirty="0" smtClean="0"/>
              <a:t>loop() { </a:t>
            </a:r>
            <a:endParaRPr lang="ru-RU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j = 0; j &lt; </a:t>
            </a:r>
            <a:r>
              <a:rPr lang="en-US" dirty="0" err="1" smtClean="0"/>
              <a:t>last_pin</a:t>
            </a:r>
            <a:r>
              <a:rPr lang="en-US" dirty="0" smtClean="0"/>
              <a:t>; j++) </a:t>
            </a:r>
            <a:r>
              <a:rPr lang="en-US" dirty="0" smtClean="0"/>
              <a:t>{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HIGH); </a:t>
            </a:r>
            <a:endParaRPr lang="ru-RU" dirty="0" smtClean="0"/>
          </a:p>
          <a:p>
            <a:pPr algn="just"/>
            <a:r>
              <a:rPr lang="en-US" dirty="0" smtClean="0"/>
              <a:t>delay(300</a:t>
            </a:r>
            <a:r>
              <a:rPr lang="en-US" dirty="0" smtClean="0"/>
              <a:t>); 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LOW); 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ru-RU" dirty="0" smtClean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Код программы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177724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ru-RU" sz="3200" dirty="0" smtClean="0"/>
              <a:t> </a:t>
            </a:r>
            <a:r>
              <a:rPr lang="ru-RU" dirty="0" smtClean="0"/>
              <a:t>Немного изменим данный пример и сделаем 2 цикла. Получим включение всех светодиодов и выключение в обратном направлении.</a:t>
            </a:r>
            <a:endParaRPr lang="ru-RU" dirty="0" smtClean="0"/>
          </a:p>
          <a:p>
            <a:pPr algn="just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2097" y="2435024"/>
            <a:ext cx="6597569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last_pin</a:t>
            </a:r>
            <a:r>
              <a:rPr lang="en-US" dirty="0" smtClean="0"/>
              <a:t> = 10; </a:t>
            </a:r>
            <a:endParaRPr lang="ru-RU" dirty="0" smtClean="0"/>
          </a:p>
          <a:p>
            <a:pPr algn="just"/>
            <a:r>
              <a:rPr lang="en-US" dirty="0" smtClean="0"/>
              <a:t>void </a:t>
            </a:r>
            <a:r>
              <a:rPr lang="en-US" dirty="0" smtClean="0"/>
              <a:t>setup() { </a:t>
            </a:r>
            <a:endParaRPr lang="ru-RU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last_pin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</a:t>
            </a:r>
            <a:endParaRPr lang="ru-RU" dirty="0" smtClean="0"/>
          </a:p>
          <a:p>
            <a:pPr algn="just"/>
            <a:r>
              <a:rPr lang="en-US" dirty="0" err="1" smtClean="0"/>
              <a:t>pinMode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OUTPUT</a:t>
            </a:r>
            <a:r>
              <a:rPr lang="en-US" dirty="0" smtClean="0"/>
              <a:t>);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en-US" dirty="0" smtClean="0"/>
              <a:t>void </a:t>
            </a:r>
            <a:r>
              <a:rPr lang="en-US" dirty="0" smtClean="0"/>
              <a:t>loop() { </a:t>
            </a:r>
            <a:endParaRPr lang="ru-RU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j = 0; j &lt; </a:t>
            </a:r>
            <a:r>
              <a:rPr lang="en-US" dirty="0" err="1" smtClean="0"/>
              <a:t>last_pin</a:t>
            </a:r>
            <a:r>
              <a:rPr lang="en-US" dirty="0" smtClean="0"/>
              <a:t>; j++) </a:t>
            </a:r>
            <a:r>
              <a:rPr lang="en-US" dirty="0" smtClean="0"/>
              <a:t>{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HIGH); </a:t>
            </a:r>
            <a:endParaRPr lang="ru-RU" dirty="0" smtClean="0"/>
          </a:p>
          <a:p>
            <a:pPr algn="just"/>
            <a:r>
              <a:rPr lang="en-US" dirty="0" smtClean="0"/>
              <a:t>delay(300);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j = last_pin-1; j &gt;= 0; j--) </a:t>
            </a:r>
            <a:r>
              <a:rPr lang="en-US" dirty="0" smtClean="0"/>
              <a:t>{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LOW); </a:t>
            </a:r>
            <a:endParaRPr lang="ru-RU" dirty="0" smtClean="0"/>
          </a:p>
          <a:p>
            <a:pPr algn="just"/>
            <a:r>
              <a:rPr lang="en-US" dirty="0" smtClean="0"/>
              <a:t>delay(300);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ru-RU" dirty="0" smtClean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39624" y="0"/>
            <a:ext cx="9980682" cy="1096962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Код программы</a:t>
            </a:r>
            <a:endParaRPr lang="ru-RU"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43069" y="1206661"/>
            <a:ext cx="11725154" cy="1119850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ru-RU" sz="3200" dirty="0" smtClean="0"/>
              <a:t> </a:t>
            </a:r>
            <a:r>
              <a:rPr lang="ru-RU" sz="1700" dirty="0" smtClean="0"/>
              <a:t>Объединив код первого и второго примера получим включение одного светодиода в прямом и обратном направлении. Во втором цикли ставим j-2, потому что у нас </a:t>
            </a:r>
            <a:r>
              <a:rPr lang="ru-RU" sz="1700" dirty="0" err="1" smtClean="0"/>
              <a:t>пины</a:t>
            </a:r>
            <a:r>
              <a:rPr lang="ru-RU" sz="1700" dirty="0" smtClean="0"/>
              <a:t> начинаются с 0, а число светодиодов с 1 до 10. Также чтобы 10 светодиод не включался 2 раза вычитаем еще 1.</a:t>
            </a:r>
            <a:endParaRPr lang="ru-RU" sz="1700" dirty="0" smtClean="0"/>
          </a:p>
          <a:p>
            <a:pPr algn="just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67293" y="2147104"/>
            <a:ext cx="6597569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last_pin</a:t>
            </a:r>
            <a:r>
              <a:rPr lang="en-US" dirty="0" smtClean="0"/>
              <a:t> = 10; </a:t>
            </a:r>
            <a:endParaRPr lang="ru-RU" dirty="0" smtClean="0"/>
          </a:p>
          <a:p>
            <a:pPr algn="just"/>
            <a:r>
              <a:rPr lang="en-US" dirty="0" smtClean="0"/>
              <a:t>void </a:t>
            </a:r>
            <a:r>
              <a:rPr lang="en-US" dirty="0" smtClean="0"/>
              <a:t>setup() { </a:t>
            </a:r>
            <a:endParaRPr lang="ru-RU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last_pin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</a:t>
            </a:r>
            <a:endParaRPr lang="ru-RU" dirty="0" smtClean="0"/>
          </a:p>
          <a:p>
            <a:pPr algn="just"/>
            <a:r>
              <a:rPr lang="en-US" dirty="0" err="1" smtClean="0"/>
              <a:t>pinMode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OUTPUT); 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en-US" dirty="0" smtClean="0"/>
              <a:t>void </a:t>
            </a:r>
            <a:r>
              <a:rPr lang="en-US" dirty="0" smtClean="0"/>
              <a:t>loop() { </a:t>
            </a:r>
            <a:endParaRPr lang="ru-RU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j = 0; j &lt; </a:t>
            </a:r>
            <a:r>
              <a:rPr lang="en-US" dirty="0" err="1" smtClean="0"/>
              <a:t>last_pin</a:t>
            </a:r>
            <a:r>
              <a:rPr lang="en-US" dirty="0" smtClean="0"/>
              <a:t>; j++) </a:t>
            </a:r>
            <a:r>
              <a:rPr lang="en-US" dirty="0" smtClean="0"/>
              <a:t>{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HIGH); </a:t>
            </a:r>
            <a:endParaRPr lang="ru-RU" dirty="0" smtClean="0"/>
          </a:p>
          <a:p>
            <a:pPr algn="just"/>
            <a:r>
              <a:rPr lang="en-US" dirty="0" smtClean="0"/>
              <a:t>delay(300</a:t>
            </a:r>
            <a:r>
              <a:rPr lang="en-US" dirty="0" smtClean="0"/>
              <a:t>); 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LOW</a:t>
            </a:r>
            <a:r>
              <a:rPr lang="en-US" dirty="0" smtClean="0"/>
              <a:t>);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j = last_pin-2; j &gt; 0; j--) </a:t>
            </a:r>
            <a:r>
              <a:rPr lang="en-US" dirty="0" smtClean="0"/>
              <a:t>{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HIGH); </a:t>
            </a:r>
            <a:endParaRPr lang="ru-RU" dirty="0" smtClean="0"/>
          </a:p>
          <a:p>
            <a:pPr algn="just"/>
            <a:r>
              <a:rPr lang="en-US" dirty="0" smtClean="0"/>
              <a:t>delay(300</a:t>
            </a:r>
            <a:r>
              <a:rPr lang="en-US" dirty="0" smtClean="0"/>
              <a:t>); </a:t>
            </a:r>
            <a:endParaRPr lang="ru-RU" dirty="0" smtClean="0"/>
          </a:p>
          <a:p>
            <a:pPr algn="just"/>
            <a:r>
              <a:rPr lang="en-US" dirty="0" err="1" smtClean="0"/>
              <a:t>digitalWrite</a:t>
            </a:r>
            <a:r>
              <a:rPr lang="en-US" dirty="0" smtClean="0"/>
              <a:t>(j</a:t>
            </a:r>
            <a:r>
              <a:rPr lang="en-US" dirty="0" smtClean="0"/>
              <a:t>, LOW</a:t>
            </a:r>
            <a:r>
              <a:rPr lang="en-US" dirty="0" smtClean="0"/>
              <a:t>);</a:t>
            </a:r>
            <a:endParaRPr lang="ru-RU" dirty="0" smtClean="0"/>
          </a:p>
          <a:p>
            <a:pPr algn="just"/>
            <a:r>
              <a:rPr lang="ru-RU" dirty="0" smtClean="0"/>
              <a:t>} </a:t>
            </a:r>
          </a:p>
          <a:p>
            <a:pPr algn="just"/>
            <a:r>
              <a:rPr lang="ru-RU" dirty="0" smtClean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_win32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0</TotalTime>
  <Words>763</Words>
  <Application>Microsoft Office PowerPoint</Application>
  <PresentationFormat>Произвольный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tf03431380_win32</vt:lpstr>
      <vt:lpstr>бегущие огни на базе Arduino в среде Tinkercad</vt:lpstr>
      <vt:lpstr>Tinkercad для ардуино</vt:lpstr>
      <vt:lpstr>Что такое Tinkercad?</vt:lpstr>
      <vt:lpstr>Цель и задачи</vt:lpstr>
      <vt:lpstr>Подключение светодиодов</vt:lpstr>
      <vt:lpstr>Схема подключения</vt:lpstr>
      <vt:lpstr>Код программы</vt:lpstr>
      <vt:lpstr>Код программы</vt:lpstr>
      <vt:lpstr>Код программы</vt:lpstr>
      <vt:lpstr>Код программы</vt:lpstr>
      <vt:lpstr>Код программы</vt:lpstr>
      <vt:lpstr>Arduino UNO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2020-11-19T09:35:07Z</dcterms:created>
  <dcterms:modified xsi:type="dcterms:W3CDTF">2020-11-19T10:40:26Z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