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C74CD-5249-4FD3-8EBB-6031F4CA2F5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89A7-AAF1-4AC9-9A6D-0ED610944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C2FD-0E19-4BFD-A3EF-8D45968A30ED}" type="datetime1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9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219-F6E4-4235-8DEB-41BE5715D495}" type="datetime1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8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C33F-F037-42CA-AC79-3A4F074CCC49}" type="datetime1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BF4A-B62F-4E3A-8590-FD1A567F9F8C}" type="datetime1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47B8-AF02-498E-9155-88D40970FC04}" type="datetime1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625C-76DC-4A2B-83E0-48D791F8F5E7}" type="datetime1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2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4F1F-E6B7-460F-BB83-85AEF83C4E0C}" type="datetime1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5728-B187-479C-8186-AD1682128280}" type="datetime1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EA4B-C1FE-4F90-A171-074CA3E06EC0}" type="datetime1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6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7932-9A2F-49EC-85C8-50442AC49775}" type="datetime1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5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0063-147C-4DAA-AC59-8AC5D3AEB220}" type="datetime1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8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BC00-16D7-4821-9616-148C672CDCA7}" type="datetime1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3438-9902-44F3-A321-A83844DAB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"/>
            <a:ext cx="7308304" cy="1791708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/>
              <a:t>Основы работы в </a:t>
            </a:r>
            <a:r>
              <a:rPr lang="en-US" sz="5400" b="1" dirty="0" err="1" smtClean="0"/>
              <a:t>TinkerCAD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pic>
        <p:nvPicPr>
          <p:cNvPr id="1026" name="Picture 2" descr="https://interactive.edu.my/wp-content/uploads/2020/04/kisspng-service-digital-marketing-forklift-kodulehe-koolit-gears-vector-5ae1c6eaefd3e3.9209826315247459629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2" y="1916832"/>
            <a:ext cx="8472463" cy="56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vgsilh.com/png-512/1119298-03a9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4" y="10732"/>
            <a:ext cx="15872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72814"/>
            <a:ext cx="91517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err="1" smtClean="0">
                <a:solidFill>
                  <a:srgbClr val="0070C0"/>
                </a:solidFill>
              </a:rPr>
              <a:t>Адыева</a:t>
            </a:r>
            <a:r>
              <a:rPr lang="ru-RU" sz="2800" b="1" i="1" dirty="0" smtClean="0">
                <a:solidFill>
                  <a:srgbClr val="0070C0"/>
                </a:solidFill>
              </a:rPr>
              <a:t> Луиза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Фирдависовна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Студентка</a:t>
            </a:r>
            <a:r>
              <a:rPr lang="ru-RU" dirty="0" smtClean="0">
                <a:solidFill>
                  <a:srgbClr val="0070C0"/>
                </a:solidFill>
              </a:rPr>
              <a:t> Нижнетагильского государственного социально-педагогического института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Факультета</a:t>
            </a:r>
            <a:r>
              <a:rPr lang="ru-RU" dirty="0" smtClean="0">
                <a:solidFill>
                  <a:srgbClr val="0070C0"/>
                </a:solidFill>
              </a:rPr>
              <a:t> естествознания, математики и информатики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Кафедры</a:t>
            </a:r>
            <a:r>
              <a:rPr lang="ru-RU" dirty="0" smtClean="0">
                <a:solidFill>
                  <a:srgbClr val="0070C0"/>
                </a:solidFill>
              </a:rPr>
              <a:t> информационных технологий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Группы</a:t>
            </a:r>
            <a:r>
              <a:rPr lang="ru-RU" dirty="0" smtClean="0">
                <a:solidFill>
                  <a:srgbClr val="0070C0"/>
                </a:solidFill>
              </a:rPr>
              <a:t> НТ-501оФИ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 smtClean="0"/>
              <a:t>Указание подключения контактов калькулятора к микроконтроллеру (номера столбцов и строк, исходя из схемы).</a:t>
            </a:r>
          </a:p>
          <a:p>
            <a:pPr marL="0" indent="0">
              <a:buNone/>
            </a:pPr>
            <a:endParaRPr lang="ru-RU" sz="27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763855"/>
            <a:ext cx="3467100" cy="54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6. Добавление шаблона с экраном в </a:t>
            </a:r>
            <a:r>
              <a:rPr lang="ru-RU" sz="2700" b="1" dirty="0"/>
              <a:t>данную схему </a:t>
            </a:r>
            <a:r>
              <a:rPr lang="ru-RU" sz="2700" dirty="0" smtClean="0"/>
              <a:t>(Компоненты → </a:t>
            </a:r>
            <a:r>
              <a:rPr lang="en-US" sz="2700" dirty="0" smtClean="0"/>
              <a:t>Arduino</a:t>
            </a:r>
            <a:r>
              <a:rPr lang="ru-RU" sz="2700" dirty="0" smtClean="0"/>
              <a:t> </a:t>
            </a:r>
            <a:r>
              <a:rPr lang="ru-RU" sz="2700" dirty="0"/>
              <a:t>→ </a:t>
            </a:r>
            <a:r>
              <a:rPr lang="ru-RU" sz="2700" dirty="0" smtClean="0"/>
              <a:t>ЖК – экран).</a:t>
            </a:r>
            <a:endParaRPr lang="ru-RU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86679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896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7. Перестановка проводов в контакты с тринадцатого по восьмой. </a:t>
            </a:r>
            <a:r>
              <a:rPr lang="ru-RU" sz="2700" dirty="0" smtClean="0"/>
              <a:t>Это требуется для освобождения места подключения клавиатуры.</a:t>
            </a:r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  <a:p>
            <a:pPr marL="0" indent="0" algn="just">
              <a:buNone/>
            </a:pPr>
            <a:r>
              <a:rPr lang="ru-RU" sz="2700" dirty="0" smtClean="0"/>
              <a:t>Замена номеров контактов в коде: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284718" cy="178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554461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8. Подключение новой клавиатуры к ЖК – экрану.</a:t>
            </a:r>
            <a:endParaRPr lang="ru-RU" sz="2700" dirty="0" smtClean="0"/>
          </a:p>
          <a:p>
            <a:pPr marL="0" indent="0" algn="just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13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204864"/>
            <a:ext cx="5688632" cy="436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9. Копирование кода для новой клавиатуры из схемы клавиатуры с микропроцессором. </a:t>
            </a:r>
            <a:r>
              <a:rPr lang="ru-RU" sz="2700" dirty="0" smtClean="0"/>
              <a:t>Внесение изменений – </a:t>
            </a:r>
            <a:r>
              <a:rPr lang="ru-RU" sz="2700" dirty="0"/>
              <a:t>номера </a:t>
            </a:r>
            <a:r>
              <a:rPr lang="ru-RU" sz="2700" dirty="0" smtClean="0"/>
              <a:t>столбцов </a:t>
            </a:r>
            <a:r>
              <a:rPr lang="ru-RU" sz="2700" dirty="0"/>
              <a:t>и строк, исходя из </a:t>
            </a:r>
            <a:r>
              <a:rPr lang="ru-RU" sz="2700" dirty="0" smtClean="0"/>
              <a:t>схемы.</a:t>
            </a:r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14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23380"/>
            <a:ext cx="4484539" cy="371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320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10. Добавление вывода значения клавиши на дисплей. </a:t>
            </a:r>
            <a:r>
              <a:rPr lang="ru-RU" sz="2700" dirty="0" smtClean="0"/>
              <a:t>Для этого необходимо в цикл добавить переменную, и после ввода каждого значения очищать экран.</a:t>
            </a:r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r>
              <a:rPr lang="ru-RU" sz="2700" dirty="0" smtClean="0"/>
              <a:t>Удаляем первую плату (клавиатура с микропроцессором), она больше не нужна.</a:t>
            </a:r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15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62" y="2852936"/>
            <a:ext cx="25717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11. Вывод на экране сообщения «Дверь открыта» или «Дверь закрыта». </a:t>
            </a:r>
            <a:r>
              <a:rPr lang="ru-RU" sz="2700" dirty="0" smtClean="0"/>
              <a:t>Объявление массива данных с верным кодом.</a:t>
            </a:r>
            <a:endParaRPr lang="en-US" sz="2700" dirty="0" smtClean="0"/>
          </a:p>
          <a:p>
            <a:pPr marL="0" indent="0" algn="just">
              <a:buNone/>
            </a:pPr>
            <a:r>
              <a:rPr lang="ru-RU" sz="2700" b="1" dirty="0" smtClean="0"/>
              <a:t>  </a:t>
            </a:r>
            <a:endParaRPr lang="ru-RU" sz="2700" dirty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r>
              <a:rPr lang="ru-RU" sz="2700" dirty="0" smtClean="0"/>
              <a:t>Создание массива для хранения данных о кнопках, которые использовали (нужен для сравнение с верным кодом).</a:t>
            </a:r>
            <a:endParaRPr lang="en-US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16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1024"/>
            <a:ext cx="5158536" cy="5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3670996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320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 smtClean="0"/>
              <a:t>Код программы для вывода сообщения на экране «Дверь открыта». 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r>
              <a:rPr lang="ru-RU" sz="2700" dirty="0" smtClean="0"/>
              <a:t>Считывание клавиатуры:</a:t>
            </a:r>
            <a:endParaRPr lang="ru-RU" sz="2700" dirty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17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348880"/>
            <a:ext cx="2722803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897707"/>
            <a:ext cx="2931397" cy="152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0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 smtClean="0"/>
              <a:t>12. </a:t>
            </a:r>
            <a:r>
              <a:rPr lang="ru-RU" sz="2700" b="1" dirty="0" smtClean="0"/>
              <a:t>Проверка правильности нажатия клавиш.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18</a:t>
            </a:fld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3"/>
          <a:stretch/>
        </p:blipFill>
        <p:spPr bwMode="auto">
          <a:xfrm>
            <a:off x="395536" y="2276872"/>
            <a:ext cx="3860452" cy="351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92682"/>
            <a:ext cx="3456384" cy="280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 smtClean="0"/>
              <a:t>13. </a:t>
            </a:r>
            <a:r>
              <a:rPr lang="ru-RU" sz="2700" b="1" dirty="0" smtClean="0"/>
              <a:t>Подключение светодиодов и резисторов (</a:t>
            </a:r>
            <a:r>
              <a:rPr lang="en-US" sz="2700" b="1" dirty="0" smtClean="0"/>
              <a:t>R = 200</a:t>
            </a:r>
            <a:r>
              <a:rPr lang="ru-RU" sz="2700" b="1" dirty="0" smtClean="0"/>
              <a:t> Ом).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 smtClean="0"/>
          </a:p>
          <a:p>
            <a:pPr marL="0" indent="0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19</a:t>
            </a:fld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3" y="2636912"/>
            <a:ext cx="5936133" cy="400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2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82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TinkerCAD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196753"/>
            <a:ext cx="8784976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700" b="1" dirty="0" err="1" smtClean="0"/>
              <a:t>TinkerCAD</a:t>
            </a:r>
            <a:r>
              <a:rPr lang="en-US" sz="2700" dirty="0" smtClean="0"/>
              <a:t> – </a:t>
            </a:r>
            <a:r>
              <a:rPr lang="ru-RU" sz="2700" dirty="0" smtClean="0"/>
              <a:t>это онлайн сервис, для разработки 3D-проектов, электроники и кодов.</a:t>
            </a:r>
            <a:endParaRPr lang="ru-RU" sz="27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52" y="2492896"/>
            <a:ext cx="5168227" cy="396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b="1" dirty="0" smtClean="0"/>
              <a:t>1</a:t>
            </a:r>
            <a:r>
              <a:rPr lang="ru-RU" sz="2700" b="1" dirty="0" smtClean="0"/>
              <a:t>4</a:t>
            </a:r>
            <a:r>
              <a:rPr lang="en-US" sz="2700" b="1" dirty="0" smtClean="0"/>
              <a:t>. </a:t>
            </a:r>
            <a:r>
              <a:rPr lang="ru-RU" sz="2700" b="1" dirty="0" smtClean="0"/>
              <a:t>Подключение светодиодов в </a:t>
            </a:r>
            <a:r>
              <a:rPr lang="ru-RU" sz="2700" b="1" dirty="0"/>
              <a:t>коде. </a:t>
            </a:r>
            <a:r>
              <a:rPr lang="ru-RU" sz="2700" dirty="0"/>
              <a:t>Добавление </a:t>
            </a:r>
            <a:r>
              <a:rPr lang="ru-RU" sz="2700" dirty="0" smtClean="0"/>
              <a:t>кода в программу вывода </a:t>
            </a:r>
            <a:r>
              <a:rPr lang="ru-RU" sz="2700" dirty="0"/>
              <a:t>значения клавиши на дисплей</a:t>
            </a:r>
            <a:endParaRPr lang="en-US" sz="2700" dirty="0" smtClean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r>
              <a:rPr lang="ru-RU" sz="2700" dirty="0" smtClean="0"/>
              <a:t>Добавление кода в программу проверки правильности нажатия клавиш.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20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14" y="2492896"/>
            <a:ext cx="2793991" cy="110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9" y="4869160"/>
            <a:ext cx="2706394" cy="104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94667"/>
            <a:ext cx="2620065" cy="95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652271" cy="95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784976" cy="9847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 smtClean="0"/>
              <a:t>При вводе неправильного кода:</a:t>
            </a:r>
            <a:endParaRPr lang="en-US" sz="2700" dirty="0" smtClean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endParaRPr lang="ru-RU" sz="2700" dirty="0" smtClean="0"/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r>
              <a:rPr lang="ru-RU" sz="2700" dirty="0" smtClean="0"/>
              <a:t>При вводе правильного кода: </a:t>
            </a:r>
          </a:p>
          <a:p>
            <a:pPr marL="0" indent="0" algn="just">
              <a:buNone/>
            </a:pP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21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3"/>
            <a:ext cx="2420466" cy="23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9395"/>
            <a:ext cx="2564482" cy="26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640961" cy="982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Цель,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672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Цель</a:t>
            </a:r>
            <a:r>
              <a:rPr lang="ru-RU" b="1" dirty="0"/>
              <a:t>:  </a:t>
            </a:r>
            <a:r>
              <a:rPr lang="ru-RU" dirty="0" smtClean="0"/>
              <a:t>создать кодовый замок </a:t>
            </a:r>
            <a:r>
              <a:rPr lang="ru-RU" dirty="0"/>
              <a:t>на </a:t>
            </a:r>
            <a:r>
              <a:rPr lang="ru-RU" dirty="0" err="1"/>
              <a:t>Arduino</a:t>
            </a:r>
            <a:r>
              <a:rPr lang="ru-RU" dirty="0"/>
              <a:t> в «</a:t>
            </a:r>
            <a:r>
              <a:rPr lang="ru-RU" dirty="0" err="1"/>
              <a:t>TinkerCAD</a:t>
            </a:r>
            <a:r>
              <a:rPr lang="ru-RU" dirty="0" smtClean="0"/>
              <a:t>».</a:t>
            </a:r>
            <a:endParaRPr lang="ru-RU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Задачи: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ознакомиться </a:t>
            </a:r>
            <a:r>
              <a:rPr lang="ru-RU" dirty="0"/>
              <a:t>с библиотекой </a:t>
            </a:r>
            <a:r>
              <a:rPr lang="en-US" dirty="0" smtClean="0"/>
              <a:t>Keypad</a:t>
            </a:r>
            <a:r>
              <a:rPr lang="ru-RU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научиться моделировать и подключать цифровую клавиатуру;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использовать готовые шаблоны </a:t>
            </a:r>
            <a:r>
              <a:rPr lang="en-US" dirty="0" err="1" smtClean="0"/>
              <a:t>TinkerCAD</a:t>
            </a:r>
            <a:r>
              <a:rPr lang="en-US" dirty="0" smtClean="0"/>
              <a:t> </a:t>
            </a:r>
            <a:r>
              <a:rPr lang="ru-RU" dirty="0" smtClean="0"/>
              <a:t>при работе со схемой </a:t>
            </a:r>
            <a:r>
              <a:rPr lang="ru-RU" dirty="0" err="1" smtClean="0"/>
              <a:t>Arduino</a:t>
            </a:r>
            <a:r>
              <a:rPr lang="ru-RU" dirty="0" smtClean="0"/>
              <a:t>.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sz="3900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8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Задача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 smtClean="0"/>
              <a:t>Требуется создать устройство, которое будет открывать дверь, при помощи цифрового кода 1397. Также должна быть цветовая индикация состояния дверного замка: красный – закрыто, зеленый – открыто. </a:t>
            </a:r>
            <a:endParaRPr lang="ru-RU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97" y="3649122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4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11087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1. Добавление компонентов схемы</a:t>
            </a:r>
            <a:r>
              <a:rPr lang="ru-RU" sz="2700" dirty="0" smtClean="0"/>
              <a:t>: клавиатура 4 х 4, микроконтроллер </a:t>
            </a:r>
            <a:r>
              <a:rPr lang="en-US" sz="2700" dirty="0" smtClean="0"/>
              <a:t>Arduino Uno R3</a:t>
            </a:r>
            <a:r>
              <a:rPr lang="ru-RU" sz="2700" dirty="0"/>
              <a:t> (Компоненты → </a:t>
            </a:r>
            <a:r>
              <a:rPr lang="ru-RU" sz="2700" dirty="0" smtClean="0"/>
              <a:t>Все).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15208"/>
            <a:ext cx="4608512" cy="386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2152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2. Подключение клавиатуры 4 х 4 к микроконтроллеру </a:t>
            </a:r>
            <a:r>
              <a:rPr lang="en-US" sz="2700" b="1" dirty="0" smtClean="0"/>
              <a:t>Arduino Uno R3</a:t>
            </a:r>
            <a:r>
              <a:rPr lang="ru-RU" sz="2700" b="1" dirty="0" smtClean="0"/>
              <a:t>.  </a:t>
            </a:r>
            <a:r>
              <a:rPr lang="ru-RU" sz="2700" dirty="0" smtClean="0"/>
              <a:t>Для этого необходимо воспользоваться проводами.</a:t>
            </a:r>
            <a:endParaRPr lang="ru-RU" sz="27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2095"/>
            <a:ext cx="3219278" cy="368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/>
          <a:stretch/>
        </p:blipFill>
        <p:spPr bwMode="auto">
          <a:xfrm>
            <a:off x="5076056" y="3654718"/>
            <a:ext cx="2880320" cy="201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696" y="1412776"/>
            <a:ext cx="8712968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3.</a:t>
            </a:r>
            <a:r>
              <a:rPr lang="ru-RU" sz="2700" dirty="0" smtClean="0"/>
              <a:t> </a:t>
            </a:r>
            <a:r>
              <a:rPr lang="ru-RU" sz="2700" b="1" dirty="0" smtClean="0"/>
              <a:t>Подключение библиотеки</a:t>
            </a:r>
            <a:r>
              <a:rPr lang="en-US" sz="2700" b="1" dirty="0" smtClean="0"/>
              <a:t> Keypad</a:t>
            </a:r>
            <a:r>
              <a:rPr lang="ru-RU" sz="2700" b="1" dirty="0" smtClean="0"/>
              <a:t> </a:t>
            </a:r>
            <a:r>
              <a:rPr lang="ru-RU" sz="2700" dirty="0" smtClean="0"/>
              <a:t>(Код →Текст → Библиотеки→</a:t>
            </a:r>
            <a:r>
              <a:rPr lang="en-US" sz="2700" dirty="0"/>
              <a:t> </a:t>
            </a:r>
            <a:r>
              <a:rPr lang="en-US" sz="2700" dirty="0" smtClean="0"/>
              <a:t>Keypad </a:t>
            </a:r>
            <a:r>
              <a:rPr lang="ru-RU" sz="2700" dirty="0" smtClean="0"/>
              <a:t>→</a:t>
            </a:r>
            <a:r>
              <a:rPr lang="en-US" sz="2700" dirty="0" smtClean="0"/>
              <a:t> </a:t>
            </a:r>
            <a:r>
              <a:rPr lang="ru-RU" sz="2700" dirty="0" smtClean="0"/>
              <a:t>Включить</a:t>
            </a:r>
            <a:r>
              <a:rPr lang="en-US" sz="2700" dirty="0" smtClean="0"/>
              <a:t>).</a:t>
            </a:r>
            <a:endParaRPr lang="ru-RU" sz="2700" dirty="0" smtClean="0"/>
          </a:p>
          <a:p>
            <a:pPr marL="0" indent="0" algn="just">
              <a:buNone/>
            </a:pPr>
            <a:r>
              <a:rPr lang="en-US" sz="2700" i="1" dirty="0" smtClean="0"/>
              <a:t>Keypad – </a:t>
            </a:r>
            <a:r>
              <a:rPr lang="ru-RU" sz="2700" i="1" dirty="0" smtClean="0"/>
              <a:t>библиотека считывания нажатий клавиш на клавиатуру.</a:t>
            </a:r>
            <a:endParaRPr lang="ru-RU" sz="27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7388"/>
            <a:ext cx="5426230" cy="324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696" y="1412776"/>
            <a:ext cx="8712968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4. Ознакомление с библиотекой </a:t>
            </a:r>
            <a:r>
              <a:rPr lang="en-US" sz="2700" b="1" dirty="0"/>
              <a:t>Keypad</a:t>
            </a:r>
            <a:r>
              <a:rPr lang="ru-RU" sz="2700" b="1" dirty="0"/>
              <a:t> </a:t>
            </a:r>
            <a:r>
              <a:rPr lang="ru-RU" sz="2700" dirty="0"/>
              <a:t>(Код →Текст → Библиотеки→ </a:t>
            </a:r>
            <a:r>
              <a:rPr lang="en-US" sz="2700" dirty="0"/>
              <a:t>Keypad →</a:t>
            </a:r>
            <a:r>
              <a:rPr lang="ru-RU" sz="2700" dirty="0" smtClean="0"/>
              <a:t>Ссылка на документацию).  </a:t>
            </a:r>
            <a:endParaRPr lang="ru-RU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5894"/>
            <a:ext cx="8136904" cy="391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Общий порядок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2664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dirty="0" smtClean="0"/>
              <a:t>5. Использование готового примера из библиотеки </a:t>
            </a:r>
            <a:r>
              <a:rPr lang="en-US" sz="2700" b="1" dirty="0" smtClean="0"/>
              <a:t>Keypad. </a:t>
            </a:r>
            <a:r>
              <a:rPr lang="en-US" sz="2700" dirty="0" smtClean="0"/>
              <a:t> </a:t>
            </a:r>
            <a:r>
              <a:rPr lang="ru-RU" sz="2700" dirty="0" smtClean="0"/>
              <a:t>Копировать готовый код из примера библиотеки </a:t>
            </a:r>
            <a:r>
              <a:rPr lang="en-US" sz="2700" dirty="0" smtClean="0"/>
              <a:t>Keypad </a:t>
            </a:r>
            <a:r>
              <a:rPr lang="ru-RU" sz="2700" dirty="0" smtClean="0"/>
              <a:t>в код </a:t>
            </a:r>
            <a:r>
              <a:rPr lang="en-US" sz="2700" dirty="0" err="1" smtClean="0"/>
              <a:t>Tinker</a:t>
            </a:r>
            <a:r>
              <a:rPr lang="en-US" sz="2700" dirty="0" err="1"/>
              <a:t>CAD</a:t>
            </a:r>
            <a:r>
              <a:rPr lang="en-US" sz="2700" dirty="0" smtClean="0"/>
              <a:t>. </a:t>
            </a:r>
            <a:endParaRPr lang="ru-RU" sz="2700" dirty="0" smtClean="0"/>
          </a:p>
          <a:p>
            <a:pPr marL="0" indent="0" algn="just">
              <a:buNone/>
            </a:pPr>
            <a:r>
              <a:rPr lang="ru-RU" sz="2700" dirty="0" smtClean="0"/>
              <a:t>Замена константы для количества столбов на 4 (т.к. 4 столбца в клавиатуре).</a:t>
            </a:r>
            <a:r>
              <a:rPr lang="en-US" sz="2700" dirty="0" smtClean="0"/>
              <a:t> </a:t>
            </a:r>
            <a:r>
              <a:rPr lang="ru-RU" sz="2700" dirty="0" smtClean="0"/>
              <a:t>Добавление в двумерный массив символов 4 столбца.</a:t>
            </a:r>
          </a:p>
          <a:p>
            <a:pPr marL="0" indent="0">
              <a:buNone/>
            </a:pPr>
            <a:endParaRPr lang="ru-RU" sz="27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6117487" cy="168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438-9902-44F3-A321-A83844DAB2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546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Основы работы в TinkerCAD </vt:lpstr>
      <vt:lpstr>TinkerCAD</vt:lpstr>
      <vt:lpstr>Цель, задачи</vt:lpstr>
      <vt:lpstr>Задача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Общий порядок работы</vt:lpstr>
      <vt:lpstr>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работы в TinkerCAD</dc:title>
  <dc:creator>Константин Бабушкин</dc:creator>
  <cp:lastModifiedBy>Константин Бабушкин</cp:lastModifiedBy>
  <cp:revision>41</cp:revision>
  <dcterms:created xsi:type="dcterms:W3CDTF">2020-10-28T07:51:04Z</dcterms:created>
  <dcterms:modified xsi:type="dcterms:W3CDTF">2020-11-01T15:13:08Z</dcterms:modified>
</cp:coreProperties>
</file>