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9732-D72F-4041-8B25-3BC7D1C050A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18F1D-DC96-4F2B-BE79-EB7061B4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18F1D-DC96-4F2B-BE79-EB7061B4FB5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FE5E-9F87-430C-BFA1-4BA9E32D935A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118E-D0D4-4DA3-B5A6-78CB84A930BF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8EDF-6D80-4AC3-88E1-C63DA6DAA2EA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6-F7FC-4AE4-8D5B-F132398367D7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81E-1D8D-4A0F-8DB9-8B5278891A44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19FF-750A-46A3-AC04-28B915A539B9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F64F-5E4A-4A28-A303-D1D055362323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A69-3AFD-44EF-9A21-057359ACD48B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AE19-587C-4D65-ACBB-0BD904FB1D94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883-5CA6-4759-AA56-8946B1A61995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57F-100E-4AB8-8718-1154BEC25127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9093-3488-4003-AF21-57130E3595E9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7v3Zs1ZJn3qfCtmuIoz3kW50LDaZbZjo/view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drive.google.com/file/d/17v3Zs1ZJn3qfCtmuIoz3kW50LDaZbZjo/view?usp=sharing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1470025"/>
          </a:xfrm>
        </p:spPr>
        <p:txBody>
          <a:bodyPr>
            <a:prstTxWarp prst="textDeflate">
              <a:avLst>
                <a:gd name="adj" fmla="val 23726"/>
              </a:avLst>
            </a:prstTxWarp>
          </a:bodyPr>
          <a:lstStyle/>
          <a:p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Основы работы в </a:t>
            </a:r>
            <a:r>
              <a:rPr lang="en-US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TinkerCAD</a:t>
            </a:r>
            <a:endParaRPr lang="ru-RU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786058"/>
            <a:ext cx="7643866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Презентация сборки модели электронного устройства на базе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Arduino</a:t>
            </a:r>
            <a:r>
              <a:rPr lang="ru-RU" sz="2800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в  среде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TinkerCAD</a:t>
            </a:r>
            <a:r>
              <a:rPr lang="ru-RU" sz="2800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«Калькулятор» для обучающихся 10 - 11 классов</a:t>
            </a:r>
            <a:endParaRPr lang="ru-RU" sz="28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500958" y="1571612"/>
            <a:ext cx="1357322" cy="1285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7686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Автор: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Мелкомукова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Екатерина Александровна, студентка 5 курса, группы НТ-501оФИ   Нижнетагильского социально-педагогического института</a:t>
            </a:r>
          </a:p>
        </p:txBody>
      </p:sp>
      <p:pic>
        <p:nvPicPr>
          <p:cNvPr id="4098" name="Picture 2" descr="https://static.my-shop.ru/product/3/229/22815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74888">
            <a:off x="209507" y="4281481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571504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Разбор программы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1500174"/>
            <a:ext cx="8572560" cy="461664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Установка блока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void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с которого начинается работа модели прибора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lcd.init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(инициализация ЖК - экрана)</a:t>
            </a:r>
          </a:p>
          <a:p>
            <a:pPr algn="just"/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lcd.backlight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включение подсветки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LCD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экрана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Установка блока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loop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в который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помещаются команды, которые  будут выполняться все время, пока включена плата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Arduino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customKeypad.getKey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(переменная которая считывает с клавиатуры)</a:t>
            </a:r>
          </a:p>
          <a:p>
            <a:pPr algn="just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switch(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case '0' ... '9'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) (ввод первого числа, пока не будет нажат одно из выполняемых действий -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*,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(0,0)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установка курсора в позицию (0 столбец, 0 строка))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(first)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(вывод текста "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First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", начинающийся с установленной позиции курсора)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Разбор программы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8429684" cy="3170099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/>
              <a:t>case '+'</a:t>
            </a:r>
            <a:r>
              <a:rPr lang="ru-RU" sz="2000" b="1" dirty="0" smtClean="0"/>
              <a:t> </a:t>
            </a:r>
            <a:r>
              <a:rPr lang="ru-RU" sz="2000" dirty="0" smtClean="0"/>
              <a:t>(выполнение действий в кейсе сложения)</a:t>
            </a:r>
          </a:p>
          <a:p>
            <a:pPr algn="just"/>
            <a:r>
              <a:rPr lang="en-US" sz="2000" b="1" dirty="0" err="1" smtClean="0"/>
              <a:t>lcd.setCursor</a:t>
            </a:r>
            <a:r>
              <a:rPr lang="en-US" sz="2000" b="1" dirty="0" smtClean="0"/>
              <a:t>(0,1)</a:t>
            </a:r>
            <a:r>
              <a:rPr lang="ru-RU" sz="2000" b="1" dirty="0" smtClean="0"/>
              <a:t>, </a:t>
            </a:r>
            <a:r>
              <a:rPr lang="en-US" sz="2000" b="1" dirty="0" err="1" smtClean="0"/>
              <a:t>lcd.setCursor</a:t>
            </a:r>
            <a:r>
              <a:rPr lang="en-US" sz="2000" b="1" dirty="0" smtClean="0"/>
              <a:t>(0,3);</a:t>
            </a:r>
            <a:r>
              <a:rPr lang="ru-RU" sz="2000" dirty="0" smtClean="0"/>
              <a:t> (установка курсора в позицию (0 столбец, 1 строка), (0 столбец, 3 строка))</a:t>
            </a:r>
          </a:p>
          <a:p>
            <a:pPr algn="just"/>
            <a:r>
              <a:rPr lang="en-US" sz="2000" b="1" dirty="0" err="1" smtClean="0"/>
              <a:t>lcd.print</a:t>
            </a:r>
            <a:r>
              <a:rPr lang="en-US" sz="2000" b="1" dirty="0" smtClean="0"/>
              <a:t>("+")</a:t>
            </a:r>
            <a:r>
              <a:rPr lang="ru-RU" sz="2000" b="1" dirty="0" smtClean="0"/>
              <a:t>, </a:t>
            </a:r>
            <a:r>
              <a:rPr lang="en-US" sz="2000" b="1" dirty="0" err="1" smtClean="0"/>
              <a:t>lcd.print</a:t>
            </a:r>
            <a:r>
              <a:rPr lang="en-US" sz="2000" b="1" dirty="0" smtClean="0"/>
              <a:t>(total)</a:t>
            </a:r>
            <a:r>
              <a:rPr lang="ru-RU" sz="2000" b="1" dirty="0" smtClean="0"/>
              <a:t> </a:t>
            </a:r>
            <a:r>
              <a:rPr lang="ru-RU" sz="2000" dirty="0" smtClean="0"/>
              <a:t>(вывод текста "+", "</a:t>
            </a:r>
            <a:r>
              <a:rPr lang="en-US" sz="2000" b="1" dirty="0" smtClean="0"/>
              <a:t>Total</a:t>
            </a:r>
            <a:r>
              <a:rPr lang="ru-RU" sz="2000" dirty="0" smtClean="0"/>
              <a:t>", начинающийся с установленной позиции курсора)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algn="just"/>
            <a:r>
              <a:rPr lang="en-US" sz="2000" b="1" dirty="0" smtClean="0"/>
              <a:t>second = </a:t>
            </a:r>
            <a:r>
              <a:rPr lang="en-US" sz="2000" b="1" dirty="0" err="1" smtClean="0"/>
              <a:t>SecondNumber</a:t>
            </a:r>
            <a:r>
              <a:rPr lang="en-US" sz="2000" b="1" dirty="0" smtClean="0"/>
              <a:t>()</a:t>
            </a:r>
            <a:r>
              <a:rPr lang="ru-RU" sz="2000" b="1" dirty="0" smtClean="0"/>
              <a:t> </a:t>
            </a:r>
            <a:r>
              <a:rPr lang="ru-RU" sz="2000" dirty="0" smtClean="0"/>
              <a:t>(получение собранного числа = первый + второй) </a:t>
            </a:r>
          </a:p>
          <a:p>
            <a:pPr algn="just"/>
            <a:r>
              <a:rPr lang="en-US" sz="2000" b="1" dirty="0" smtClean="0"/>
              <a:t>first = 0, second = 0</a:t>
            </a:r>
            <a:r>
              <a:rPr lang="ru-RU" sz="2000" b="1" dirty="0" smtClean="0"/>
              <a:t> </a:t>
            </a:r>
            <a:r>
              <a:rPr lang="ru-RU" sz="2000" dirty="0" smtClean="0"/>
              <a:t>(сбрасывание значения обратно в ноль для следующего использования переменных).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Аналогично для кейсов </a:t>
            </a:r>
            <a:r>
              <a:rPr lang="en-US" sz="2000" b="1" dirty="0" smtClean="0"/>
              <a:t>'</a:t>
            </a:r>
            <a:r>
              <a:rPr lang="ru-RU" sz="2000" b="1" dirty="0" smtClean="0"/>
              <a:t>-</a:t>
            </a:r>
            <a:r>
              <a:rPr lang="en-US" sz="2000" b="1" dirty="0" smtClean="0"/>
              <a:t>'</a:t>
            </a:r>
            <a:r>
              <a:rPr lang="ru-RU" sz="2000" b="1" dirty="0" smtClean="0"/>
              <a:t> , </a:t>
            </a:r>
            <a:r>
              <a:rPr lang="en-US" sz="2000" b="1" dirty="0" smtClean="0"/>
              <a:t>'</a:t>
            </a:r>
            <a:r>
              <a:rPr lang="ru-RU" sz="2000" b="1" dirty="0" smtClean="0"/>
              <a:t>*</a:t>
            </a:r>
            <a:r>
              <a:rPr lang="en-US" sz="2000" b="1" dirty="0" smtClean="0"/>
              <a:t>'</a:t>
            </a:r>
            <a:r>
              <a:rPr lang="ru-RU" sz="2000" b="1" dirty="0" smtClean="0"/>
              <a:t> , </a:t>
            </a:r>
            <a:r>
              <a:rPr lang="en-US" sz="2000" b="1" dirty="0" smtClean="0"/>
              <a:t>'</a:t>
            </a:r>
            <a:r>
              <a:rPr lang="ru-RU" sz="2000" b="1" dirty="0" smtClean="0"/>
              <a:t>/</a:t>
            </a:r>
            <a:r>
              <a:rPr lang="en-US" sz="2000" b="1" dirty="0" smtClean="0"/>
              <a:t>'</a:t>
            </a:r>
            <a:r>
              <a:rPr lang="ru-RU" sz="20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 этап. Полный код   программы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7929618" cy="5062924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# include &lt;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Keypad.h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LiquidCrystal.h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LiquidCrystal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(13, 12, 11, 10, 9, 8);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long first = 0;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long second = 0;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double total = 0;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char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const byte ROWS = 4;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const byte COLS = 4;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char keys[ROWS][COLS] = {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{'1','2','3','+'},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{'4','5','6','-'},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{'7','8','9','*'},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{'C','0','=','/'}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};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 этап. Полный код   программы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7929618" cy="5062924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byte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rowPins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[ROWS] = {7,6,5,4};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byte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colPins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[COLS] = {3,2,1,0}; 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Keypad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customKeypad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= Keypad(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makeKeymap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(keys),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rowPins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colPins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ROWS, COLS); 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void setup()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lcd.begin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(16, 2);              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for(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=0;i&lt;=3;i++);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(0,0);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("Calculator");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(0,1);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("by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Shahmir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Ahmed");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delay(4000);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lcd.clear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 0);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 этап. Полный код   программы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7929618" cy="5062924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byte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rowPins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[ROWS] = {7,6,5,4};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byte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colPins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[COLS] = {3,2,1,0}; 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Keypad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customKeypad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= Keypad(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makeKeymap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(keys),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rowPins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colPins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ROWS, COLS); 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void setup()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lcd.begin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(16, 2);              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for(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=0;i&lt;=3;i++);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(0,0);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("Calculator");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(0,1);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("by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Shahmir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Ahmed");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delay(4000);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lcd.clear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algn="just"/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 0);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 этап. Полный код   программы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7929618" cy="3016210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void loop()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customKeypad.getKey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switch(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case '0' ... '9':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(0,0);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first = first * 10 + 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- '0');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(first);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break;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 этап. Полный код   программы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7929618" cy="3016210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case '+':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first = (total != 0 ? total : first);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(0,1);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("+");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second =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SecondNumber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();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total = first + second;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(0,3);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(total);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first = 0, second = 0;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break;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 этап. Полный код   программы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7929618" cy="3016210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case '-':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first = (total != 0 ? total : first);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(0,1);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("-");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second =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SecondNumber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total = first - second;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(0,3);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(total);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first = 0, second = 0;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break;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 этап. Полный код   программы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7929618" cy="5062924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case '/':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first = (total != 0 ? total : first);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(0,1);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("/");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second =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SecondNumber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(0,3);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second == 0 ?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("Invalid") : total = (float)first / (float)second;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(total);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first = 0, second = 0;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break;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case 'C':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total = 0;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lcd.clear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break;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}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 этап. Полный код   программы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7929618" cy="477053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long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SecondNumber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while( 1 )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customKeypad.getKey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if(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&gt;= '0' &amp;&amp;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&lt;= '9')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{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  second = second * 10 + 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- '0');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lcd.setCursor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(0,2);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lcd.print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(second);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}</a:t>
            </a:r>
          </a:p>
          <a:p>
            <a:pPr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  if(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customKey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== '=') break; 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}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return second; </a:t>
            </a: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571612"/>
            <a:ext cx="871543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Робототехника, как учебный предмет, позволяет обучающимся получить умения и знания, чтобы по окончанию обучения, быть востребованным на рынке труда, используя одно из самых перспективных направлений будущего. Но в настоящее время, в связи с неблагополучной эпидемиологической обстановкой, вызванной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короновирусной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инфекцией,  проведение уроков по робототехнике возможно и в дистанционном режиме, благодаря использованию бесплатного простого приложения для разработки 3D-проектов, электроники и кодов –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TinkerCAD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8286776" y="6143644"/>
            <a:ext cx="714380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00504"/>
            <a:ext cx="6111988" cy="26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http://qrcoder.ru/code/?https%3A%2F%2Fwww.tinkercad.com%2F&amp;4&amp;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34" y="6000768"/>
            <a:ext cx="714380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7.png">
            <a:hlinkClick r:id="rId3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6286520"/>
            <a:ext cx="428628" cy="42862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57158" y="285729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TinkerCAD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Проверка работоспособности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5F6"/>
              </a:clrFrom>
              <a:clrTo>
                <a:srgbClr val="F4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4071934" cy="34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7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528" y="3357562"/>
            <a:ext cx="428628" cy="4286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282" y="5000636"/>
            <a:ext cx="3000396" cy="1554272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Выполните примеры: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256 + 562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46942 - 6642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3)135 * 275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4) 4551 / 453</a:t>
            </a:r>
          </a:p>
        </p:txBody>
      </p:sp>
      <p:pic>
        <p:nvPicPr>
          <p:cNvPr id="16" name="Рисунок 15" descr="pic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2428868"/>
            <a:ext cx="1047752" cy="5715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00430" y="5000636"/>
            <a:ext cx="4643470" cy="1554272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Запись видеофрагмента выполняемых примеров, разместите в одном из облачных хранилищ (</a:t>
            </a:r>
            <a:r>
              <a:rPr lang="ru-RU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диск, </a:t>
            </a:r>
            <a:r>
              <a:rPr lang="ru-RU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Yandex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диск, </a:t>
            </a:r>
            <a:r>
              <a:rPr lang="ru-RU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Ссылку отправьте преподавателю.</a:t>
            </a:r>
          </a:p>
        </p:txBody>
      </p:sp>
      <p:pic>
        <p:nvPicPr>
          <p:cNvPr id="1026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000240"/>
            <a:ext cx="38890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8286776" y="6143644"/>
            <a:ext cx="785818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8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Подведение итогов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5720" y="1714488"/>
            <a:ext cx="8429684" cy="213904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Робототехника является стартовой площадкой для обучающихся, интересующихся техническими науками; позволяет работать на разных технологических и информационных платформах</a:t>
            </a:r>
            <a:r>
              <a:rPr lang="ru-RU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Предмет «Робототехника» развивает творческие способности у обучающихся, это интересный и увлекательный предмет. 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А созданный макет прибора «Калькулятор» позволяет развить данные качества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643050"/>
            <a:ext cx="87154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 создание в электронном виде калькулятора на основе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в среде «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TinkerCAD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/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1) Разработать модель калькулятора на основе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в среде «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TinkerCAD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2) Создать код программы, осуществляющий выполнение одной из операций «+», «-», «*», «/» и проверить работоспособность созданного прибора.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3) Развить у обучающихся мотивацию к изучению предмета «Робототехника», навыков программирования и конструирования.</a:t>
            </a:r>
          </a:p>
          <a:p>
            <a:pPr algn="just"/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8286776" y="6143644"/>
            <a:ext cx="714380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29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 и задачи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434" name="Picture 2" descr="https://knopkaru.ru/published/publicdata/SRV19376SHOPBD/attachments/SC/products_pictures/00000010239_en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000636"/>
            <a:ext cx="1857364" cy="1857364"/>
          </a:xfrm>
          <a:prstGeom prst="rect">
            <a:avLst/>
          </a:prstGeom>
          <a:noFill/>
        </p:spPr>
      </p:pic>
      <p:pic>
        <p:nvPicPr>
          <p:cNvPr id="13" name="Рисунок 12" descr="calculator-clipart-animation-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53648"/>
            <a:ext cx="2143140" cy="220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785926"/>
            <a:ext cx="8429684" cy="1815882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Требуется создать устройство, напоминающее микрокалькулятор с графическим дисплеем. Проверить его на работоспособность, на примере: 25 + 15 = 40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8286776" y="6143644"/>
            <a:ext cx="714380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Постановка задачи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60" name="Picture 4" descr="https://static6.depositphotos.com/1003034/630/i/450/depositphotos_6308051-stock-photo-funny-robot-stay-with-calcula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4"/>
            <a:ext cx="3071802" cy="3071802"/>
          </a:xfrm>
          <a:prstGeom prst="rect">
            <a:avLst/>
          </a:prstGeom>
          <a:noFill/>
        </p:spPr>
      </p:pic>
      <p:pic>
        <p:nvPicPr>
          <p:cNvPr id="9" name="Рисунок 8" descr="or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5241">
            <a:off x="4607438" y="3958529"/>
            <a:ext cx="4232079" cy="307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12" name="5-конечная звезда 11"/>
          <p:cNvSpPr/>
          <p:nvPr/>
        </p:nvSpPr>
        <p:spPr>
          <a:xfrm>
            <a:off x="8286776" y="6143644"/>
            <a:ext cx="714380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Компоненты для создания модели прибора 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5F6"/>
              </a:clrFrom>
              <a:clrTo>
                <a:srgbClr val="F4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4276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5F6"/>
              </a:clrFrom>
              <a:clrTo>
                <a:srgbClr val="F4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3429024" cy="157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F5F6"/>
              </a:clrFrom>
              <a:clrTo>
                <a:srgbClr val="F4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071678"/>
            <a:ext cx="1785950" cy="250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F5F6"/>
              </a:clrFrom>
              <a:clrTo>
                <a:srgbClr val="F4F5F6">
                  <a:alpha val="0"/>
                </a:srgbClr>
              </a:clrTo>
            </a:clrChange>
          </a:blip>
          <a:srcRect l="7212"/>
          <a:stretch>
            <a:fillRect/>
          </a:stretch>
        </p:blipFill>
        <p:spPr bwMode="auto">
          <a:xfrm>
            <a:off x="4643438" y="2357430"/>
            <a:ext cx="183832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 descr="http://ae01.alicdn.com/kf/HTB1oP.ONVXXXXXmXFXXq6xXFXXXB/227811137/HTB1oP.ONVXXXXXmXFXXq6xXFXXX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48" b="21231"/>
          <a:stretch>
            <a:fillRect/>
          </a:stretch>
        </p:blipFill>
        <p:spPr bwMode="auto">
          <a:xfrm>
            <a:off x="4071933" y="4214818"/>
            <a:ext cx="2331345" cy="135732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57356" y="3714752"/>
            <a:ext cx="2359236" cy="384721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Плата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Uno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6215082"/>
            <a:ext cx="2286016" cy="384721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ЖК - экран (16х2) 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4714884"/>
            <a:ext cx="2202334" cy="384721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Клавиатура (4х4) 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3214686"/>
            <a:ext cx="2283446" cy="384721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Резистор (220 Ом)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5572140"/>
            <a:ext cx="2214578" cy="677108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Соединительные провода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12" name="5-конечная звезда 11"/>
          <p:cNvSpPr/>
          <p:nvPr/>
        </p:nvSpPr>
        <p:spPr>
          <a:xfrm>
            <a:off x="8286776" y="6143644"/>
            <a:ext cx="714380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Макет созданной модели 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5F6"/>
              </a:clrFrom>
              <a:clrTo>
                <a:srgbClr val="F4F5F6">
                  <a:alpha val="0"/>
                </a:srgbClr>
              </a:clrTo>
            </a:clrChange>
          </a:blip>
          <a:srcRect t="1868" b="5097"/>
          <a:stretch>
            <a:fillRect/>
          </a:stretch>
        </p:blipFill>
        <p:spPr bwMode="auto">
          <a:xfrm>
            <a:off x="857224" y="1357298"/>
            <a:ext cx="7000924" cy="54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12" name="5-конечная звезда 11"/>
          <p:cNvSpPr/>
          <p:nvPr/>
        </p:nvSpPr>
        <p:spPr>
          <a:xfrm>
            <a:off x="8286776" y="6143644"/>
            <a:ext cx="714380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Принцип работы созданной модели «Калькулятор»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714488"/>
            <a:ext cx="8429684" cy="213904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Принцип работы данного калькулятора заключается в следующем. При подключении устройства к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USB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-порту, загорается ЖК-дисплей. Число введенное с клавиатуры размером 4*4 отображается на экране. Для осуществления одной из операций «+», «-», «*», «/», служит соответствующая клавиша клавиатуры, приведенные в таблице. Далее вводиться второе число. И при помощи клавиши «#» получается результат вычисления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071942"/>
            <a:ext cx="75724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Комбинации выполняемых действий представлены в таблице</a:t>
            </a:r>
            <a:endParaRPr lang="ru-RU" sz="19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00166" y="4500570"/>
          <a:ext cx="5715040" cy="22145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63276"/>
                <a:gridCol w="2851764"/>
              </a:tblGrid>
              <a:tr h="316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Клавиша клавиатуры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Выполняемое действие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</a:tr>
              <a:tr h="3163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« A »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Сложение (+)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</a:tr>
              <a:tr h="3163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« B »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Вычитание (-)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</a:tr>
              <a:tr h="3163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« C »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Умножение (*)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</a:tr>
              <a:tr h="3163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« D »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Деление (/)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</a:tr>
              <a:tr h="3163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« * »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Очистить экран (C)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</a:tr>
              <a:tr h="31636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« # »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Равно (=)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31750" marB="3175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12" name="5-конечная звезда 11"/>
          <p:cNvSpPr/>
          <p:nvPr/>
        </p:nvSpPr>
        <p:spPr>
          <a:xfrm>
            <a:off x="8286776" y="6143644"/>
            <a:ext cx="714380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Разбор программы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571612"/>
            <a:ext cx="8358246" cy="4478149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Подключение библиотек.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include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&lt;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Keypad.h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&gt; 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(библиотека 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Keypad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 служит для использования совместно с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клавиатур матричного типа)</a:t>
            </a:r>
          </a:p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include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&lt;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LiquidCrystal.h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&gt; 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(библиотека для работы с ЖК дисплеем)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LiquidCrystal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lcd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(13, 12, 11, 10, 9, 8)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(подключение клавиатуры к портам платы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Uno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= 0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(длинный первый = 0)</a:t>
            </a:r>
          </a:p>
          <a:p>
            <a:pPr algn="just"/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= 0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(длинная секунда = 0)</a:t>
            </a:r>
          </a:p>
          <a:p>
            <a:pPr algn="just"/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double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total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= 0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(двойной итог = 0)</a:t>
            </a:r>
          </a:p>
          <a:p>
            <a:pPr algn="just"/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Объявление переменных.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char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customKey</a:t>
            </a: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const byte ROWS = 4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четыре строки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const byte COLS = 4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четыре столбца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structableslogo-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12509" r="21904" b="12438"/>
          <a:stretch>
            <a:fillRect/>
          </a:stretch>
        </p:blipFill>
        <p:spPr>
          <a:xfrm>
            <a:off x="7786678" y="285728"/>
            <a:ext cx="1357322" cy="128588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500990" cy="12144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3726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этап. Разбор программы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1643051"/>
            <a:ext cx="8429684" cy="3600986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{'1', '2', '3', '+'}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{'4', '5', '6', '-'}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{'7', '8', '9', '*'}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dirty="0" smtClean="0">
                <a:latin typeface="Arial" pitchFamily="34" charset="0"/>
                <a:cs typeface="Arial" pitchFamily="34" charset="0"/>
              </a:rPr>
              <a:t>  {'C', '0', '=', '/'}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символьные ключи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строк и столбцов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byte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rowPins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[ROWS] = {2,3,4,5}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(подключение к выводам ряда клавиатуры)</a:t>
            </a:r>
          </a:p>
          <a:p>
            <a:pPr algn="just"/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byte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colPins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[COLS] = {11,10,9,8}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(подключение к разводке колонки клавиатуры)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CustomKeypad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= клавиатура (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makeKeymap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(ключи),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rowPins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colPins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ROWS, COLS)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(инициализация экземпляра класса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NewKeypad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8286776" y="6143644"/>
            <a:ext cx="714380" cy="57150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28628" cy="365125"/>
          </a:xfrm>
        </p:spPr>
        <p:txBody>
          <a:bodyPr anchor="ctr"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1223</Words>
  <PresentationFormat>Экран (4:3)</PresentationFormat>
  <Paragraphs>231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Основы работы в TinkerCAD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Usеr</cp:lastModifiedBy>
  <cp:revision>48</cp:revision>
  <dcterms:created xsi:type="dcterms:W3CDTF">2020-11-08T21:32:59Z</dcterms:created>
  <dcterms:modified xsi:type="dcterms:W3CDTF">2020-11-19T16:22:54Z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</mso:documentControls>
    </mso:qat>
  </mso:ribbon>
</mso:customUI>
</file>