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nito" panose="020B0604020202020204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4113e92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4113e92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4113e926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4113e926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4113e926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74113e926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4113e92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74113e926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4113e92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74113e92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Калькулятор </a:t>
            </a:r>
            <a:r>
              <a:rPr lang="en-US" b="0" i="0" dirty="0">
                <a:effectLst/>
                <a:latin typeface="arial" panose="020B0604020202020204" pitchFamily="34" charset="0"/>
              </a:rPr>
              <a:t>Arduino</a:t>
            </a:r>
            <a:r>
              <a:rPr lang="ru-RU" dirty="0"/>
              <a:t> (</a:t>
            </a:r>
            <a:r>
              <a:rPr lang="en-US" dirty="0" err="1"/>
              <a:t>TinkerCAD</a:t>
            </a:r>
            <a:r>
              <a:rPr lang="ru-RU" dirty="0"/>
              <a:t>)</a:t>
            </a:r>
          </a:p>
        </p:txBody>
      </p:sp>
      <p:sp>
        <p:nvSpPr>
          <p:cNvPr id="3" name="Google Shape;128;p13">
            <a:extLst>
              <a:ext uri="{FF2B5EF4-FFF2-40B4-BE49-F238E27FC236}">
                <a16:creationId xmlns:a16="http://schemas.microsoft.com/office/drawing/2014/main" id="{5113CF87-CBDB-43F4-8014-4E94178010CE}"/>
              </a:ext>
            </a:extLst>
          </p:cNvPr>
          <p:cNvSpPr txBox="1">
            <a:spLocks/>
          </p:cNvSpPr>
          <p:nvPr/>
        </p:nvSpPr>
        <p:spPr>
          <a:xfrm>
            <a:off x="4874807" y="4087568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unito"/>
              <a:buNone/>
              <a:defRPr sz="3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ru-RU" sz="1600" dirty="0"/>
              <a:t>Робототехника 10-11 класс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B0AEE-0A5C-477B-8941-4CD61378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2" y="440126"/>
            <a:ext cx="7505700" cy="954600"/>
          </a:xfrm>
        </p:spPr>
        <p:txBody>
          <a:bodyPr/>
          <a:lstStyle/>
          <a:p>
            <a:r>
              <a:rPr lang="ru-RU" dirty="0"/>
              <a:t>Подключение потенциометра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3B7238-4F68-4797-A5F2-18B66F5FB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8FB678-305E-4781-B27F-DBD0A499A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60" y="1115479"/>
            <a:ext cx="8394404" cy="38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5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847E2-8A97-46C5-A9C4-75A88D12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9" y="554837"/>
            <a:ext cx="7505700" cy="954600"/>
          </a:xfrm>
        </p:spPr>
        <p:txBody>
          <a:bodyPr/>
          <a:lstStyle/>
          <a:p>
            <a:r>
              <a:rPr lang="ru-RU" dirty="0"/>
              <a:t>Подключение клавиатуры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D33717-456D-4A9E-9067-1401B4A1B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DF221C-E86E-4FEC-BD71-05AA71A8E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7" y="1233377"/>
            <a:ext cx="8775404" cy="37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CE173-01AE-496F-A12F-478218DE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Итоговая схема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14BA2-3C73-4269-9275-826F0D34F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F36EEB-3954-4746-A0C7-DDFB1E94D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6AC4F-C59F-4F91-8A30-ED8A60B3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452" y="2094450"/>
            <a:ext cx="7505700" cy="954600"/>
          </a:xfrm>
        </p:spPr>
        <p:txBody>
          <a:bodyPr/>
          <a:lstStyle/>
          <a:p>
            <a:r>
              <a:rPr lang="ru-RU" dirty="0"/>
              <a:t>Программа</a:t>
            </a:r>
            <a:r>
              <a:rPr lang="en-US" dirty="0"/>
              <a:t>/</a:t>
            </a:r>
            <a:r>
              <a:rPr lang="ru-RU" dirty="0"/>
              <a:t>код</a:t>
            </a:r>
          </a:p>
        </p:txBody>
      </p:sp>
    </p:spTree>
    <p:extLst>
      <p:ext uri="{BB962C8B-B14F-4D97-AF65-F5344CB8AC3E}">
        <p14:creationId xmlns:p14="http://schemas.microsoft.com/office/powerpoint/2010/main" val="1838599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442D1-29EC-4AFE-9930-33AFDF31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4BDF0B-9B0C-481F-BACE-34ADAE33E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141F5-880C-4A66-ADD2-101D96F7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9" y="219740"/>
            <a:ext cx="8707030" cy="47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9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ECD62-1C51-445C-9718-E98375CC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AC44D9-C499-4338-9345-CCD590C12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7D56A4-FADE-49CF-A0ED-42CFCEB5F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70"/>
            <a:ext cx="9144000" cy="48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2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AC3D0-61DB-475D-A092-368F7526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660469"/>
            <a:ext cx="7505700" cy="954600"/>
          </a:xfrm>
        </p:spPr>
        <p:txBody>
          <a:bodyPr/>
          <a:lstStyle/>
          <a:p>
            <a:r>
              <a:rPr lang="ru-RU" dirty="0"/>
              <a:t>Сложение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1403CD-5D41-4E3C-A74E-CB2A6A5B6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781C1-7396-4680-89C6-9A1D3B6FF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239412"/>
            <a:ext cx="7496175" cy="266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80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7DF9B-177D-4E72-ABCA-9CE493DF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094450"/>
            <a:ext cx="7505700" cy="954600"/>
          </a:xfrm>
        </p:spPr>
        <p:txBody>
          <a:bodyPr/>
          <a:lstStyle/>
          <a:p>
            <a:pPr algn="ctr"/>
            <a:r>
              <a:rPr lang="ru-RU" dirty="0"/>
              <a:t>Программу для вычитания, умножения и деления напишите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118800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A5D60-8576-4430-8610-6C1B4077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36" y="331350"/>
            <a:ext cx="7505700" cy="954600"/>
          </a:xfrm>
        </p:spPr>
        <p:txBody>
          <a:bodyPr/>
          <a:lstStyle/>
          <a:p>
            <a:r>
              <a:rPr lang="ru-RU" dirty="0"/>
              <a:t>Продолжение программы</a:t>
            </a:r>
            <a:r>
              <a:rPr lang="en-US" dirty="0"/>
              <a:t>\</a:t>
            </a:r>
            <a:r>
              <a:rPr lang="ru-RU" dirty="0"/>
              <a:t>кода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33A83D-4554-4B38-9230-ED6305215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8FB8A3-50FB-4428-A9DB-99E4A888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89" y="949841"/>
            <a:ext cx="8741222" cy="39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98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1497C-CA69-405B-90F1-DA01D5FC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7E93B6-603E-47CE-BE5B-C8184A299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42C687-8BA5-41A7-8988-110CDF920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"/>
          <a:stretch/>
        </p:blipFill>
        <p:spPr>
          <a:xfrm>
            <a:off x="630865" y="789835"/>
            <a:ext cx="7812328" cy="37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1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99411" y="370680"/>
            <a:ext cx="7505700" cy="713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/>
              <a:t>Цель:</a:t>
            </a:r>
            <a:endParaRPr sz="4800"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599411" y="1065757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ru-RU" sz="2000" dirty="0"/>
              <a:t>Создать калькулятор на основе </a:t>
            </a:r>
            <a:r>
              <a:rPr lang="en-US" sz="2000" dirty="0" err="1"/>
              <a:t>Adruino</a:t>
            </a:r>
            <a:r>
              <a:rPr lang="ru-RU" sz="2000" dirty="0"/>
              <a:t> в среде </a:t>
            </a:r>
            <a:r>
              <a:rPr lang="en-US" sz="2000" dirty="0" err="1"/>
              <a:t>TinkerCAD</a:t>
            </a:r>
            <a:endParaRPr sz="2000" dirty="0"/>
          </a:p>
        </p:txBody>
      </p:sp>
      <p:sp>
        <p:nvSpPr>
          <p:cNvPr id="4" name="Google Shape;134;p14">
            <a:extLst>
              <a:ext uri="{FF2B5EF4-FFF2-40B4-BE49-F238E27FC236}">
                <a16:creationId xmlns:a16="http://schemas.microsoft.com/office/drawing/2014/main" id="{F9D6D145-E741-4A7A-9287-B10257F7C844}"/>
              </a:ext>
            </a:extLst>
          </p:cNvPr>
          <p:cNvSpPr txBox="1">
            <a:spLocks/>
          </p:cNvSpPr>
          <p:nvPr/>
        </p:nvSpPr>
        <p:spPr>
          <a:xfrm>
            <a:off x="673839" y="1448529"/>
            <a:ext cx="7505700" cy="71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ru-RU" sz="4000" dirty="0"/>
              <a:t>Задачи:</a:t>
            </a:r>
            <a:endParaRPr lang="ru-RU" sz="4400" dirty="0"/>
          </a:p>
        </p:txBody>
      </p:sp>
      <p:sp>
        <p:nvSpPr>
          <p:cNvPr id="5" name="Google Shape;135;p14">
            <a:extLst>
              <a:ext uri="{FF2B5EF4-FFF2-40B4-BE49-F238E27FC236}">
                <a16:creationId xmlns:a16="http://schemas.microsoft.com/office/drawing/2014/main" id="{AA3B0C14-0A41-4B22-8FF6-BFFA9142C6EB}"/>
              </a:ext>
            </a:extLst>
          </p:cNvPr>
          <p:cNvSpPr txBox="1">
            <a:spLocks/>
          </p:cNvSpPr>
          <p:nvPr/>
        </p:nvSpPr>
        <p:spPr>
          <a:xfrm>
            <a:off x="599411" y="2059172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81000">
              <a:buSzPts val="2400"/>
              <a:buFont typeface="Calibri"/>
              <a:buChar char="-"/>
            </a:pPr>
            <a:r>
              <a:rPr lang="ru-RU" sz="2000" dirty="0"/>
              <a:t>Создание учащимися калькулятора на основе </a:t>
            </a:r>
            <a:r>
              <a:rPr lang="en-US" sz="2000" dirty="0" err="1"/>
              <a:t>Adruino</a:t>
            </a:r>
            <a:r>
              <a:rPr lang="en-US" sz="2000" dirty="0"/>
              <a:t> </a:t>
            </a:r>
            <a:r>
              <a:rPr lang="ru-RU" sz="2000" dirty="0"/>
              <a:t>в среде </a:t>
            </a:r>
            <a:r>
              <a:rPr lang="en-US" sz="2000" dirty="0" err="1"/>
              <a:t>TinkerCAD</a:t>
            </a:r>
            <a:r>
              <a:rPr lang="ru-RU" sz="2000" dirty="0"/>
              <a:t>, результатом которого</a:t>
            </a:r>
            <a:r>
              <a:rPr lang="en-US" sz="2000" dirty="0"/>
              <a:t> </a:t>
            </a:r>
            <a:r>
              <a:rPr lang="ru-RU" sz="2000" dirty="0"/>
              <a:t>будет работающий механизм</a:t>
            </a:r>
          </a:p>
          <a:p>
            <a:pPr indent="-381000">
              <a:buSzPts val="2400"/>
              <a:buFont typeface="Calibri"/>
              <a:buChar char="-"/>
            </a:pPr>
            <a:r>
              <a:rPr lang="ru-RU" sz="2000" dirty="0"/>
              <a:t>Развитие у школьников инженерного мышления, навыков конструирования, программирования и эффективного использования кибернетических систем</a:t>
            </a:r>
          </a:p>
          <a:p>
            <a:pPr indent="-381000">
              <a:buSzPts val="2400"/>
              <a:buFont typeface="Calibri"/>
              <a:buChar char="-"/>
            </a:pPr>
            <a:r>
              <a:rPr lang="ru-RU" sz="2000" dirty="0"/>
              <a:t>Повышение мотивации учащихся к изобретательству и созданию собственных роботизированных систем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7248E-E29B-4077-BB30-FFC0F879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682649"/>
            <a:ext cx="7505700" cy="954600"/>
          </a:xfrm>
        </p:spPr>
        <p:txBody>
          <a:bodyPr/>
          <a:lstStyle/>
          <a:p>
            <a:r>
              <a:rPr lang="ru-RU" dirty="0"/>
              <a:t>Проверьте работу калькулятора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69C57-98D7-4ED2-BAFB-C95A536D5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466" y="1438940"/>
            <a:ext cx="5262673" cy="3267904"/>
          </a:xfrm>
        </p:spPr>
        <p:txBody>
          <a:bodyPr/>
          <a:lstStyle/>
          <a:p>
            <a:pPr marL="146050" indent="0" algn="just">
              <a:buNone/>
            </a:pPr>
            <a:r>
              <a:rPr lang="ru-RU" sz="1800" dirty="0"/>
              <a:t>1. Для этого запишите видео работающего устройства с воспроизведением математических операций: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суммы;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умножения;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вычитания;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деления.</a:t>
            </a:r>
          </a:p>
          <a:p>
            <a:pPr marL="146050" indent="0">
              <a:buNone/>
            </a:pPr>
            <a:r>
              <a:rPr lang="ru-RU" sz="1800" dirty="0"/>
              <a:t>2. Видео можно разместить в одном из облачных хранилищ (</a:t>
            </a:r>
            <a:r>
              <a:rPr lang="ru-RU" sz="1800" dirty="0" err="1"/>
              <a:t>Google</a:t>
            </a:r>
            <a:r>
              <a:rPr lang="ru-RU" sz="1800" dirty="0"/>
              <a:t> диск, </a:t>
            </a:r>
            <a:r>
              <a:rPr lang="ru-RU" sz="1800" dirty="0" err="1"/>
              <a:t>Yandex</a:t>
            </a:r>
            <a:r>
              <a:rPr lang="ru-RU" sz="1800" dirty="0"/>
              <a:t> диск, </a:t>
            </a:r>
            <a:r>
              <a:rPr lang="ru-RU" sz="1800" dirty="0" err="1"/>
              <a:t>Mail</a:t>
            </a:r>
            <a:r>
              <a:rPr lang="ru-RU" sz="1800" dirty="0"/>
              <a:t>)</a:t>
            </a:r>
          </a:p>
          <a:p>
            <a:pPr marL="146050" indent="0">
              <a:buNone/>
            </a:pPr>
            <a:r>
              <a:rPr lang="ru-RU" sz="1800" dirty="0"/>
              <a:t>3. Отправьте ссылку преподавателю на файл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941FE1-C5F5-4AA0-BC57-4A8D39CE7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22"/>
          <a:stretch/>
        </p:blipFill>
        <p:spPr>
          <a:xfrm>
            <a:off x="5762846" y="1411900"/>
            <a:ext cx="3178063" cy="352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76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2E2AC-9946-4C55-B106-4629CF82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Общий порядок работы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C41E6D-B9DF-4F7E-A3AB-07EECA335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800200"/>
            <a:ext cx="7505700" cy="2448000"/>
          </a:xfrm>
        </p:spPr>
        <p:txBody>
          <a:bodyPr/>
          <a:lstStyle/>
          <a:p>
            <a:pPr marL="488950" indent="-342900">
              <a:buFont typeface="+mj-lt"/>
              <a:buAutoNum type="arabicPeriod"/>
            </a:pPr>
            <a:r>
              <a:rPr lang="ru-RU" sz="1800" dirty="0"/>
              <a:t>ознакомление с клавиатурой 4</a:t>
            </a:r>
            <a:r>
              <a:rPr lang="ru" sz="1800" dirty="0"/>
              <a:t>х4</a:t>
            </a:r>
            <a:r>
              <a:rPr lang="en-US" sz="1800" dirty="0"/>
              <a:t>;</a:t>
            </a:r>
          </a:p>
          <a:p>
            <a:pPr marL="488950" indent="-342900">
              <a:buFont typeface="+mj-lt"/>
              <a:buAutoNum type="arabicPeriod"/>
            </a:pPr>
            <a:r>
              <a:rPr lang="ru-RU" sz="1800" dirty="0"/>
              <a:t>ознакомление</a:t>
            </a:r>
            <a:r>
              <a:rPr lang="en-US" sz="1800" dirty="0"/>
              <a:t> c </a:t>
            </a:r>
            <a:r>
              <a:rPr lang="ru-RU" sz="1800" dirty="0"/>
              <a:t>оборудованием, которое понадобится для создания калькулятора;</a:t>
            </a:r>
          </a:p>
          <a:p>
            <a:pPr marL="488950" indent="-342900">
              <a:buFont typeface="+mj-lt"/>
              <a:buAutoNum type="arabicPeriod"/>
            </a:pPr>
            <a:r>
              <a:rPr lang="ru-RU" sz="1800" dirty="0"/>
              <a:t>подключение оборудования;</a:t>
            </a:r>
          </a:p>
          <a:p>
            <a:pPr marL="488950" indent="-342900">
              <a:buFont typeface="+mj-lt"/>
              <a:buAutoNum type="arabicPeriod"/>
            </a:pPr>
            <a:r>
              <a:rPr lang="ru-RU" sz="1800" dirty="0"/>
              <a:t>программирование;</a:t>
            </a:r>
          </a:p>
          <a:p>
            <a:pPr marL="488950" indent="-342900">
              <a:buFont typeface="+mj-lt"/>
              <a:buAutoNum type="arabicPeriod"/>
            </a:pPr>
            <a:r>
              <a:rPr lang="ru-RU" sz="1800" dirty="0"/>
              <a:t>самостоятельная работа.</a:t>
            </a:r>
          </a:p>
          <a:p>
            <a:pPr marL="146050" indent="0">
              <a:buNone/>
            </a:pPr>
            <a:endParaRPr lang="en-US" dirty="0"/>
          </a:p>
          <a:p>
            <a:pPr marL="146050" indent="0">
              <a:buNone/>
            </a:pPr>
            <a:endParaRPr lang="ru" dirty="0"/>
          </a:p>
          <a:p>
            <a:pPr marL="1460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18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Клавиатура 4х4</a:t>
            </a:r>
            <a:endParaRPr dirty="0"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46128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Параметры: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/>
              <a:t>Тип клавиш: механические кнопки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/>
              <a:t>Количество выходов: 8 (4 ряда и 4 столбца)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/>
              <a:t>Количество клавиш: 16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225" y="257175"/>
            <a:ext cx="340995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Схема клавиатуры 4х4</a:t>
            </a:r>
            <a:endParaRPr dirty="0"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40953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Нажатие клавиши соединяет ряд со столбцом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 dirty="0"/>
              <a:t>Нажатие двух клавиш в ряду соединяет ряд и два столбца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 dirty="0"/>
              <a:t>Нажатие двух клавиш в столбце соединяет столбец и два ряда</a:t>
            </a:r>
            <a:endParaRPr sz="1800" dirty="0"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700" y="1735048"/>
            <a:ext cx="4129475" cy="323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INPUT_PULLUP</a:t>
            </a: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859875" y="1447100"/>
            <a:ext cx="4089600" cy="30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Вход Ардуино должен иметь уровень по умолчанию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 dirty="0"/>
              <a:t>Кнопка выставляет другой уровень при нажатии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 dirty="0"/>
              <a:t>Резистор R1 подключает вход к 5В, </a:t>
            </a:r>
            <a:br>
              <a:rPr lang="ru" sz="1800" dirty="0"/>
            </a:br>
            <a:r>
              <a:rPr lang="ru" sz="1800" dirty="0"/>
              <a:t>в то время как кнопка к 0В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 dirty="0"/>
              <a:t>pinMode(4, INPUT_PULLUP);</a:t>
            </a:r>
            <a:br>
              <a:rPr lang="ru" sz="1800" dirty="0"/>
            </a:br>
            <a:r>
              <a:rPr lang="ru" sz="1800" dirty="0"/>
              <a:t>сделает это внутри Arduino</a:t>
            </a:r>
            <a:endParaRPr sz="1800" dirty="0"/>
          </a:p>
        </p:txBody>
      </p:sp>
      <p:pic>
        <p:nvPicPr>
          <p:cNvPr id="156" name="Google Shape;156;p17"/>
          <p:cNvPicPr preferRelativeResize="0"/>
          <p:nvPr/>
        </p:nvPicPr>
        <p:blipFill rotWithShape="1">
          <a:blip r:embed="rId3">
            <a:alphaModFix/>
          </a:blip>
          <a:srcRect r="16072"/>
          <a:stretch/>
        </p:blipFill>
        <p:spPr>
          <a:xfrm>
            <a:off x="4998350" y="1838400"/>
            <a:ext cx="3852024" cy="27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Примечание</a:t>
            </a: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Если соединить два выхода Arduino и они будут иметь разное значение (5В и 0В) то между ними будет короткое замыкание!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 dirty="0"/>
              <a:t>Если такой схемы не избежать, то можно использовать Диод как ограничитель направления</a:t>
            </a: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4E1D0-B86C-4E73-A0AF-6C66D4D5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Оборудование для калькулятора: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3CCB86-5596-4F96-8EF4-36AD43438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940" y="1700102"/>
            <a:ext cx="7505700" cy="2448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отладочная плата </a:t>
            </a:r>
            <a:r>
              <a:rPr lang="ru-RU" sz="1800" dirty="0" err="1"/>
              <a:t>Arduino</a:t>
            </a:r>
            <a:r>
              <a:rPr lang="ru-RU" sz="18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LCD дисплей 1602: 2 строки по 16 символов;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клавиатура 4x4;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макетная плата;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потенциометр, 1–10 кОм;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резистор, 200–1000 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перемычки.</a:t>
            </a:r>
          </a:p>
        </p:txBody>
      </p:sp>
    </p:spTree>
    <p:extLst>
      <p:ext uri="{BB962C8B-B14F-4D97-AF65-F5344CB8AC3E}">
        <p14:creationId xmlns:p14="http://schemas.microsoft.com/office/powerpoint/2010/main" val="72376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075E7-8A97-4023-B8B7-03B8C674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Подключение </a:t>
            </a:r>
            <a:r>
              <a:rPr lang="en-US" dirty="0"/>
              <a:t>LCD-</a:t>
            </a:r>
            <a:r>
              <a:rPr lang="ru-RU" dirty="0"/>
              <a:t>экрана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1F6F04-5000-4CB2-B3A5-7E53DC4CE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20836F-5C9D-4BF6-9D97-113434925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333</Words>
  <Application>Microsoft Office PowerPoint</Application>
  <PresentationFormat>Экран (16:9)</PresentationFormat>
  <Paragraphs>56</Paragraphs>
  <Slides>20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Wingdings</vt:lpstr>
      <vt:lpstr>Nunito</vt:lpstr>
      <vt:lpstr>arial</vt:lpstr>
      <vt:lpstr>Calibri</vt:lpstr>
      <vt:lpstr>arial</vt:lpstr>
      <vt:lpstr>Shift</vt:lpstr>
      <vt:lpstr>Калькулятор Arduino (TinkerCAD)</vt:lpstr>
      <vt:lpstr>Цель:</vt:lpstr>
      <vt:lpstr>Общий порядок работы</vt:lpstr>
      <vt:lpstr>Клавиатура 4х4</vt:lpstr>
      <vt:lpstr>Схема клавиатуры 4х4</vt:lpstr>
      <vt:lpstr>INPUT_PULLUP</vt:lpstr>
      <vt:lpstr>Примечание</vt:lpstr>
      <vt:lpstr>Оборудование для калькулятора:</vt:lpstr>
      <vt:lpstr>Подключение LCD-экрана</vt:lpstr>
      <vt:lpstr>Подключение потенциометра</vt:lpstr>
      <vt:lpstr>Подключение клавиатуры</vt:lpstr>
      <vt:lpstr>Итоговая схема</vt:lpstr>
      <vt:lpstr>Программа/код</vt:lpstr>
      <vt:lpstr>Презентация PowerPoint</vt:lpstr>
      <vt:lpstr>Презентация PowerPoint</vt:lpstr>
      <vt:lpstr>Сложение</vt:lpstr>
      <vt:lpstr>Программу для вычитания, умножения и деления напишите самостоятельно</vt:lpstr>
      <vt:lpstr>Продолжение программы\кода</vt:lpstr>
      <vt:lpstr>Презентация PowerPoint</vt:lpstr>
      <vt:lpstr>Проверьте работу калькулятора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Калькулятор Arduino (TinkerCAD)</dc:title>
  <cp:lastModifiedBy>Дарья Томбасова</cp:lastModifiedBy>
  <cp:revision>17</cp:revision>
  <dcterms:modified xsi:type="dcterms:W3CDTF">2020-11-10T19:18:38Z</dcterms:modified>
</cp:coreProperties>
</file>