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4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6" r:id="rId6"/>
    <p:sldId id="260" r:id="rId7"/>
    <p:sldId id="264" r:id="rId8"/>
    <p:sldId id="267" r:id="rId9"/>
    <p:sldId id="269" r:id="rId10"/>
    <p:sldId id="280" r:id="rId11"/>
    <p:sldId id="270" r:id="rId12"/>
    <p:sldId id="272" r:id="rId13"/>
    <p:sldId id="281" r:id="rId14"/>
    <p:sldId id="276" r:id="rId15"/>
    <p:sldId id="278" r:id="rId16"/>
    <p:sldId id="279" r:id="rId17"/>
    <p:sldId id="28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2368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71" d="100"/>
          <a:sy n="71" d="100"/>
        </p:scale>
        <p:origin x="672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8A6FE0-2E5F-4EBA-8EB9-D8E87F9590C1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D9C4A4-C746-4BD8-896D-B4B6DBABCF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523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9C4A4-C746-4BD8-896D-B4B6DBABCF1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814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101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593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347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548861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2847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0894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2431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6776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590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973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81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468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047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346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62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430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304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B4C71EC6-210F-42DE-9C53-41977AD35B3D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1191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75" r:id="rId1"/>
    <p:sldLayoutId id="2147484076" r:id="rId2"/>
    <p:sldLayoutId id="2147484077" r:id="rId3"/>
    <p:sldLayoutId id="2147484078" r:id="rId4"/>
    <p:sldLayoutId id="2147484079" r:id="rId5"/>
    <p:sldLayoutId id="2147484080" r:id="rId6"/>
    <p:sldLayoutId id="2147484081" r:id="rId7"/>
    <p:sldLayoutId id="2147484082" r:id="rId8"/>
    <p:sldLayoutId id="2147484083" r:id="rId9"/>
    <p:sldLayoutId id="2147484084" r:id="rId10"/>
    <p:sldLayoutId id="2147484085" r:id="rId11"/>
    <p:sldLayoutId id="2147484086" r:id="rId12"/>
    <p:sldLayoutId id="2147484087" r:id="rId13"/>
    <p:sldLayoutId id="2147484088" r:id="rId14"/>
    <p:sldLayoutId id="2147484089" r:id="rId15"/>
    <p:sldLayoutId id="2147484090" r:id="rId16"/>
    <p:sldLayoutId id="214748409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7368" y="1268760"/>
            <a:ext cx="11352584" cy="258532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anchor="t">
            <a:spAutoFit/>
          </a:bodyPr>
          <a:lstStyle/>
          <a:p>
            <a:pPr algn="ctr"/>
            <a:r>
              <a:rPr lang="ru-RU" sz="5400" b="1" dirty="0"/>
              <a:t>Визуализация учебного материала по </a:t>
            </a:r>
            <a:r>
              <a:rPr lang="ru-RU" sz="5400" b="1" dirty="0" smtClean="0"/>
              <a:t>веб-технологиям для школьников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340544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504" y="548680"/>
            <a:ext cx="9001050" cy="535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424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711624" y="1052736"/>
            <a:ext cx="6912768" cy="4536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200" b="1" dirty="0" err="1"/>
              <a:t>Скрайбинг</a:t>
            </a:r>
            <a:r>
              <a:rPr lang="ru-RU" sz="3200" b="1" dirty="0"/>
              <a:t> </a:t>
            </a:r>
            <a:r>
              <a:rPr lang="ru-RU" sz="3200" dirty="0"/>
              <a:t>(от английского «</a:t>
            </a:r>
            <a:r>
              <a:rPr lang="ru-RU" sz="3200" dirty="0" err="1"/>
              <a:t>scribe</a:t>
            </a:r>
            <a:r>
              <a:rPr lang="ru-RU" sz="3200" dirty="0"/>
              <a:t>» – набрасывать эскизы или рисунки) – это визуализация информации при помощи графических символов, просто и понятно отображающих ее содержание и внутренние связи</a:t>
            </a:r>
          </a:p>
        </p:txBody>
      </p:sp>
    </p:spTree>
    <p:extLst>
      <p:ext uri="{BB962C8B-B14F-4D97-AF65-F5344CB8AC3E}">
        <p14:creationId xmlns:p14="http://schemas.microsoft.com/office/powerpoint/2010/main" val="251342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5021456" y="2636912"/>
            <a:ext cx="2232248" cy="172955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Преимущества</a:t>
            </a:r>
          </a:p>
          <a:p>
            <a:pPr algn="ctr"/>
            <a:r>
              <a:rPr lang="ru-RU" sz="1400" b="1" dirty="0" err="1">
                <a:solidFill>
                  <a:schemeClr val="accent6">
                    <a:lumMod val="50000"/>
                  </a:schemeClr>
                </a:solidFill>
              </a:rPr>
              <a:t>скрайбинга</a:t>
            </a:r>
            <a:endParaRPr lang="ru-RU" sz="1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 rot="20674783">
            <a:off x="6510783" y="4197510"/>
            <a:ext cx="504056" cy="1400143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rot="1634702">
            <a:off x="7140899" y="3714712"/>
            <a:ext cx="789103" cy="438665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верх 6"/>
          <p:cNvSpPr/>
          <p:nvPr/>
        </p:nvSpPr>
        <p:spPr>
          <a:xfrm rot="2590617">
            <a:off x="7254627" y="1587682"/>
            <a:ext cx="557325" cy="1584176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верх 7"/>
          <p:cNvSpPr/>
          <p:nvPr/>
        </p:nvSpPr>
        <p:spPr>
          <a:xfrm>
            <a:off x="5951984" y="1196752"/>
            <a:ext cx="381724" cy="1440160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лево 8"/>
          <p:cNvSpPr/>
          <p:nvPr/>
        </p:nvSpPr>
        <p:spPr>
          <a:xfrm rot="2200414">
            <a:off x="4183595" y="2473699"/>
            <a:ext cx="1085185" cy="473166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лево 9"/>
          <p:cNvSpPr/>
          <p:nvPr/>
        </p:nvSpPr>
        <p:spPr>
          <a:xfrm rot="20489519">
            <a:off x="3667680" y="3634037"/>
            <a:ext cx="1400906" cy="504056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лево 10"/>
          <p:cNvSpPr/>
          <p:nvPr/>
        </p:nvSpPr>
        <p:spPr>
          <a:xfrm rot="18264622">
            <a:off x="4364324" y="4412269"/>
            <a:ext cx="1366056" cy="469049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522698" y="116632"/>
            <a:ext cx="3463940" cy="108012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solidFill>
                  <a:srgbClr val="7030A0"/>
                </a:solidFill>
              </a:rPr>
              <a:t>Эффективность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7865102" y="656692"/>
            <a:ext cx="2551378" cy="147105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solidFill>
                  <a:srgbClr val="7030A0"/>
                </a:solidFill>
              </a:rPr>
              <a:t>Качественное усвоение 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7392144" y="4061456"/>
            <a:ext cx="3275856" cy="1214655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solidFill>
                  <a:srgbClr val="7030A0"/>
                </a:solidFill>
              </a:rPr>
              <a:t>Н</a:t>
            </a:r>
            <a:r>
              <a:rPr lang="ru-RU" i="1" dirty="0">
                <a:solidFill>
                  <a:srgbClr val="7030A0"/>
                </a:solidFill>
              </a:rPr>
              <a:t>епрерывное общение</a:t>
            </a:r>
            <a:r>
              <a:rPr lang="ru-RU" dirty="0">
                <a:solidFill>
                  <a:srgbClr val="7030A0"/>
                </a:solidFill>
              </a:rPr>
              <a:t> с учениками </a:t>
            </a:r>
          </a:p>
        </p:txBody>
      </p:sp>
      <p:sp>
        <p:nvSpPr>
          <p:cNvPr id="15" name="Овал 14"/>
          <p:cNvSpPr/>
          <p:nvPr/>
        </p:nvSpPr>
        <p:spPr>
          <a:xfrm>
            <a:off x="6277522" y="5437870"/>
            <a:ext cx="3598706" cy="115347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solidFill>
                  <a:srgbClr val="7030A0"/>
                </a:solidFill>
              </a:rPr>
              <a:t>Эффект параллельного следования</a:t>
            </a:r>
            <a:r>
              <a:rPr lang="ru-RU" dirty="0">
                <a:solidFill>
                  <a:srgbClr val="7030A0"/>
                </a:solidFill>
              </a:rPr>
              <a:t> </a:t>
            </a:r>
          </a:p>
        </p:txBody>
      </p:sp>
      <p:sp>
        <p:nvSpPr>
          <p:cNvPr id="16" name="Овал 15"/>
          <p:cNvSpPr/>
          <p:nvPr/>
        </p:nvSpPr>
        <p:spPr>
          <a:xfrm>
            <a:off x="3237428" y="5165406"/>
            <a:ext cx="2570540" cy="142594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Возможность пересмотра </a:t>
            </a:r>
          </a:p>
        </p:txBody>
      </p:sp>
      <p:sp>
        <p:nvSpPr>
          <p:cNvPr id="17" name="Овал 16"/>
          <p:cNvSpPr/>
          <p:nvPr/>
        </p:nvSpPr>
        <p:spPr>
          <a:xfrm>
            <a:off x="1631503" y="3682926"/>
            <a:ext cx="2160241" cy="121465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solidFill>
                  <a:srgbClr val="7030A0"/>
                </a:solidFill>
              </a:rPr>
              <a:t>Минимум затрат</a:t>
            </a:r>
            <a:r>
              <a:rPr lang="ru-RU" dirty="0">
                <a:solidFill>
                  <a:srgbClr val="7030A0"/>
                </a:solidFill>
              </a:rPr>
              <a:t> </a:t>
            </a:r>
          </a:p>
        </p:txBody>
      </p:sp>
      <p:sp>
        <p:nvSpPr>
          <p:cNvPr id="18" name="Овал 17"/>
          <p:cNvSpPr/>
          <p:nvPr/>
        </p:nvSpPr>
        <p:spPr>
          <a:xfrm>
            <a:off x="1703513" y="1243036"/>
            <a:ext cx="3173173" cy="134759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solidFill>
                  <a:srgbClr val="7030A0"/>
                </a:solidFill>
              </a:rPr>
              <a:t>Универсальность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44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890587"/>
            <a:ext cx="7620000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3105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146376" y="1124744"/>
            <a:ext cx="6480720" cy="43204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err="1"/>
              <a:t>Инфографика</a:t>
            </a:r>
            <a:r>
              <a:rPr lang="ru-RU" sz="2400" dirty="0"/>
              <a:t> – это графический способ подачи информации, данных и знаний. Основными принципами </a:t>
            </a:r>
            <a:r>
              <a:rPr lang="ru-RU" sz="2400" dirty="0" err="1"/>
              <a:t>инфографики</a:t>
            </a:r>
            <a:r>
              <a:rPr lang="ru-RU" sz="2400" dirty="0"/>
              <a:t> являются содержательность, смысл, легкость восприятия и аллегоричность. Для создания </a:t>
            </a:r>
            <a:r>
              <a:rPr lang="ru-RU" sz="2400" dirty="0" err="1"/>
              <a:t>инфографики</a:t>
            </a:r>
            <a:r>
              <a:rPr lang="ru-RU" sz="2400" dirty="0"/>
              <a:t> могут использоваться таблицы, диаграммы, графические элементы и т.д. </a:t>
            </a:r>
          </a:p>
        </p:txBody>
      </p:sp>
    </p:spTree>
    <p:extLst>
      <p:ext uri="{BB962C8B-B14F-4D97-AF65-F5344CB8AC3E}">
        <p14:creationId xmlns:p14="http://schemas.microsoft.com/office/powerpoint/2010/main" val="605389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5087888" y="764704"/>
            <a:ext cx="2088232" cy="165618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>
                <a:solidFill>
                  <a:schemeClr val="bg1"/>
                </a:solidFill>
              </a:rPr>
              <a:t>Работа с </a:t>
            </a:r>
            <a:r>
              <a:rPr lang="ru-RU" sz="1400" i="1" dirty="0" err="1">
                <a:solidFill>
                  <a:schemeClr val="bg1"/>
                </a:solidFill>
              </a:rPr>
              <a:t>инфографикой</a:t>
            </a:r>
            <a:r>
              <a:rPr lang="ru-RU" sz="1400" i="1" dirty="0">
                <a:solidFill>
                  <a:schemeClr val="bg1"/>
                </a:solidFill>
              </a:rPr>
              <a:t>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" name="Стрелка вниз 2"/>
          <p:cNvSpPr/>
          <p:nvPr/>
        </p:nvSpPr>
        <p:spPr>
          <a:xfrm rot="2669440">
            <a:off x="4777451" y="1995199"/>
            <a:ext cx="528039" cy="852887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 rot="18748531">
            <a:off x="7248757" y="1911115"/>
            <a:ext cx="467156" cy="145015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902631" y="2643695"/>
            <a:ext cx="2304256" cy="136815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>
                <a:solidFill>
                  <a:schemeClr val="bg1"/>
                </a:solidFill>
              </a:rPr>
              <a:t>анализ учащимися созданной учителем (дизайнером) </a:t>
            </a:r>
            <a:r>
              <a:rPr lang="ru-RU" sz="1050" dirty="0" err="1">
                <a:solidFill>
                  <a:schemeClr val="bg1"/>
                </a:solidFill>
              </a:rPr>
              <a:t>инфографики</a:t>
            </a:r>
            <a:endParaRPr lang="ru-RU" sz="1050" dirty="0">
              <a:solidFill>
                <a:schemeClr val="bg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482335" y="3125012"/>
            <a:ext cx="2160240" cy="1211025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создание </a:t>
            </a:r>
            <a:r>
              <a:rPr lang="ru-RU" sz="1400" dirty="0" err="1">
                <a:solidFill>
                  <a:schemeClr val="bg1"/>
                </a:solidFill>
              </a:rPr>
              <a:t>инфографики</a:t>
            </a:r>
            <a:r>
              <a:rPr lang="ru-RU" sz="1400" dirty="0">
                <a:solidFill>
                  <a:schemeClr val="bg1"/>
                </a:solidFill>
              </a:rPr>
              <a:t> учащимися </a:t>
            </a:r>
          </a:p>
        </p:txBody>
      </p:sp>
      <p:sp>
        <p:nvSpPr>
          <p:cNvPr id="7" name="Стрелка вниз 6"/>
          <p:cNvSpPr/>
          <p:nvPr/>
        </p:nvSpPr>
        <p:spPr>
          <a:xfrm rot="2281514">
            <a:off x="2665984" y="3603712"/>
            <a:ext cx="360040" cy="994621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3838735" y="4011848"/>
            <a:ext cx="216024" cy="1008265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20192079">
            <a:off x="4841767" y="3802752"/>
            <a:ext cx="361187" cy="1368152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верх 9"/>
          <p:cNvSpPr/>
          <p:nvPr/>
        </p:nvSpPr>
        <p:spPr>
          <a:xfrm rot="20411600">
            <a:off x="2955297" y="1754648"/>
            <a:ext cx="371968" cy="1044514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020392" y="418954"/>
            <a:ext cx="1818343" cy="1173843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050" dirty="0">
                <a:solidFill>
                  <a:schemeClr val="bg1"/>
                </a:solidFill>
              </a:rPr>
              <a:t>опиши представленного персонажа (событие</a:t>
            </a:r>
            <a:r>
              <a:rPr lang="ru-RU" sz="1050" dirty="0">
                <a:solidFill>
                  <a:schemeClr val="bg1"/>
                </a:solidFill>
              </a:rPr>
              <a:t>)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631504" y="4486828"/>
            <a:ext cx="1861724" cy="139044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представь данные в табличной форме </a:t>
            </a:r>
          </a:p>
        </p:txBody>
      </p:sp>
      <p:sp>
        <p:nvSpPr>
          <p:cNvPr id="13" name="Овал 12"/>
          <p:cNvSpPr/>
          <p:nvPr/>
        </p:nvSpPr>
        <p:spPr>
          <a:xfrm>
            <a:off x="3178155" y="4998566"/>
            <a:ext cx="1753209" cy="167595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составь рассказ (план)</a:t>
            </a:r>
          </a:p>
        </p:txBody>
      </p:sp>
      <p:sp>
        <p:nvSpPr>
          <p:cNvPr id="14" name="Овал 13"/>
          <p:cNvSpPr/>
          <p:nvPr/>
        </p:nvSpPr>
        <p:spPr>
          <a:xfrm>
            <a:off x="5063245" y="4979117"/>
            <a:ext cx="2435786" cy="167175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дополни недостающие в тексте данные, используя </a:t>
            </a:r>
            <a:r>
              <a:rPr lang="ru-RU" sz="1400" dirty="0" err="1">
                <a:solidFill>
                  <a:schemeClr val="bg1"/>
                </a:solidFill>
              </a:rPr>
              <a:t>инфографику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2030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15680" y="404664"/>
            <a:ext cx="5544616" cy="43204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FF0000"/>
                </a:solidFill>
              </a:rPr>
              <a:t>Процесс создания </a:t>
            </a:r>
            <a:r>
              <a:rPr lang="ru-RU" b="1" i="1" dirty="0" err="1">
                <a:solidFill>
                  <a:srgbClr val="FF0000"/>
                </a:solidFill>
              </a:rPr>
              <a:t>инфографики</a:t>
            </a:r>
            <a:r>
              <a:rPr lang="ru-RU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927648" y="1556792"/>
            <a:ext cx="6120680" cy="72008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Формулирование цели создания </a:t>
            </a:r>
            <a:r>
              <a:rPr lang="ru-RU" dirty="0" err="1">
                <a:solidFill>
                  <a:schemeClr val="bg1"/>
                </a:solidFill>
              </a:rPr>
              <a:t>инфографики</a:t>
            </a:r>
            <a:r>
              <a:rPr lang="ru-RU" dirty="0">
                <a:solidFill>
                  <a:schemeClr val="bg1"/>
                </a:solidFill>
              </a:rPr>
              <a:t> и определение аудитории. 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5815084" y="2276872"/>
            <a:ext cx="324036" cy="648072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910069" y="2924944"/>
            <a:ext cx="6192688" cy="43204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Сбор определенного количества данных, материала по теме. 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5806920" y="3356992"/>
            <a:ext cx="362137" cy="504056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27986" y="3866018"/>
            <a:ext cx="6274771" cy="64807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Аналитика и обработка информации. 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5822826" y="4514090"/>
            <a:ext cx="418662" cy="571094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827986" y="5085184"/>
            <a:ext cx="6436367" cy="79208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  <a:r>
              <a:rPr lang="ru-RU" dirty="0">
                <a:solidFill>
                  <a:schemeClr val="bg1"/>
                </a:solidFill>
              </a:rPr>
              <a:t>Построение доступной визуализации, верстка. </a:t>
            </a:r>
          </a:p>
        </p:txBody>
      </p:sp>
    </p:spTree>
    <p:extLst>
      <p:ext uri="{BB962C8B-B14F-4D97-AF65-F5344CB8AC3E}">
        <p14:creationId xmlns:p14="http://schemas.microsoft.com/office/powerpoint/2010/main" val="16012639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784" y="260648"/>
            <a:ext cx="4152530" cy="618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699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23392" y="188640"/>
            <a:ext cx="11305256" cy="6264695"/>
          </a:xfrm>
        </p:spPr>
        <p:txBody>
          <a:bodyPr/>
          <a:lstStyle/>
          <a:p>
            <a:pPr marL="36900" indent="0" algn="ctr">
              <a:buNone/>
            </a:pPr>
            <a:r>
              <a:rPr lang="ru-RU" sz="3600" b="1" dirty="0">
                <a:solidFill>
                  <a:schemeClr val="tx1"/>
                </a:solidFill>
              </a:rPr>
              <a:t>Преимущества визуализации в обучении: </a:t>
            </a:r>
            <a:endParaRPr lang="ru-RU" dirty="0">
              <a:solidFill>
                <a:schemeClr val="tx1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800" b="1" dirty="0">
                <a:solidFill>
                  <a:schemeClr val="tx1"/>
                </a:solidFill>
              </a:rPr>
              <a:t>помогает учащимся правильно организовывать и анализировать информацию. Диаграммы, схемы, рисунки, карты памяти способствуют усвоению больших объемов информации, легко запоминать и прослеживать взаимосвязи между блоками информации;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800" b="1" dirty="0">
                <a:solidFill>
                  <a:schemeClr val="tx1"/>
                </a:solidFill>
              </a:rPr>
              <a:t>развивает критическое мышление;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800" b="1" dirty="0">
                <a:solidFill>
                  <a:schemeClr val="tx1"/>
                </a:solidFill>
              </a:rPr>
              <a:t>помогает учащимся интегрировать новые знания;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800" b="1" dirty="0">
                <a:solidFill>
                  <a:schemeClr val="tx1"/>
                </a:solidFill>
              </a:rPr>
              <a:t>позволяет связывать полученную информацию в целостную картину о том или ином явлении или </a:t>
            </a:r>
            <a:r>
              <a:rPr lang="ru-RU" sz="2800" b="1" dirty="0" smtClean="0">
                <a:solidFill>
                  <a:schemeClr val="tx1"/>
                </a:solidFill>
              </a:rPr>
              <a:t>объекте.</a:t>
            </a:r>
            <a:endParaRPr lang="ru-RU" sz="2800" b="1" dirty="0">
              <a:solidFill>
                <a:schemeClr val="tx1"/>
              </a:solidFill>
            </a:endParaRPr>
          </a:p>
          <a:p>
            <a:pPr marL="3690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001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4655841" y="620688"/>
            <a:ext cx="2520280" cy="2160240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extrusionH="31750" contourW="10000" prstMaterial="metal">
            <a:bevelT w="20000" h="25400" prst="hardEdge"/>
            <a:extrusionClr>
              <a:schemeClr val="accent2"/>
            </a:extrusionClr>
            <a:contourClr>
              <a:schemeClr val="accent2">
                <a:shade val="30000"/>
                <a:satMod val="2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Техники </a:t>
            </a:r>
            <a:r>
              <a:rPr lang="ru-RU" b="1" dirty="0">
                <a:solidFill>
                  <a:schemeClr val="bg1"/>
                </a:solidFill>
              </a:rPr>
              <a:t>визуализации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 rot="682545">
            <a:off x="7121846" y="1842114"/>
            <a:ext cx="1477662" cy="450261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652117" y="1887184"/>
            <a:ext cx="1800200" cy="1109769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err="1">
                <a:solidFill>
                  <a:schemeClr val="tx1"/>
                </a:solidFill>
              </a:rPr>
              <a:t>Таймлайн</a:t>
            </a:r>
            <a:r>
              <a:rPr lang="ru-RU" sz="1600" b="1" dirty="0">
                <a:solidFill>
                  <a:schemeClr val="tx1"/>
                </a:solidFill>
              </a:rPr>
              <a:t> </a:t>
            </a:r>
            <a:endParaRPr lang="ru-RU" sz="16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4655842" y="1772817"/>
            <a:ext cx="45719" cy="1143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4538056">
            <a:off x="3630568" y="1305909"/>
            <a:ext cx="489665" cy="1681302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415480" y="1796314"/>
            <a:ext cx="1656184" cy="1200639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>
                <a:solidFill>
                  <a:schemeClr val="tx1"/>
                </a:solidFill>
              </a:rPr>
              <a:t>Скрайбинг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 rot="1766954">
            <a:off x="4588955" y="2533451"/>
            <a:ext cx="598239" cy="1753204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19705729">
            <a:off x="6691905" y="2515055"/>
            <a:ext cx="615141" cy="170291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306846" y="4252973"/>
            <a:ext cx="1779546" cy="1296144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Интеллект-карта</a:t>
            </a:r>
          </a:p>
        </p:txBody>
      </p:sp>
      <p:sp>
        <p:nvSpPr>
          <p:cNvPr id="16" name="Овал 15"/>
          <p:cNvSpPr/>
          <p:nvPr/>
        </p:nvSpPr>
        <p:spPr>
          <a:xfrm>
            <a:off x="7036803" y="4117979"/>
            <a:ext cx="2515414" cy="125523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/>
              <a:t>Инфографика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7493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40016" y="1916833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/>
              <a:t>. 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03512" y="404664"/>
            <a:ext cx="7992888" cy="52565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 err="1"/>
              <a:t>Таймлайн</a:t>
            </a:r>
            <a:r>
              <a:rPr lang="ru-RU" sz="3600" b="1" dirty="0"/>
              <a:t> </a:t>
            </a:r>
            <a:r>
              <a:rPr lang="ru-RU" sz="3600" dirty="0"/>
              <a:t>(от англ. </a:t>
            </a:r>
            <a:r>
              <a:rPr lang="ru-RU" sz="3600" dirty="0" err="1"/>
              <a:t>timeline</a:t>
            </a:r>
            <a:r>
              <a:rPr lang="ru-RU" sz="3600" dirty="0"/>
              <a:t> – букв. «линия времени») – это временная шкала, прямой отрезок, на который в хронологической последовательности наносятся события. </a:t>
            </a:r>
          </a:p>
        </p:txBody>
      </p:sp>
    </p:spTree>
    <p:extLst>
      <p:ext uri="{BB962C8B-B14F-4D97-AF65-F5344CB8AC3E}">
        <p14:creationId xmlns:p14="http://schemas.microsoft.com/office/powerpoint/2010/main" val="256273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991544" y="404664"/>
            <a:ext cx="7992888" cy="5832648"/>
          </a:xfrm>
          <a:prstGeom prst="roundRect">
            <a:avLst/>
          </a:prstGeom>
          <a:scene3d>
            <a:camera prst="obliqueBottomLeft"/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accent2">
                <a:shade val="30000"/>
                <a:satMod val="2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может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использовать ленты времени: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</a:rPr>
              <a:t>для </a:t>
            </a:r>
            <a:r>
              <a:rPr lang="ru-RU" sz="1600" b="1" dirty="0">
                <a:solidFill>
                  <a:schemeClr val="bg1"/>
                </a:solidFill>
              </a:rPr>
              <a:t>навигации</a:t>
            </a:r>
            <a:r>
              <a:rPr lang="ru-RU" sz="1600" dirty="0">
                <a:solidFill>
                  <a:schemeClr val="bg1"/>
                </a:solidFill>
              </a:rPr>
              <a:t> в своем курсе;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</a:rPr>
              <a:t>для </a:t>
            </a:r>
            <a:r>
              <a:rPr lang="ru-RU" sz="1600" b="1" dirty="0">
                <a:solidFill>
                  <a:schemeClr val="bg1"/>
                </a:solidFill>
              </a:rPr>
              <a:t>систематизации</a:t>
            </a:r>
            <a:r>
              <a:rPr lang="ru-RU" sz="1600" dirty="0">
                <a:solidFill>
                  <a:schemeClr val="bg1"/>
                </a:solidFill>
              </a:rPr>
              <a:t> материала;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</a:rPr>
              <a:t>для того чтобы продемонстрировать </a:t>
            </a:r>
            <a:r>
              <a:rPr lang="ru-RU" sz="1600" b="1" dirty="0">
                <a:solidFill>
                  <a:schemeClr val="bg1"/>
                </a:solidFill>
              </a:rPr>
              <a:t>изменение</a:t>
            </a:r>
            <a:r>
              <a:rPr lang="ru-RU" sz="1600" dirty="0">
                <a:solidFill>
                  <a:schemeClr val="bg1"/>
                </a:solidFill>
              </a:rPr>
              <a:t> изучаемого объекта;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</a:rPr>
              <a:t>в качестве </a:t>
            </a:r>
            <a:r>
              <a:rPr lang="ru-RU" sz="1600" b="1" dirty="0">
                <a:solidFill>
                  <a:schemeClr val="bg1"/>
                </a:solidFill>
              </a:rPr>
              <a:t>контрольного</a:t>
            </a:r>
            <a:r>
              <a:rPr lang="ru-RU" sz="1600" dirty="0">
                <a:solidFill>
                  <a:schemeClr val="bg1"/>
                </a:solidFill>
              </a:rPr>
              <a:t> мероприятия к курсу, причем как индивидуального (составить </a:t>
            </a:r>
            <a:r>
              <a:rPr lang="ru-RU" sz="1600" dirty="0" err="1">
                <a:solidFill>
                  <a:schemeClr val="bg1"/>
                </a:solidFill>
              </a:rPr>
              <a:t>таймлайн</a:t>
            </a:r>
            <a:r>
              <a:rPr lang="ru-RU" sz="1600" dirty="0">
                <a:solidFill>
                  <a:schemeClr val="bg1"/>
                </a:solidFill>
              </a:rPr>
              <a:t> по той или иной теме), так и группового (распределить событие по разработанным параметрам среди членов группы и создать общий </a:t>
            </a:r>
            <a:r>
              <a:rPr lang="ru-RU" sz="1600" dirty="0" err="1">
                <a:solidFill>
                  <a:schemeClr val="bg1"/>
                </a:solidFill>
              </a:rPr>
              <a:t>таймлайн</a:t>
            </a:r>
            <a:r>
              <a:rPr lang="ru-RU" sz="1600" dirty="0">
                <a:solidFill>
                  <a:schemeClr val="bg1"/>
                </a:solidFill>
              </a:rPr>
              <a:t>)</a:t>
            </a:r>
            <a:r>
              <a:rPr lang="ru-RU" sz="1600" dirty="0">
                <a:solidFill>
                  <a:schemeClr val="bg1"/>
                </a:solidFill>
              </a:rPr>
              <a:t> </a:t>
            </a:r>
            <a:endParaRPr lang="ru-RU" sz="1600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</a:rPr>
              <a:t>как </a:t>
            </a:r>
            <a:r>
              <a:rPr lang="ru-RU" sz="1600" dirty="0">
                <a:solidFill>
                  <a:schemeClr val="bg1"/>
                </a:solidFill>
              </a:rPr>
              <a:t>инструмент для </a:t>
            </a:r>
            <a:r>
              <a:rPr lang="ru-RU" sz="1600" b="1" dirty="0">
                <a:solidFill>
                  <a:schemeClr val="bg1"/>
                </a:solidFill>
              </a:rPr>
              <a:t>отслеживания</a:t>
            </a:r>
            <a:r>
              <a:rPr lang="ru-RU" sz="1600" dirty="0">
                <a:solidFill>
                  <a:schemeClr val="bg1"/>
                </a:solidFill>
              </a:rPr>
              <a:t> параллелей </a:t>
            </a:r>
            <a:r>
              <a:rPr lang="ru-RU" sz="1600" dirty="0">
                <a:solidFill>
                  <a:schemeClr val="bg1"/>
                </a:solidFill>
              </a:rPr>
              <a:t>изучаемого </a:t>
            </a:r>
            <a:r>
              <a:rPr lang="ru-RU" sz="1600" dirty="0">
                <a:solidFill>
                  <a:schemeClr val="bg1"/>
                </a:solidFill>
              </a:rPr>
              <a:t>явления, события, разработки, открытия (задав учащимся конкретный промежуток времени и предложив отобразить события, произошедшие в этот период в разных областях </a:t>
            </a:r>
            <a:r>
              <a:rPr lang="ru-RU" sz="1600" dirty="0">
                <a:solidFill>
                  <a:schemeClr val="bg1"/>
                </a:solidFill>
              </a:rPr>
              <a:t>науки);</a:t>
            </a:r>
            <a:endParaRPr lang="ru-RU" sz="1600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</a:rPr>
              <a:t>для </a:t>
            </a:r>
            <a:r>
              <a:rPr lang="ru-RU" sz="1600" b="1" dirty="0">
                <a:solidFill>
                  <a:schemeClr val="bg1"/>
                </a:solidFill>
              </a:rPr>
              <a:t>проверки</a:t>
            </a:r>
            <a:r>
              <a:rPr lang="ru-RU" sz="1600" dirty="0">
                <a:solidFill>
                  <a:schemeClr val="bg1"/>
                </a:solidFill>
              </a:rPr>
              <a:t> знаний </a:t>
            </a:r>
            <a:r>
              <a:rPr lang="ru-RU" sz="1600" dirty="0">
                <a:solidFill>
                  <a:schemeClr val="bg1"/>
                </a:solidFill>
              </a:rPr>
              <a:t>учеников(</a:t>
            </a:r>
            <a:r>
              <a:rPr lang="ru-RU" sz="1600" dirty="0">
                <a:solidFill>
                  <a:schemeClr val="bg1"/>
                </a:solidFill>
              </a:rPr>
              <a:t>вариант заданий по заполнению пропусков на ленте и поиске места события на </a:t>
            </a:r>
            <a:r>
              <a:rPr lang="ru-RU" sz="1600" dirty="0">
                <a:solidFill>
                  <a:schemeClr val="bg1"/>
                </a:solidFill>
              </a:rPr>
              <a:t>ней) 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52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право 3"/>
          <p:cNvSpPr/>
          <p:nvPr/>
        </p:nvSpPr>
        <p:spPr>
          <a:xfrm>
            <a:off x="623392" y="3598992"/>
            <a:ext cx="10873208" cy="432048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bg1"/>
                </a:solidFill>
              </a:rPr>
              <a:t>   </a:t>
            </a:r>
            <a:r>
              <a:rPr lang="ru-RU" dirty="0" smtClean="0">
                <a:solidFill>
                  <a:schemeClr val="bg1"/>
                </a:solidFill>
              </a:rPr>
              <a:t>1990</a:t>
            </a:r>
            <a:r>
              <a:rPr lang="ru-RU" dirty="0" smtClean="0"/>
              <a:t>       </a:t>
            </a:r>
            <a:r>
              <a:rPr lang="en-US" dirty="0" smtClean="0"/>
              <a:t>                  </a:t>
            </a:r>
            <a:r>
              <a:rPr lang="ru-RU" dirty="0" smtClean="0">
                <a:solidFill>
                  <a:schemeClr val="bg1"/>
                </a:solidFill>
              </a:rPr>
              <a:t>1994</a:t>
            </a:r>
            <a:r>
              <a:rPr lang="ru-RU" dirty="0" smtClean="0"/>
              <a:t>         </a:t>
            </a:r>
            <a:r>
              <a:rPr lang="en-US" dirty="0" smtClean="0"/>
              <a:t>           </a:t>
            </a:r>
            <a:r>
              <a:rPr lang="ru-RU" dirty="0" smtClean="0">
                <a:solidFill>
                  <a:srgbClr val="C00000"/>
                </a:solidFill>
              </a:rPr>
              <a:t>1</a:t>
            </a:r>
            <a:r>
              <a:rPr lang="en-US" dirty="0" smtClean="0">
                <a:solidFill>
                  <a:srgbClr val="C00000"/>
                </a:solidFill>
              </a:rPr>
              <a:t>99</a:t>
            </a:r>
            <a:r>
              <a:rPr lang="ru-RU" dirty="0" smtClean="0">
                <a:solidFill>
                  <a:srgbClr val="C00000"/>
                </a:solidFill>
              </a:rPr>
              <a:t>5</a:t>
            </a:r>
            <a:r>
              <a:rPr lang="en-US" dirty="0" smtClean="0">
                <a:solidFill>
                  <a:srgbClr val="C00000"/>
                </a:solidFill>
              </a:rPr>
              <a:t>                     1996                   1997            2007</a:t>
            </a:r>
            <a:endParaRPr lang="ru-RU" sz="16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Стрелка вверх 7"/>
          <p:cNvSpPr/>
          <p:nvPr/>
        </p:nvSpPr>
        <p:spPr>
          <a:xfrm flipH="1">
            <a:off x="839813" y="2931915"/>
            <a:ext cx="216024" cy="720080"/>
          </a:xfrm>
          <a:prstGeom prst="up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-13810" y="1930403"/>
            <a:ext cx="1923270" cy="1008112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Первый веб - сайт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31460" y="162380"/>
            <a:ext cx="10353762" cy="970450"/>
          </a:xfrm>
        </p:spPr>
        <p:txBody>
          <a:bodyPr/>
          <a:lstStyle/>
          <a:p>
            <a:r>
              <a:rPr lang="ru-RU" dirty="0" smtClean="0"/>
              <a:t>История развития веб-технологий</a:t>
            </a:r>
            <a:endParaRPr lang="ru-RU" dirty="0"/>
          </a:p>
        </p:txBody>
      </p:sp>
      <p:sp>
        <p:nvSpPr>
          <p:cNvPr id="53" name="Стрелка вверх 52"/>
          <p:cNvSpPr/>
          <p:nvPr/>
        </p:nvSpPr>
        <p:spPr>
          <a:xfrm rot="10800000" flipH="1">
            <a:off x="896381" y="3950604"/>
            <a:ext cx="216024" cy="720080"/>
          </a:xfrm>
          <a:prstGeom prst="up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79321" y="4645115"/>
            <a:ext cx="1929288" cy="1008112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info.cern.ch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55" name="Овал 54"/>
          <p:cNvSpPr/>
          <p:nvPr/>
        </p:nvSpPr>
        <p:spPr>
          <a:xfrm>
            <a:off x="2068436" y="1990634"/>
            <a:ext cx="1673249" cy="1008112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Появление таблиц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56" name="Стрелка вверх 55"/>
          <p:cNvSpPr/>
          <p:nvPr/>
        </p:nvSpPr>
        <p:spPr>
          <a:xfrm flipH="1">
            <a:off x="2762686" y="2968237"/>
            <a:ext cx="216024" cy="720080"/>
          </a:xfrm>
          <a:prstGeom prst="up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3882356" y="1893633"/>
            <a:ext cx="1673249" cy="1008112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Появление </a:t>
            </a:r>
            <a:r>
              <a:rPr lang="en-US" sz="1400" dirty="0" err="1" smtClean="0">
                <a:solidFill>
                  <a:schemeClr val="tx1"/>
                </a:solidFill>
              </a:rPr>
              <a:t>Javascript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и </a:t>
            </a:r>
            <a:r>
              <a:rPr lang="en-US" sz="1400" dirty="0" smtClean="0">
                <a:solidFill>
                  <a:schemeClr val="tx1"/>
                </a:solidFill>
              </a:rPr>
              <a:t>PHP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58" name="Стрелка вверх 57"/>
          <p:cNvSpPr/>
          <p:nvPr/>
        </p:nvSpPr>
        <p:spPr>
          <a:xfrm flipH="1">
            <a:off x="4564039" y="2937728"/>
            <a:ext cx="216024" cy="720080"/>
          </a:xfrm>
          <a:prstGeom prst="up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3076325" y="4489449"/>
            <a:ext cx="1673249" cy="1008112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Запуск платформы </a:t>
            </a:r>
            <a:r>
              <a:rPr lang="en-US" sz="1400" dirty="0" smtClean="0">
                <a:solidFill>
                  <a:schemeClr val="tx1"/>
                </a:solidFill>
              </a:rPr>
              <a:t>Macromedia Shockwave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0" name="Стрелка вверх 59"/>
          <p:cNvSpPr/>
          <p:nvPr/>
        </p:nvSpPr>
        <p:spPr>
          <a:xfrm rot="2036430" flipV="1">
            <a:off x="4358396" y="3953525"/>
            <a:ext cx="236699" cy="685446"/>
          </a:xfrm>
          <a:prstGeom prst="up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4932400" y="4517668"/>
            <a:ext cx="1673249" cy="1008112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Создание </a:t>
            </a:r>
            <a:r>
              <a:rPr lang="en-US" sz="1400" dirty="0" smtClean="0">
                <a:solidFill>
                  <a:schemeClr val="tx1"/>
                </a:solidFill>
              </a:rPr>
              <a:t>HTML-</a:t>
            </a:r>
            <a:r>
              <a:rPr lang="ru-RU" sz="1400" dirty="0" smtClean="0">
                <a:solidFill>
                  <a:schemeClr val="tx1"/>
                </a:solidFill>
              </a:rPr>
              <a:t>редактора</a:t>
            </a:r>
            <a:r>
              <a:rPr lang="en-US" sz="1400" dirty="0" smtClean="0">
                <a:solidFill>
                  <a:schemeClr val="tx1"/>
                </a:solidFill>
              </a:rPr>
              <a:t> FrontPage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2" name="Стрелка вверх 61"/>
          <p:cNvSpPr/>
          <p:nvPr/>
        </p:nvSpPr>
        <p:spPr>
          <a:xfrm rot="19734149" flipV="1">
            <a:off x="4964356" y="3924569"/>
            <a:ext cx="236699" cy="685446"/>
          </a:xfrm>
          <a:prstGeom prst="up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5569535" y="1975264"/>
            <a:ext cx="1673249" cy="1008112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Появление </a:t>
            </a:r>
            <a:r>
              <a:rPr lang="en-US" sz="1400" dirty="0" smtClean="0">
                <a:solidFill>
                  <a:schemeClr val="tx1"/>
                </a:solidFill>
              </a:rPr>
              <a:t>CSS </a:t>
            </a:r>
            <a:r>
              <a:rPr lang="ru-RU" sz="1400" dirty="0" smtClean="0">
                <a:solidFill>
                  <a:schemeClr val="tx1"/>
                </a:solidFill>
              </a:rPr>
              <a:t>и </a:t>
            </a:r>
            <a:r>
              <a:rPr lang="en-US" sz="1400" dirty="0" smtClean="0">
                <a:solidFill>
                  <a:schemeClr val="tx1"/>
                </a:solidFill>
              </a:rPr>
              <a:t>Macromedia Flash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4" name="Стрелка вверх 63"/>
          <p:cNvSpPr/>
          <p:nvPr/>
        </p:nvSpPr>
        <p:spPr>
          <a:xfrm flipH="1">
            <a:off x="6296667" y="2992518"/>
            <a:ext cx="216024" cy="720080"/>
          </a:xfrm>
          <a:prstGeom prst="up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7005290" y="4670684"/>
            <a:ext cx="1673249" cy="1008112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Анонс </a:t>
            </a:r>
            <a:r>
              <a:rPr lang="en-US" sz="1400" dirty="0" smtClean="0">
                <a:solidFill>
                  <a:schemeClr val="tx1"/>
                </a:solidFill>
              </a:rPr>
              <a:t>HTML 4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6" name="Стрелка вверх 65"/>
          <p:cNvSpPr/>
          <p:nvPr/>
        </p:nvSpPr>
        <p:spPr>
          <a:xfrm rot="10800000" flipH="1">
            <a:off x="7733904" y="3950604"/>
            <a:ext cx="216024" cy="720080"/>
          </a:xfrm>
          <a:prstGeom prst="up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7903270" y="1905792"/>
            <a:ext cx="2159283" cy="1008112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в</a:t>
            </a:r>
            <a:r>
              <a:rPr lang="ru-RU" sz="1400" dirty="0" smtClean="0">
                <a:solidFill>
                  <a:schemeClr val="tx1"/>
                </a:solidFill>
              </a:rPr>
              <a:t>еб-дизайн </a:t>
            </a:r>
            <a:r>
              <a:rPr lang="ru-RU" sz="1400" dirty="0">
                <a:solidFill>
                  <a:schemeClr val="tx1"/>
                </a:solidFill>
              </a:rPr>
              <a:t>меняет курс на мобильные устройства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8" name="Стрелка вверх 67"/>
          <p:cNvSpPr/>
          <p:nvPr/>
        </p:nvSpPr>
        <p:spPr>
          <a:xfrm rot="10800000" flipV="1">
            <a:off x="8953433" y="2943010"/>
            <a:ext cx="209432" cy="743856"/>
          </a:xfrm>
          <a:prstGeom prst="up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8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495600" y="836712"/>
            <a:ext cx="6912768" cy="41044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/>
              <a:t>Интеллект-карта</a:t>
            </a:r>
            <a:r>
              <a:rPr lang="ru-RU" dirty="0"/>
              <a:t> (ментальная карта, диаграмма связей, карта мыслей, ассоциативная карта, </a:t>
            </a:r>
            <a:r>
              <a:rPr lang="ru-RU" dirty="0" err="1"/>
              <a:t>mind</a:t>
            </a:r>
            <a:r>
              <a:rPr lang="ru-RU" dirty="0"/>
              <a:t> </a:t>
            </a:r>
            <a:r>
              <a:rPr lang="ru-RU" dirty="0" err="1"/>
              <a:t>map</a:t>
            </a:r>
            <a:r>
              <a:rPr lang="ru-RU" dirty="0"/>
              <a:t>) — это графический способ представить идеи, концепции, информацию в виде карты, состоящей из ключевых и вторичных тем. То есть, это инструмент для структурирования идей, планирования своего времени, запоминания больших объемов информации, проведения мозговых штурмов. </a:t>
            </a:r>
          </a:p>
        </p:txBody>
      </p:sp>
    </p:spTree>
    <p:extLst>
      <p:ext uri="{BB962C8B-B14F-4D97-AF65-F5344CB8AC3E}">
        <p14:creationId xmlns:p14="http://schemas.microsoft.com/office/powerpoint/2010/main" val="294121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67608" y="1443841"/>
            <a:ext cx="7128792" cy="3231654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Техника создания ментальных карт:</a:t>
            </a:r>
          </a:p>
          <a:p>
            <a:r>
              <a:rPr lang="ru-RU" sz="2000" dirty="0"/>
              <a:t>1</a:t>
            </a:r>
            <a:r>
              <a:rPr lang="ru-RU" sz="2000" dirty="0"/>
              <a:t>. Центральная картинка должна быть значительно </a:t>
            </a:r>
            <a:r>
              <a:rPr lang="ru-RU" sz="3600" dirty="0"/>
              <a:t>больше</a:t>
            </a:r>
            <a:r>
              <a:rPr lang="ru-RU" sz="2000" dirty="0"/>
              <a:t> остальных и находиться по центру.</a:t>
            </a:r>
          </a:p>
          <a:p>
            <a:r>
              <a:rPr lang="ru-RU" sz="2000" dirty="0"/>
              <a:t>2. Используйте, как минимум, </a:t>
            </a:r>
            <a:r>
              <a:rPr lang="ru-RU" sz="2000" dirty="0">
                <a:solidFill>
                  <a:srgbClr val="92D050"/>
                </a:solidFill>
              </a:rPr>
              <a:t>3 </a:t>
            </a:r>
            <a:r>
              <a:rPr lang="ru-RU" sz="2000" dirty="0">
                <a:solidFill>
                  <a:srgbClr val="7030A0"/>
                </a:solidFill>
              </a:rPr>
              <a:t>разных</a:t>
            </a:r>
            <a:r>
              <a:rPr lang="ru-RU" sz="2000" dirty="0"/>
              <a:t>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цвета.</a:t>
            </a:r>
          </a:p>
          <a:p>
            <a:r>
              <a:rPr lang="ru-RU" sz="2000" dirty="0"/>
              <a:t>3. </a:t>
            </a:r>
            <a:r>
              <a:rPr lang="ru-RU" sz="2000" u="sng" dirty="0"/>
              <a:t>Изменяйте</a:t>
            </a:r>
            <a:r>
              <a:rPr lang="ru-RU" sz="2000" dirty="0"/>
              <a:t> </a:t>
            </a:r>
            <a:r>
              <a:rPr lang="ru-RU" sz="2000" i="1" dirty="0"/>
              <a:t>шрифт</a:t>
            </a:r>
            <a:r>
              <a:rPr lang="ru-RU" sz="2000" dirty="0"/>
              <a:t> </a:t>
            </a:r>
            <a:r>
              <a:rPr lang="ru-RU" b="1" dirty="0"/>
              <a:t>в зависимости </a:t>
            </a:r>
            <a:r>
              <a:rPr lang="ru-RU" sz="2000" dirty="0"/>
              <a:t>от </a:t>
            </a:r>
            <a:r>
              <a:rPr lang="ru-RU" sz="2000" b="1" dirty="0"/>
              <a:t>важности</a:t>
            </a:r>
            <a:r>
              <a:rPr lang="ru-RU" sz="2000" dirty="0"/>
              <a:t> слов, создавая тем самым </a:t>
            </a:r>
            <a:r>
              <a:rPr lang="ru-RU" sz="4000" dirty="0"/>
              <a:t>и</a:t>
            </a:r>
            <a:r>
              <a:rPr lang="ru-RU" sz="3600" dirty="0"/>
              <a:t>е</a:t>
            </a:r>
            <a:r>
              <a:rPr lang="ru-RU" sz="3200" dirty="0"/>
              <a:t>р</a:t>
            </a:r>
            <a:r>
              <a:rPr lang="ru-RU" sz="2800" dirty="0"/>
              <a:t>а</a:t>
            </a:r>
            <a:r>
              <a:rPr lang="ru-RU" sz="2400" dirty="0"/>
              <a:t>р</a:t>
            </a:r>
            <a:r>
              <a:rPr lang="ru-RU" sz="2000" dirty="0"/>
              <a:t>х</a:t>
            </a:r>
            <a:r>
              <a:rPr lang="ru-RU" dirty="0"/>
              <a:t>и</a:t>
            </a:r>
            <a:r>
              <a:rPr lang="ru-RU" sz="1600" dirty="0"/>
              <a:t>ю</a:t>
            </a:r>
            <a:r>
              <a:rPr lang="ru-RU" sz="2000" dirty="0"/>
              <a:t>.</a:t>
            </a:r>
          </a:p>
          <a:p>
            <a:r>
              <a:rPr lang="ru-RU" sz="2000" dirty="0"/>
              <a:t>4. </a:t>
            </a:r>
            <a:r>
              <a:rPr lang="ru-RU" sz="2000" b="1" dirty="0">
                <a:solidFill>
                  <a:srgbClr val="FFFF00"/>
                </a:solidFill>
              </a:rPr>
              <a:t>Полноценно</a:t>
            </a:r>
            <a:r>
              <a:rPr lang="ru-RU" sz="2000" dirty="0"/>
              <a:t> используйте пространство.</a:t>
            </a:r>
          </a:p>
          <a:p>
            <a:r>
              <a:rPr lang="ru-RU" sz="2000" dirty="0"/>
              <a:t>5. Используйте стрелки для соединения картинок и слов.</a:t>
            </a:r>
          </a:p>
        </p:txBody>
      </p:sp>
      <p:sp>
        <p:nvSpPr>
          <p:cNvPr id="4" name="Выгнутая вниз стрелка 3"/>
          <p:cNvSpPr/>
          <p:nvPr/>
        </p:nvSpPr>
        <p:spPr>
          <a:xfrm>
            <a:off x="7752184" y="4581128"/>
            <a:ext cx="1440160" cy="43204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Выгнутая вниз стрелка 4"/>
          <p:cNvSpPr/>
          <p:nvPr/>
        </p:nvSpPr>
        <p:spPr>
          <a:xfrm>
            <a:off x="3431704" y="4581128"/>
            <a:ext cx="3168352" cy="64807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77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5015880" y="2636912"/>
            <a:ext cx="2232248" cy="165618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Преимущества ментальных карт</a:t>
            </a:r>
            <a:endParaRPr lang="ru-RU" sz="1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 rot="20674783">
            <a:off x="6510783" y="4197510"/>
            <a:ext cx="504056" cy="1400143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rot="1634702">
            <a:off x="7140899" y="3714712"/>
            <a:ext cx="789103" cy="438665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верх 6"/>
          <p:cNvSpPr/>
          <p:nvPr/>
        </p:nvSpPr>
        <p:spPr>
          <a:xfrm rot="2590617">
            <a:off x="7254627" y="1587682"/>
            <a:ext cx="557325" cy="1584176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верх 7"/>
          <p:cNvSpPr/>
          <p:nvPr/>
        </p:nvSpPr>
        <p:spPr>
          <a:xfrm>
            <a:off x="5951984" y="1196752"/>
            <a:ext cx="381724" cy="1440160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лево 8"/>
          <p:cNvSpPr/>
          <p:nvPr/>
        </p:nvSpPr>
        <p:spPr>
          <a:xfrm rot="2200414">
            <a:off x="4183595" y="2473699"/>
            <a:ext cx="1085185" cy="473166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лево 9"/>
          <p:cNvSpPr/>
          <p:nvPr/>
        </p:nvSpPr>
        <p:spPr>
          <a:xfrm rot="20489519">
            <a:off x="3667680" y="3634037"/>
            <a:ext cx="1400906" cy="504056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лево 10"/>
          <p:cNvSpPr/>
          <p:nvPr/>
        </p:nvSpPr>
        <p:spPr>
          <a:xfrm rot="18264622">
            <a:off x="4364324" y="4412269"/>
            <a:ext cx="1366056" cy="469049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231904" y="116632"/>
            <a:ext cx="2232248" cy="108012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Наглядность</a:t>
            </a:r>
            <a:r>
              <a:rPr lang="ru-RU" dirty="0"/>
              <a:t> </a:t>
            </a:r>
          </a:p>
        </p:txBody>
      </p:sp>
      <p:sp>
        <p:nvSpPr>
          <p:cNvPr id="13" name="Овал 12"/>
          <p:cNvSpPr/>
          <p:nvPr/>
        </p:nvSpPr>
        <p:spPr>
          <a:xfrm>
            <a:off x="7865102" y="656692"/>
            <a:ext cx="2551378" cy="147105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Концентрация</a:t>
            </a:r>
          </a:p>
        </p:txBody>
      </p:sp>
      <p:sp>
        <p:nvSpPr>
          <p:cNvPr id="14" name="Овал 13"/>
          <p:cNvSpPr/>
          <p:nvPr/>
        </p:nvSpPr>
        <p:spPr>
          <a:xfrm>
            <a:off x="7392144" y="3950752"/>
            <a:ext cx="3275856" cy="1214655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Привлекательность</a:t>
            </a:r>
          </a:p>
        </p:txBody>
      </p:sp>
      <p:sp>
        <p:nvSpPr>
          <p:cNvPr id="15" name="Овал 14"/>
          <p:cNvSpPr/>
          <p:nvPr/>
        </p:nvSpPr>
        <p:spPr>
          <a:xfrm>
            <a:off x="6277522" y="5437870"/>
            <a:ext cx="3598706" cy="115347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Экономия времени </a:t>
            </a:r>
          </a:p>
        </p:txBody>
      </p:sp>
      <p:sp>
        <p:nvSpPr>
          <p:cNvPr id="16" name="Овал 15"/>
          <p:cNvSpPr/>
          <p:nvPr/>
        </p:nvSpPr>
        <p:spPr>
          <a:xfrm>
            <a:off x="3237428" y="5165406"/>
            <a:ext cx="2570540" cy="142594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Возможность пересмотра </a:t>
            </a:r>
          </a:p>
        </p:txBody>
      </p:sp>
      <p:sp>
        <p:nvSpPr>
          <p:cNvPr id="17" name="Овал 16"/>
          <p:cNvSpPr/>
          <p:nvPr/>
        </p:nvSpPr>
        <p:spPr>
          <a:xfrm>
            <a:off x="1631503" y="3682926"/>
            <a:ext cx="2160241" cy="121465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Творчество</a:t>
            </a:r>
            <a:r>
              <a:rPr lang="ru-RU" dirty="0"/>
              <a:t> </a:t>
            </a:r>
          </a:p>
        </p:txBody>
      </p:sp>
      <p:sp>
        <p:nvSpPr>
          <p:cNvPr id="18" name="Овал 17"/>
          <p:cNvSpPr/>
          <p:nvPr/>
        </p:nvSpPr>
        <p:spPr>
          <a:xfrm>
            <a:off x="1991545" y="1243036"/>
            <a:ext cx="2885141" cy="134759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Запоминаемость </a:t>
            </a:r>
          </a:p>
        </p:txBody>
      </p:sp>
    </p:spTree>
    <p:extLst>
      <p:ext uri="{BB962C8B-B14F-4D97-AF65-F5344CB8AC3E}">
        <p14:creationId xmlns:p14="http://schemas.microsoft.com/office/powerpoint/2010/main" val="314142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ланец">
  <a:themeElements>
    <a:clrScheme name="Сланец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Сланец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анец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Сланец</Template>
  <TotalTime>586</TotalTime>
  <Words>445</Words>
  <Application>Microsoft Office PowerPoint</Application>
  <PresentationFormat>Широкоэкранный</PresentationFormat>
  <Paragraphs>71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Calisto MT</vt:lpstr>
      <vt:lpstr>Trebuchet MS</vt:lpstr>
      <vt:lpstr>Wingdings 2</vt:lpstr>
      <vt:lpstr>Сланец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История развития веб-технологий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Денис</dc:creator>
  <cp:lastModifiedBy>Denis Galiullin</cp:lastModifiedBy>
  <cp:revision>58</cp:revision>
  <dcterms:created xsi:type="dcterms:W3CDTF">2018-01-05T18:40:14Z</dcterms:created>
  <dcterms:modified xsi:type="dcterms:W3CDTF">2020-11-20T15:43:38Z</dcterms:modified>
</cp:coreProperties>
</file>