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7CA3A"/>
    <a:srgbClr val="CC6600"/>
    <a:srgbClr val="F9A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4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8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0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4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2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1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5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0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7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fld id="{B581E448-D5B8-4BE1-97B0-7D84B2D6BD5F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FA794B98-609F-42D7-9812-4BD80EE7F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блочному программированию школьников средством веб-сервисов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77187" y="5638800"/>
            <a:ext cx="421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студентка гр. Нт-101о  </a:t>
            </a:r>
            <a:r>
              <a:rPr lang="ru-RU" dirty="0" err="1" smtClean="0"/>
              <a:t>мУИОС</a:t>
            </a:r>
            <a:r>
              <a:rPr lang="ru-RU" dirty="0" smtClean="0"/>
              <a:t> ФРАОУ ВО РГППУ</a:t>
            </a:r>
          </a:p>
          <a:p>
            <a:r>
              <a:rPr lang="ru-RU" smtClean="0"/>
              <a:t>Шишина Дарья Дмитриевна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2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4"/>
          <a:stretch/>
        </p:blipFill>
        <p:spPr>
          <a:xfrm>
            <a:off x="0" y="0"/>
            <a:ext cx="5143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1228726" y="2190750"/>
            <a:ext cx="8048626" cy="4137253"/>
            <a:chOff x="1195387" y="1779092"/>
            <a:chExt cx="8048626" cy="4137253"/>
          </a:xfrm>
        </p:grpSpPr>
        <p:sp>
          <p:nvSpPr>
            <p:cNvPr id="4" name="TextBox 3"/>
            <p:cNvSpPr txBox="1"/>
            <p:nvPr/>
          </p:nvSpPr>
          <p:spPr>
            <a:xfrm>
              <a:off x="1343025" y="2130693"/>
              <a:ext cx="790098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/>
                <a:t> </a:t>
              </a:r>
              <a:r>
                <a:rPr lang="ru-RU" sz="2000" dirty="0" smtClean="0"/>
                <a:t>    </a:t>
              </a:r>
              <a:r>
                <a:rPr lang="ru-RU" sz="2000" dirty="0" err="1" smtClean="0"/>
                <a:t>тобы</a:t>
              </a:r>
              <a:r>
                <a:rPr lang="ru-RU" sz="2000" dirty="0" smtClean="0"/>
                <a:t> упростить обучение программированию, педагоги и разработчики создавали особые языки, исключительно для получения базовых представлений </a:t>
              </a:r>
              <a:r>
                <a:rPr lang="en-US" sz="2000" dirty="0" smtClean="0"/>
                <a:t>(Pascal, Basic),</a:t>
              </a:r>
              <a:r>
                <a:rPr lang="ru-RU" sz="2000" dirty="0" smtClean="0"/>
                <a:t> потом взялись за визуализацию текста (</a:t>
              </a:r>
              <a:r>
                <a:rPr lang="en-US" sz="2000" dirty="0" smtClean="0"/>
                <a:t>Logo, Squeak, </a:t>
              </a:r>
              <a:r>
                <a:rPr lang="en-US" sz="2000" dirty="0" err="1" smtClean="0"/>
                <a:t>Etoys</a:t>
              </a:r>
              <a:r>
                <a:rPr lang="en-US" sz="2000" dirty="0" smtClean="0"/>
                <a:t>).</a:t>
              </a:r>
              <a:r>
                <a:rPr lang="ru-RU" sz="2000" dirty="0" smtClean="0"/>
                <a:t> Последнее веяние – блочное программирование, это своего рода детский конструктор из цветных деталей, каждая из которых имеет свое название. Правильно собранный конструктор приводит к появлению настоящего рабочего кода.</a:t>
              </a:r>
              <a:endParaRPr lang="ru-RU" sz="20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95387" y="1779092"/>
              <a:ext cx="6719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rgbClr val="CC6600"/>
                    </a:solidFill>
                    <a:prstDash val="solid"/>
                  </a:ln>
                  <a:solidFill>
                    <a:srgbClr val="F9A419"/>
                  </a:solidFill>
                  <a:effectLst/>
                </a:rPr>
                <a:t>Ч</a:t>
              </a:r>
              <a:endParaRPr lang="ru-RU" sz="5400" b="1" cap="none" spc="0" dirty="0">
                <a:ln w="22225">
                  <a:solidFill>
                    <a:srgbClr val="CC6600"/>
                  </a:solidFill>
                  <a:prstDash val="solid"/>
                </a:ln>
                <a:solidFill>
                  <a:srgbClr val="F9A419"/>
                </a:solidFill>
                <a:effectLst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85"/>
          <a:stretch/>
        </p:blipFill>
        <p:spPr>
          <a:xfrm>
            <a:off x="9424990" y="1668463"/>
            <a:ext cx="1752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17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97722" y="0"/>
            <a:ext cx="10708715" cy="3624024"/>
            <a:chOff x="997722" y="0"/>
            <a:chExt cx="10708715" cy="3624024"/>
          </a:xfrm>
        </p:grpSpPr>
        <p:sp>
          <p:nvSpPr>
            <p:cNvPr id="2" name="TextBox 1"/>
            <p:cNvSpPr txBox="1"/>
            <p:nvPr/>
          </p:nvSpPr>
          <p:spPr>
            <a:xfrm>
              <a:off x="1033675" y="300037"/>
              <a:ext cx="10672762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/>
                <a:t> </a:t>
              </a:r>
              <a:r>
                <a:rPr lang="ru-RU" sz="2000" dirty="0" smtClean="0"/>
                <a:t>      то </a:t>
              </a:r>
              <a:r>
                <a:rPr lang="ru-RU" sz="2000" dirty="0"/>
                <a:t>оказалось действительно просто и понятно для детей. </a:t>
              </a:r>
              <a:r>
                <a:rPr lang="ru-RU" sz="2000" dirty="0" err="1"/>
                <a:t>Scratch</a:t>
              </a:r>
              <a:r>
                <a:rPr lang="ru-RU" sz="2000" dirty="0"/>
                <a:t>, первопроходца в данной </a:t>
              </a:r>
              <a:r>
                <a:rPr lang="ru-RU" sz="2000" dirty="0" smtClean="0"/>
                <a:t>области, быстро </a:t>
              </a:r>
              <a:r>
                <a:rPr lang="ru-RU" sz="2000" dirty="0"/>
                <a:t>внедрили во многих американских школах сразу после официального запуска в 2007. </a:t>
              </a:r>
              <a:r>
                <a:rPr lang="ru-RU" sz="2000" dirty="0" smtClean="0"/>
                <a:t>Однако </a:t>
              </a:r>
              <a:r>
                <a:rPr lang="ru-RU" sz="2000" dirty="0"/>
                <a:t>популярность превзошла самые смелые ожидания — вузы стали вводить целые курсы </a:t>
              </a:r>
              <a:r>
                <a:rPr lang="ru-RU" sz="2000" dirty="0" smtClean="0"/>
                <a:t>для </a:t>
              </a:r>
              <a:r>
                <a:rPr lang="ru-RU" sz="2000" dirty="0"/>
                <a:t>базового </a:t>
              </a:r>
              <a:r>
                <a:rPr lang="ru-RU" sz="2000" dirty="0" smtClean="0"/>
                <a:t>обучения программированию </a:t>
              </a:r>
              <a:r>
                <a:rPr lang="ru-RU" sz="2000" dirty="0"/>
                <a:t>студентов, а многие IT-гиганты взялись за производство </a:t>
              </a:r>
              <a:endParaRPr lang="ru-RU" sz="2000" dirty="0" smtClean="0"/>
            </a:p>
            <a:p>
              <a:pPr>
                <a:lnSpc>
                  <a:spcPct val="150000"/>
                </a:lnSpc>
              </a:pPr>
              <a:r>
                <a:rPr lang="ru-RU" sz="2000" dirty="0" smtClean="0"/>
                <a:t>адаптаций</a:t>
              </a:r>
              <a:r>
                <a:rPr lang="ru-RU" sz="2000" dirty="0"/>
                <a:t>. В итоге простой программный конструктор для самых маленьких превратился в феномен</a:t>
              </a:r>
              <a:r>
                <a:rPr lang="ru-RU" dirty="0"/>
                <a:t>.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997722" y="0"/>
              <a:ext cx="6767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2225">
                    <a:solidFill>
                      <a:srgbClr val="CC6600"/>
                    </a:solidFill>
                    <a:prstDash val="solid"/>
                  </a:ln>
                  <a:solidFill>
                    <a:srgbClr val="F9A419"/>
                  </a:solidFill>
                </a:rPr>
                <a:t>Э</a:t>
              </a:r>
              <a:endParaRPr lang="ru-RU" sz="5400" b="1" cap="none" spc="0" dirty="0">
                <a:ln w="22225">
                  <a:solidFill>
                    <a:srgbClr val="CC6600"/>
                  </a:solidFill>
                  <a:prstDash val="solid"/>
                </a:ln>
                <a:solidFill>
                  <a:srgbClr val="F9A419"/>
                </a:solidFill>
                <a:effectLst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3271837"/>
            <a:ext cx="6157913" cy="3463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10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85799" y="228601"/>
            <a:ext cx="6729414" cy="7146965"/>
            <a:chOff x="985836" y="214313"/>
            <a:chExt cx="6729414" cy="7146965"/>
          </a:xfrm>
        </p:grpSpPr>
        <p:sp>
          <p:nvSpPr>
            <p:cNvPr id="2" name="TextBox 1"/>
            <p:cNvSpPr txBox="1"/>
            <p:nvPr/>
          </p:nvSpPr>
          <p:spPr>
            <a:xfrm>
              <a:off x="985837" y="528638"/>
              <a:ext cx="6729413" cy="6832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/>
                <a:t> </a:t>
              </a:r>
              <a:r>
                <a:rPr lang="ru-RU" sz="2000" dirty="0" smtClean="0"/>
                <a:t>      </a:t>
              </a:r>
              <a:r>
                <a:rPr lang="ru-RU" sz="2000" dirty="0" err="1" smtClean="0"/>
                <a:t>сследование</a:t>
              </a:r>
              <a:r>
                <a:rPr lang="ru-RU" sz="2000" dirty="0" smtClean="0"/>
                <a:t>, </a:t>
              </a:r>
              <a:r>
                <a:rPr lang="ru-RU" sz="2000" dirty="0"/>
                <a:t>проведенное сразу в 4 американских вузах (MIT CSAIL, </a:t>
              </a:r>
              <a:r>
                <a:rPr lang="ru-RU" sz="2000" dirty="0" err="1"/>
                <a:t>University</a:t>
              </a:r>
              <a:r>
                <a:rPr lang="ru-RU" sz="2000" dirty="0"/>
                <a:t> </a:t>
              </a:r>
              <a:r>
                <a:rPr lang="ru-RU" sz="2000" dirty="0" err="1"/>
                <a:t>of</a:t>
              </a:r>
              <a:r>
                <a:rPr lang="ru-RU" sz="2000" dirty="0"/>
                <a:t> </a:t>
              </a:r>
              <a:r>
                <a:rPr lang="ru-RU" sz="2000" dirty="0" err="1"/>
                <a:t>Alabama</a:t>
              </a:r>
              <a:r>
                <a:rPr lang="ru-RU" sz="2000" dirty="0"/>
                <a:t>, </a:t>
              </a:r>
              <a:r>
                <a:rPr lang="ru-RU" sz="2000" dirty="0" err="1"/>
                <a:t>Washington</a:t>
              </a:r>
              <a:r>
                <a:rPr lang="ru-RU" sz="2000" dirty="0"/>
                <a:t> </a:t>
              </a:r>
              <a:r>
                <a:rPr lang="ru-RU" sz="2000" dirty="0" err="1"/>
                <a:t>University</a:t>
              </a:r>
              <a:r>
                <a:rPr lang="ru-RU" sz="2000" dirty="0"/>
                <a:t> и </a:t>
              </a:r>
              <a:r>
                <a:rPr lang="ru-RU" sz="2000" dirty="0" err="1"/>
                <a:t>Wellesley</a:t>
              </a:r>
              <a:r>
                <a:rPr lang="ru-RU" sz="2000" dirty="0"/>
                <a:t> </a:t>
              </a:r>
              <a:r>
                <a:rPr lang="ru-RU" sz="2000" dirty="0" err="1"/>
                <a:t>College</a:t>
              </a:r>
              <a:r>
                <a:rPr lang="ru-RU" sz="2000" dirty="0"/>
                <a:t>) выявило сразу 3 причины этого</a:t>
              </a:r>
              <a:r>
                <a:rPr lang="ru-RU" sz="2000" dirty="0" smtClean="0"/>
                <a:t>:</a:t>
              </a:r>
            </a:p>
            <a:p>
              <a:pPr>
                <a:lnSpc>
                  <a:spcPct val="150000"/>
                </a:lnSpc>
              </a:pPr>
              <a:endParaRPr lang="ru-RU" sz="2000" dirty="0"/>
            </a:p>
            <a:p>
              <a:pPr>
                <a:lnSpc>
                  <a:spcPct val="150000"/>
                </a:lnSpc>
              </a:pPr>
              <a:r>
                <a:rPr lang="ru-RU" sz="2000" dirty="0"/>
                <a:t> </a:t>
              </a:r>
              <a:r>
                <a:rPr lang="ru-RU" sz="2000" dirty="0" smtClean="0"/>
                <a:t>      </a:t>
              </a:r>
              <a:r>
                <a:rPr lang="ru-RU" sz="2000" dirty="0" err="1" smtClean="0"/>
                <a:t>ловарь</a:t>
              </a:r>
              <a:r>
                <a:rPr lang="ru-RU" sz="2000" dirty="0"/>
                <a:t>. Одна из главных сложностей в обучении программированию — необходимость запоминать структуру кода и большое количество специфических слов, регламентирующих то или иное действие. Сокращение такого словаря не оказывает должного эффекта, а вот блоки-подсказки позволяют ученику в меньшей степени думать о конкретных словах и больше — о процессе программирования</a:t>
              </a:r>
              <a:r>
                <a:rPr lang="ru-RU" sz="2000" dirty="0" smtClean="0"/>
                <a:t>.</a:t>
              </a:r>
            </a:p>
            <a:p>
              <a:pPr>
                <a:lnSpc>
                  <a:spcPct val="150000"/>
                </a:lnSpc>
              </a:pPr>
              <a:endParaRPr lang="ru-RU" sz="2000" dirty="0"/>
            </a:p>
            <a:p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985836" y="214313"/>
              <a:ext cx="683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22225">
                    <a:solidFill>
                      <a:srgbClr val="CC6600"/>
                    </a:solidFill>
                    <a:prstDash val="solid"/>
                  </a:ln>
                  <a:solidFill>
                    <a:srgbClr val="F9A419"/>
                  </a:solidFill>
                </a:rPr>
                <a:t>И</a:t>
              </a:r>
              <a:endParaRPr lang="ru-RU" sz="5400" b="1" cap="none" spc="0" dirty="0">
                <a:ln w="22225">
                  <a:solidFill>
                    <a:srgbClr val="CC6600"/>
                  </a:solidFill>
                  <a:prstDash val="solid"/>
                </a:ln>
                <a:solidFill>
                  <a:srgbClr val="F9A419"/>
                </a:solidFill>
                <a:effectLst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85836" y="2521475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22225">
                    <a:solidFill>
                      <a:srgbClr val="CC6600"/>
                    </a:solidFill>
                    <a:prstDash val="solid"/>
                  </a:ln>
                  <a:solidFill>
                    <a:srgbClr val="F9A419"/>
                  </a:solidFill>
                </a:rPr>
                <a:t>С</a:t>
              </a:r>
              <a:endParaRPr lang="ru-RU" sz="5400" b="1" cap="none" spc="0" dirty="0">
                <a:ln w="22225">
                  <a:solidFill>
                    <a:srgbClr val="CC6600"/>
                  </a:solidFill>
                  <a:prstDash val="solid"/>
                </a:ln>
                <a:solidFill>
                  <a:srgbClr val="F9A419"/>
                </a:solidFill>
                <a:effectLst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1" t="4161" r="30119"/>
          <a:stretch/>
        </p:blipFill>
        <p:spPr>
          <a:xfrm>
            <a:off x="8443912" y="230119"/>
            <a:ext cx="2138727" cy="622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0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828492" y="161293"/>
            <a:ext cx="8530195" cy="6416562"/>
            <a:chOff x="3185555" y="0"/>
            <a:chExt cx="8530195" cy="641656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243263" y="322586"/>
              <a:ext cx="8472487" cy="6093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 smtClean="0"/>
                <a:t>       </a:t>
              </a:r>
              <a:r>
                <a:rPr lang="ru-RU" sz="2000" dirty="0" err="1" smtClean="0"/>
                <a:t>огнитивная</a:t>
              </a:r>
              <a:r>
                <a:rPr lang="ru-RU" sz="2000" dirty="0" smtClean="0"/>
                <a:t> </a:t>
              </a:r>
              <a:r>
                <a:rPr lang="ru-RU" sz="2000" dirty="0"/>
                <a:t>нагрузка. Программирование сложно для новичков: оно заставляет мозг работать одновременно в нескольких направлениях — от творчества до логики. Блоки минимизируют когнитивную нагрузку до восприятия считанного числа цветных элементов, которые необходимо расставить в определенном порядке. Формально цель остаётся той же самой, что и во взрослом программировании, а такой подход привлекает.</a:t>
              </a:r>
            </a:p>
            <a:p>
              <a:pPr>
                <a:lnSpc>
                  <a:spcPct val="150000"/>
                </a:lnSpc>
              </a:pPr>
              <a:endParaRPr lang="ru-RU" sz="2000" dirty="0"/>
            </a:p>
            <a:p>
              <a:pPr>
                <a:lnSpc>
                  <a:spcPct val="150000"/>
                </a:lnSpc>
              </a:pPr>
              <a:r>
                <a:rPr lang="ru-RU" sz="2000" dirty="0" smtClean="0"/>
                <a:t>       шибки</a:t>
              </a:r>
              <a:r>
                <a:rPr lang="ru-RU" sz="2000" dirty="0"/>
                <a:t>. На начальных этапах освоения программирования у учеников возникают трудности из-за множества мелких ошибок. Их поиск и устранение снижает мотивацию. В блочном программировании ошибки очевидны благодаря набору и форме блоков, а результат, как правило, единичен.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185555" y="3676650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22225">
                    <a:solidFill>
                      <a:srgbClr val="CC6600"/>
                    </a:solidFill>
                    <a:prstDash val="solid"/>
                  </a:ln>
                  <a:solidFill>
                    <a:srgbClr val="F9A419"/>
                  </a:solidFill>
                </a:rPr>
                <a:t>О</a:t>
              </a:r>
              <a:endParaRPr lang="ru-RU" sz="5400" b="1" cap="none" spc="0" dirty="0">
                <a:ln w="22225">
                  <a:solidFill>
                    <a:srgbClr val="CC6600"/>
                  </a:solidFill>
                  <a:prstDash val="solid"/>
                </a:ln>
                <a:solidFill>
                  <a:srgbClr val="F9A419"/>
                </a:solidFill>
                <a:effectLst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43263" y="0"/>
              <a:ext cx="60786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rgbClr val="CC6600"/>
                    </a:solidFill>
                    <a:prstDash val="solid"/>
                  </a:ln>
                  <a:solidFill>
                    <a:srgbClr val="F9A419"/>
                  </a:solidFill>
                  <a:effectLst/>
                </a:rPr>
                <a:t>К</a:t>
              </a:r>
              <a:endParaRPr lang="ru-RU" sz="5400" b="1" cap="none" spc="0" dirty="0">
                <a:ln w="22225">
                  <a:solidFill>
                    <a:srgbClr val="CC6600"/>
                  </a:solidFill>
                  <a:prstDash val="solid"/>
                </a:ln>
                <a:solidFill>
                  <a:srgbClr val="F9A419"/>
                </a:solidFill>
                <a:effectLst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9" t="6321" r="7150"/>
          <a:stretch/>
        </p:blipFill>
        <p:spPr>
          <a:xfrm>
            <a:off x="156325" y="1054821"/>
            <a:ext cx="3643313" cy="491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8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3050" cy="346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5891212" y="151768"/>
            <a:ext cx="6096000" cy="4061259"/>
            <a:chOff x="5891212" y="151768"/>
            <a:chExt cx="6096000" cy="406125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891212" y="427375"/>
              <a:ext cx="6096000" cy="3785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solidFill>
                    <a:srgbClr val="111111"/>
                  </a:solidFill>
                  <a:latin typeface="Roboto"/>
                </a:rPr>
                <a:t>         </a:t>
              </a:r>
              <a:r>
                <a:rPr lang="ru-RU" sz="2000" b="1" dirty="0" err="1" smtClean="0">
                  <a:solidFill>
                    <a:srgbClr val="111111"/>
                  </a:solidFill>
                  <a:latin typeface="Roboto"/>
                </a:rPr>
                <a:t>pp</a:t>
              </a:r>
              <a:r>
                <a:rPr lang="ru-RU" sz="2000" b="1" dirty="0" smtClean="0">
                  <a:solidFill>
                    <a:srgbClr val="111111"/>
                  </a:solidFill>
                  <a:latin typeface="Roboto"/>
                </a:rPr>
                <a:t> </a:t>
              </a:r>
              <a:r>
                <a:rPr lang="ru-RU" sz="2000" b="1" dirty="0" err="1">
                  <a:solidFill>
                    <a:srgbClr val="111111"/>
                  </a:solidFill>
                  <a:latin typeface="Roboto"/>
                </a:rPr>
                <a:t>Inventor</a:t>
              </a:r>
              <a:r>
                <a:rPr lang="ru-RU" sz="2000" dirty="0">
                  <a:solidFill>
                    <a:srgbClr val="111111"/>
                  </a:solidFill>
                  <a:latin typeface="Roboto"/>
                </a:rPr>
                <a:t> (</a:t>
              </a:r>
              <a:r>
                <a:rPr lang="ru-RU" sz="2000" b="1" i="1" dirty="0" err="1">
                  <a:solidFill>
                    <a:srgbClr val="111111"/>
                  </a:solidFill>
                  <a:latin typeface="inherit"/>
                </a:rPr>
                <a:t>App</a:t>
              </a:r>
              <a:r>
                <a:rPr lang="ru-RU" sz="2000" i="1" dirty="0">
                  <a:solidFill>
                    <a:srgbClr val="111111"/>
                  </a:solidFill>
                  <a:latin typeface="Roboto"/>
                </a:rPr>
                <a:t> – сокращение от </a:t>
              </a:r>
              <a:r>
                <a:rPr lang="ru-RU" sz="2000" i="1" dirty="0" err="1">
                  <a:solidFill>
                    <a:srgbClr val="111111"/>
                  </a:solidFill>
                  <a:latin typeface="Roboto"/>
                </a:rPr>
                <a:t>application</a:t>
              </a:r>
              <a:r>
                <a:rPr lang="ru-RU" sz="2000" i="1" dirty="0">
                  <a:solidFill>
                    <a:srgbClr val="111111"/>
                  </a:solidFill>
                  <a:latin typeface="Roboto"/>
                </a:rPr>
                <a:t>, переводится как приложение. </a:t>
              </a:r>
              <a:r>
                <a:rPr lang="ru-RU" sz="2000" b="1" i="1" dirty="0" err="1">
                  <a:solidFill>
                    <a:srgbClr val="111111"/>
                  </a:solidFill>
                  <a:latin typeface="inherit"/>
                </a:rPr>
                <a:t>Inventor</a:t>
              </a:r>
              <a:r>
                <a:rPr lang="ru-RU" sz="2000" i="1" dirty="0">
                  <a:solidFill>
                    <a:srgbClr val="111111"/>
                  </a:solidFill>
                  <a:latin typeface="Roboto"/>
                </a:rPr>
                <a:t> — переводится как изобретатель</a:t>
              </a:r>
              <a:r>
                <a:rPr lang="ru-RU" sz="2000" dirty="0">
                  <a:solidFill>
                    <a:srgbClr val="111111"/>
                  </a:solidFill>
                  <a:latin typeface="Roboto"/>
                </a:rPr>
                <a:t>) — это среда визуальной разработки приложений, не требующая больших знаний в программировании. Приложение было разработано в </a:t>
              </a:r>
              <a:r>
                <a:rPr lang="ru-RU" sz="2000" dirty="0" err="1">
                  <a:solidFill>
                    <a:srgbClr val="111111"/>
                  </a:solidFill>
                  <a:latin typeface="Roboto"/>
                </a:rPr>
                <a:t>Google</a:t>
              </a:r>
              <a:r>
                <a:rPr lang="ru-RU" sz="2000" dirty="0">
                  <a:solidFill>
                    <a:srgbClr val="111111"/>
                  </a:solidFill>
                  <a:latin typeface="Roboto"/>
                </a:rPr>
                <a:t> </a:t>
              </a:r>
              <a:r>
                <a:rPr lang="ru-RU" sz="2000" dirty="0" err="1">
                  <a:solidFill>
                    <a:srgbClr val="111111"/>
                  </a:solidFill>
                  <a:latin typeface="Roboto"/>
                </a:rPr>
                <a:t>Labs</a:t>
              </a:r>
              <a:r>
                <a:rPr lang="ru-RU" sz="2000" dirty="0">
                  <a:solidFill>
                    <a:srgbClr val="111111"/>
                  </a:solidFill>
                  <a:latin typeface="Roboto"/>
                </a:rPr>
                <a:t>, а после передано Массачусетскому технологическому институту.</a:t>
              </a:r>
              <a:endParaRPr lang="ru-RU" sz="20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005141" y="151768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22225">
                    <a:solidFill>
                      <a:srgbClr val="006600"/>
                    </a:solidFill>
                    <a:prstDash val="solid"/>
                  </a:ln>
                  <a:solidFill>
                    <a:srgbClr val="A7CA3A"/>
                  </a:solidFill>
                </a:rPr>
                <a:t>A</a:t>
              </a:r>
              <a:endParaRPr lang="ru-RU" sz="5400" b="1" cap="none" spc="0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  <a:effectLst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85763" y="4317328"/>
            <a:ext cx="10844212" cy="2250814"/>
            <a:chOff x="385763" y="4317328"/>
            <a:chExt cx="10844212" cy="2250814"/>
          </a:xfrm>
        </p:grpSpPr>
        <p:sp>
          <p:nvSpPr>
            <p:cNvPr id="7" name="TextBox 6"/>
            <p:cNvSpPr txBox="1"/>
            <p:nvPr/>
          </p:nvSpPr>
          <p:spPr>
            <a:xfrm>
              <a:off x="385763" y="4629150"/>
              <a:ext cx="108442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/>
                <a:t> </a:t>
              </a:r>
              <a:r>
                <a:rPr lang="en-US" sz="2000" dirty="0" smtClean="0"/>
                <a:t>       </a:t>
              </a:r>
              <a:r>
                <a:rPr lang="ru-RU" sz="2000" dirty="0" err="1" smtClean="0"/>
                <a:t>pp</a:t>
              </a:r>
              <a:r>
                <a:rPr lang="ru-RU" sz="2000" dirty="0" smtClean="0"/>
                <a:t> </a:t>
              </a:r>
              <a:r>
                <a:rPr lang="ru-RU" sz="2000" dirty="0" err="1"/>
                <a:t>Inventor</a:t>
              </a:r>
              <a:r>
                <a:rPr lang="ru-RU" sz="2000" dirty="0"/>
                <a:t> — это облачная среда визуальной разработки </a:t>
              </a:r>
              <a:r>
                <a:rPr lang="ru-RU" sz="2000" dirty="0" err="1"/>
                <a:t>Android</a:t>
              </a:r>
              <a:r>
                <a:rPr lang="ru-RU" sz="2000" dirty="0"/>
                <a:t>-приложений. Построение программ осуществляется в визуальном режиме с использованием </a:t>
              </a:r>
              <a:r>
                <a:rPr lang="ru-RU" sz="2000" b="1" dirty="0"/>
                <a:t>блоков программного кода</a:t>
              </a:r>
              <a:r>
                <a:rPr lang="ru-RU" sz="2000" dirty="0"/>
                <a:t>. На компьютер устанавливать ничего не требуется, просто откройте среду разработки ai2.appinventor.mit.edu в браузере </a:t>
              </a:r>
              <a:r>
                <a:rPr lang="ru-RU" sz="2000" dirty="0" err="1"/>
                <a:t>Google</a:t>
              </a:r>
              <a:r>
                <a:rPr lang="ru-RU" sz="2000" dirty="0"/>
                <a:t> </a:t>
              </a:r>
              <a:r>
                <a:rPr lang="ru-RU" sz="2000" dirty="0" err="1"/>
                <a:t>Chrome</a:t>
              </a:r>
              <a:r>
                <a:rPr lang="ru-RU" sz="2000" dirty="0"/>
                <a:t> и начинайте творить.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5763" y="4317328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22225">
                    <a:solidFill>
                      <a:srgbClr val="006600"/>
                    </a:solidFill>
                    <a:prstDash val="solid"/>
                  </a:ln>
                  <a:solidFill>
                    <a:srgbClr val="A7CA3A"/>
                  </a:solidFill>
                </a:rPr>
                <a:t>A</a:t>
              </a:r>
              <a:endParaRPr lang="ru-RU" sz="5400" b="1" cap="none" spc="0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53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48399" y="1943100"/>
            <a:ext cx="5943601" cy="1326591"/>
            <a:chOff x="414338" y="131091"/>
            <a:chExt cx="9572625" cy="2712479"/>
          </a:xfrm>
        </p:grpSpPr>
        <p:sp>
          <p:nvSpPr>
            <p:cNvPr id="2" name="TextBox 1"/>
            <p:cNvSpPr txBox="1"/>
            <p:nvPr/>
          </p:nvSpPr>
          <p:spPr>
            <a:xfrm>
              <a:off x="414338" y="442913"/>
              <a:ext cx="9572625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dirty="0"/>
                <a:t> </a:t>
              </a:r>
              <a:r>
                <a:rPr lang="ru-RU" sz="2000" dirty="0" smtClean="0"/>
                <a:t>       </a:t>
              </a:r>
              <a:r>
                <a:rPr lang="ru-RU" sz="2000" dirty="0" err="1" smtClean="0"/>
                <a:t>братите</a:t>
              </a:r>
              <a:r>
                <a:rPr lang="ru-RU" sz="2000" dirty="0" smtClean="0"/>
                <a:t> </a:t>
              </a:r>
              <a:r>
                <a:rPr lang="ru-RU" sz="2000" dirty="0"/>
                <a:t>внимание, что для работы с </a:t>
              </a:r>
              <a:r>
                <a:rPr lang="ru-RU" sz="2000" dirty="0" err="1"/>
                <a:t>App</a:t>
              </a:r>
              <a:r>
                <a:rPr lang="ru-RU" sz="2000" dirty="0"/>
                <a:t> </a:t>
              </a:r>
              <a:r>
                <a:rPr lang="ru-RU" sz="2000" dirty="0" err="1"/>
                <a:t>Inventor</a:t>
              </a:r>
              <a:r>
                <a:rPr lang="ru-RU" sz="2000" dirty="0"/>
                <a:t> требуется аккаунт </a:t>
              </a:r>
              <a:r>
                <a:rPr lang="ru-RU" sz="2000" dirty="0" err="1"/>
                <a:t>Google</a:t>
              </a:r>
              <a:r>
                <a:rPr lang="ru-RU" sz="2000" dirty="0"/>
                <a:t>. Если вы не зарегистрированы в </a:t>
              </a:r>
              <a:r>
                <a:rPr lang="ru-RU" sz="2000" dirty="0" err="1"/>
                <a:t>Google</a:t>
              </a:r>
              <a:r>
                <a:rPr lang="ru-RU" sz="2000" dirty="0"/>
                <a:t>, то перед началом работы вам надо будет пройти регистрацию и авторизацию. После этого приложение </a:t>
              </a:r>
              <a:r>
                <a:rPr lang="ru-RU" sz="2000" dirty="0" err="1"/>
                <a:t>App</a:t>
              </a:r>
              <a:r>
                <a:rPr lang="ru-RU" sz="2000" dirty="0"/>
                <a:t> </a:t>
              </a:r>
              <a:r>
                <a:rPr lang="ru-RU" sz="2000" dirty="0" err="1"/>
                <a:t>Inventor</a:t>
              </a:r>
              <a:r>
                <a:rPr lang="ru-RU" sz="2000" dirty="0"/>
                <a:t> и все ваши сохраненные проекты будут доступны на любом компьютере после авторизации.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14338" y="131091"/>
              <a:ext cx="7232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2225">
                    <a:solidFill>
                      <a:srgbClr val="006600"/>
                    </a:solidFill>
                    <a:prstDash val="solid"/>
                  </a:ln>
                  <a:solidFill>
                    <a:srgbClr val="A7CA3A"/>
                  </a:solidFill>
                </a:rPr>
                <a:t>О</a:t>
              </a:r>
              <a:endParaRPr lang="ru-RU" sz="5400" b="1" cap="none" spc="0" dirty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  <a:effectLst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10"/>
          <a:stretch/>
        </p:blipFill>
        <p:spPr>
          <a:xfrm>
            <a:off x="8181945" y="282346"/>
            <a:ext cx="3752880" cy="122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7" y="660520"/>
            <a:ext cx="5911042" cy="521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3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3668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</a:rPr>
              <a:t>Пример создания проекта «</a:t>
            </a:r>
            <a:r>
              <a:rPr lang="en-US" sz="3200" b="1" dirty="0" err="1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</a:rPr>
              <a:t>Planing</a:t>
            </a:r>
            <a:r>
              <a:rPr lang="ru-RU" sz="3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</a:rPr>
              <a:t>»</a:t>
            </a:r>
            <a:r>
              <a:rPr lang="en-US" sz="3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</a:rPr>
              <a:t> </a:t>
            </a:r>
            <a:r>
              <a:rPr lang="ru-RU" sz="3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</a:rPr>
              <a:t>в программе </a:t>
            </a:r>
            <a:r>
              <a:rPr lang="en-US" sz="3200" b="1" dirty="0" smtClean="0">
                <a:ln w="22225">
                  <a:solidFill>
                    <a:srgbClr val="006600"/>
                  </a:solidFill>
                  <a:prstDash val="solid"/>
                </a:ln>
                <a:solidFill>
                  <a:srgbClr val="A7CA3A"/>
                </a:solidFill>
              </a:rPr>
              <a:t>App Invertor</a:t>
            </a:r>
            <a:endParaRPr lang="ru-RU" sz="3200" b="1" cap="none" spc="0" dirty="0">
              <a:ln w="22225">
                <a:solidFill>
                  <a:srgbClr val="006600"/>
                </a:solidFill>
                <a:prstDash val="solid"/>
              </a:ln>
              <a:solidFill>
                <a:srgbClr val="A7CA3A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7" y="1145693"/>
            <a:ext cx="8761751" cy="538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07"/>
          <a:stretch/>
        </p:blipFill>
        <p:spPr>
          <a:xfrm>
            <a:off x="8889168" y="1008743"/>
            <a:ext cx="3207895" cy="565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384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5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5" id="{58B90237-DF0F-45F8-BBD1-8B795F040CAB}" vid="{686F47AB-40BB-4030-9251-44A2A79848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189</TotalTime>
  <Words>296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宋体</vt:lpstr>
      <vt:lpstr>Arial</vt:lpstr>
      <vt:lpstr>inherit</vt:lpstr>
      <vt:lpstr>Roboto</vt:lpstr>
      <vt:lpstr>Тема5</vt:lpstr>
      <vt:lpstr>Обучение блочному программированию школьников средством веб-сервисов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Асус</cp:lastModifiedBy>
  <cp:revision>23</cp:revision>
  <dcterms:created xsi:type="dcterms:W3CDTF">2020-11-14T15:27:10Z</dcterms:created>
  <dcterms:modified xsi:type="dcterms:W3CDTF">2020-11-15T07:24:49Z</dcterms:modified>
</cp:coreProperties>
</file>