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9" r:id="rId3"/>
    <p:sldId id="351" r:id="rId4"/>
    <p:sldId id="300" r:id="rId5"/>
    <p:sldId id="350" r:id="rId6"/>
    <p:sldId id="359" r:id="rId7"/>
    <p:sldId id="376" r:id="rId8"/>
    <p:sldId id="309" r:id="rId9"/>
    <p:sldId id="354" r:id="rId10"/>
    <p:sldId id="301" r:id="rId11"/>
    <p:sldId id="393" r:id="rId12"/>
    <p:sldId id="395" r:id="rId13"/>
    <p:sldId id="373" r:id="rId14"/>
    <p:sldId id="394" r:id="rId15"/>
    <p:sldId id="334" r:id="rId16"/>
    <p:sldId id="374" r:id="rId17"/>
    <p:sldId id="375" r:id="rId18"/>
    <p:sldId id="396" r:id="rId19"/>
    <p:sldId id="397" r:id="rId20"/>
    <p:sldId id="398" r:id="rId21"/>
    <p:sldId id="399" r:id="rId22"/>
    <p:sldId id="400" r:id="rId23"/>
    <p:sldId id="311" r:id="rId24"/>
    <p:sldId id="345" r:id="rId25"/>
    <p:sldId id="341" r:id="rId26"/>
    <p:sldId id="401" r:id="rId27"/>
    <p:sldId id="403" r:id="rId28"/>
    <p:sldId id="402" r:id="rId29"/>
    <p:sldId id="385" r:id="rId30"/>
    <p:sldId id="362" r:id="rId31"/>
    <p:sldId id="380" r:id="rId32"/>
    <p:sldId id="381" r:id="rId33"/>
    <p:sldId id="382" r:id="rId34"/>
    <p:sldId id="383" r:id="rId35"/>
    <p:sldId id="384" r:id="rId36"/>
    <p:sldId id="363" r:id="rId37"/>
    <p:sldId id="364" r:id="rId38"/>
    <p:sldId id="365" r:id="rId39"/>
    <p:sldId id="366" r:id="rId40"/>
    <p:sldId id="367" r:id="rId41"/>
    <p:sldId id="372" r:id="rId42"/>
    <p:sldId id="368" r:id="rId43"/>
    <p:sldId id="369" r:id="rId44"/>
    <p:sldId id="370" r:id="rId45"/>
    <p:sldId id="371" r:id="rId46"/>
    <p:sldId id="386" r:id="rId47"/>
    <p:sldId id="387" r:id="rId48"/>
    <p:sldId id="388" r:id="rId49"/>
    <p:sldId id="389" r:id="rId50"/>
    <p:sldId id="390" r:id="rId51"/>
    <p:sldId id="391" r:id="rId52"/>
    <p:sldId id="392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5A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28" autoAdjust="0"/>
    <p:restoredTop sz="94660"/>
  </p:normalViewPr>
  <p:slideViewPr>
    <p:cSldViewPr snapToGrid="0">
      <p:cViewPr>
        <p:scale>
          <a:sx n="80" d="100"/>
          <a:sy n="80" d="100"/>
        </p:scale>
        <p:origin x="-264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1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45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8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61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08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8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84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89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39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67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75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0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6F29-8331-4257-85B6-08DE78938FE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B358-7E92-4530-AE5F-ED9056B1C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68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14"/>
            <a:ext cx="12276499" cy="6862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1695" y="8017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ормирующее оценивание: шаг к учебной самостоятельности.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8088" y="4878641"/>
            <a:ext cx="9144000" cy="1655762"/>
          </a:xfrm>
        </p:spPr>
        <p:txBody>
          <a:bodyPr>
            <a:normAutofit/>
          </a:bodyPr>
          <a:lstStyle/>
          <a:p>
            <a:r>
              <a:rPr lang="ru-RU" i="1" dirty="0" smtClean="0"/>
              <a:t>Лейман </a:t>
            </a:r>
            <a:r>
              <a:rPr lang="ru-RU" i="1" smtClean="0"/>
              <a:t>Кристина Андреевна,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МБОУ СШ № </a:t>
            </a:r>
            <a:r>
              <a:rPr lang="ru-RU" i="1" dirty="0" smtClean="0"/>
              <a:t>4 , г. Красноярск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3554666"/>
            <a:ext cx="46672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5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0" y="0"/>
            <a:ext cx="12182946" cy="6862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25" y="1690688"/>
            <a:ext cx="5456393" cy="4011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80" y="1056264"/>
            <a:ext cx="7773074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6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7950" y="305778"/>
            <a:ext cx="2720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3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6716" y="2155300"/>
            <a:ext cx="8227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</a:t>
            </a:r>
            <a:r>
              <a:rPr lang="ru-RU" sz="3200" dirty="0" smtClean="0"/>
              <a:t>арисуйте </a:t>
            </a:r>
            <a:r>
              <a:rPr lang="ru-RU" sz="3200" dirty="0"/>
              <a:t>домик, используя геометрические фигуры. </a:t>
            </a:r>
          </a:p>
          <a:p>
            <a:pPr algn="ctr"/>
            <a:r>
              <a:rPr lang="ru-RU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9998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7139" r="1868"/>
          <a:stretch/>
        </p:blipFill>
        <p:spPr>
          <a:xfrm>
            <a:off x="2428218" y="1992086"/>
            <a:ext cx="7610750" cy="31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95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02834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За каждый выполненный критерий- 1 балл.</a:t>
            </a:r>
          </a:p>
          <a:p>
            <a:r>
              <a:rPr lang="ru-RU" sz="2400" dirty="0"/>
              <a:t>1.Фундамент – 1 балл</a:t>
            </a:r>
          </a:p>
          <a:p>
            <a:r>
              <a:rPr lang="ru-RU" sz="2400" dirty="0"/>
              <a:t>2.Стены дома –1 балл</a:t>
            </a:r>
          </a:p>
          <a:p>
            <a:r>
              <a:rPr lang="ru-RU" sz="2400" dirty="0"/>
              <a:t>3.Крыша – 1балл</a:t>
            </a:r>
          </a:p>
          <a:p>
            <a:r>
              <a:rPr lang="ru-RU" sz="2400" dirty="0"/>
              <a:t>4. Дверь – 1 балл</a:t>
            </a:r>
          </a:p>
          <a:p>
            <a:r>
              <a:rPr lang="ru-RU" sz="2400" dirty="0"/>
              <a:t>5. Окно - 1 балл</a:t>
            </a:r>
          </a:p>
          <a:p>
            <a:r>
              <a:rPr lang="ru-RU" sz="2400" dirty="0"/>
              <a:t>6. Окно на чердаке – 1 балл</a:t>
            </a:r>
          </a:p>
          <a:p>
            <a:r>
              <a:rPr lang="ru-RU" sz="2400" dirty="0"/>
              <a:t>7. Водосточная труба – 1 балл</a:t>
            </a:r>
          </a:p>
          <a:p>
            <a:r>
              <a:rPr lang="ru-RU" sz="2400" dirty="0"/>
              <a:t>8. Труба на крыше дома – 1 балл</a:t>
            </a:r>
          </a:p>
          <a:p>
            <a:r>
              <a:rPr lang="ru-RU" sz="2400" dirty="0"/>
              <a:t>9. Использовали не менее 3 видов геометрических фигур – 1 балл</a:t>
            </a:r>
          </a:p>
          <a:p>
            <a:r>
              <a:rPr lang="ru-RU" sz="2400" dirty="0"/>
              <a:t>10. Использовали не менее 3 цветов – 1 балл</a:t>
            </a:r>
          </a:p>
          <a:p>
            <a:r>
              <a:rPr lang="ru-RU" sz="2400" dirty="0"/>
              <a:t>Максимальное количество баллов -  10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4156" y="443568"/>
            <a:ext cx="417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Критерии оценивания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6026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4731" y="457599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0-4 балла -       «2»</a:t>
            </a:r>
          </a:p>
          <a:p>
            <a:pPr algn="ctr"/>
            <a:r>
              <a:rPr lang="ru-RU" sz="2800" dirty="0"/>
              <a:t>5-6 баллов -     «3»</a:t>
            </a:r>
          </a:p>
          <a:p>
            <a:pPr algn="ctr"/>
            <a:r>
              <a:rPr lang="ru-RU" sz="2800" dirty="0"/>
              <a:t>7-8 баллов -     «</a:t>
            </a:r>
            <a:r>
              <a:rPr lang="ru-RU" sz="2800" dirty="0" smtClean="0"/>
              <a:t>4»</a:t>
            </a:r>
          </a:p>
          <a:p>
            <a:pPr algn="ctr"/>
            <a:r>
              <a:rPr lang="ru-RU" sz="2800" dirty="0" smtClean="0"/>
              <a:t>9-10 </a:t>
            </a:r>
            <a:r>
              <a:rPr lang="ru-RU" sz="2800" dirty="0"/>
              <a:t>баллов </a:t>
            </a:r>
            <a:r>
              <a:rPr lang="ru-RU" sz="2800" dirty="0" smtClean="0"/>
              <a:t>-   </a:t>
            </a:r>
            <a:r>
              <a:rPr lang="ru-RU" sz="2800" dirty="0"/>
              <a:t>«5»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7139" r="1868"/>
          <a:stretch/>
        </p:blipFill>
        <p:spPr>
          <a:xfrm>
            <a:off x="2295152" y="1134377"/>
            <a:ext cx="7610750" cy="31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04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-4289"/>
            <a:ext cx="12182946" cy="6862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81" y="4947737"/>
            <a:ext cx="2311043" cy="13780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4270" y="866208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ХАРАКТЕРИСТИКИ КРИТЕРИЕВ ОЦЕНИВАНИЯ: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/>
              <a:t>Однозначные: результат оценивания не должен зависеть от личностей оценивающего и оцениваемого;</a:t>
            </a:r>
          </a:p>
          <a:p>
            <a:pPr algn="ctr"/>
            <a:endParaRPr lang="ru-RU" sz="24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/>
              <a:t>понятные не только учителю, но и учащимся;</a:t>
            </a:r>
          </a:p>
          <a:p>
            <a:pPr algn="ctr"/>
            <a:endParaRPr lang="ru-RU" sz="24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/>
              <a:t>конкретные - без  абстрактных формулировок, дающие  возможность однозначно оценить результат деятельности ученика.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3298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4818" y="1027906"/>
            <a:ext cx="8305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Рубрикатор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перечень критериев.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5558" y="2276324"/>
            <a:ext cx="84639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Критерий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перечень проверяемых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видов деятельности.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9374" y="4001294"/>
            <a:ext cx="87763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Дескрипторы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шаги по достижению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наилучшего результата.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63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251" y="256629"/>
            <a:ext cx="4790495" cy="64812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24091" y="6504974"/>
            <a:ext cx="414067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5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Подчеркните </a:t>
            </a:r>
            <a:r>
              <a:rPr lang="ru-RU" i="1" dirty="0"/>
              <a:t>сплошной чертой вопрос, который задает автор в начале статьи.</a:t>
            </a:r>
            <a:endParaRPr lang="ru-RU" dirty="0"/>
          </a:p>
          <a:p>
            <a:r>
              <a:rPr lang="ru-RU" i="1" dirty="0"/>
              <a:t>Подчеркните волнистой линией понятие, которое автор противопоставляет внешней оценке.</a:t>
            </a:r>
            <a:endParaRPr lang="ru-RU" dirty="0"/>
          </a:p>
          <a:p>
            <a:r>
              <a:rPr lang="ru-RU" i="1" dirty="0"/>
              <a:t>Подчеркните пунктиром ответ на вопрос: как автор поясняет фразу «ребенок сам участвует в производстве оценки»?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7950" y="305778"/>
            <a:ext cx="2720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4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6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6370" y="726044"/>
            <a:ext cx="510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526" y="726044"/>
            <a:ext cx="28003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4349" y="5021766"/>
            <a:ext cx="3619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5-6 </a:t>
            </a:r>
            <a:r>
              <a:rPr lang="ru-RU" dirty="0"/>
              <a:t>баллов – высокий уровень</a:t>
            </a:r>
          </a:p>
          <a:p>
            <a:pPr algn="ctr"/>
            <a:r>
              <a:rPr lang="ru-RU" dirty="0" smtClean="0"/>
              <a:t>3-4 </a:t>
            </a:r>
            <a:r>
              <a:rPr lang="ru-RU" dirty="0"/>
              <a:t>балла – средний уровень</a:t>
            </a:r>
          </a:p>
          <a:p>
            <a:pPr algn="ctr"/>
            <a:r>
              <a:rPr lang="ru-RU" dirty="0"/>
              <a:t>0-2 балла – низкий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794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5014"/>
            <a:ext cx="12182946" cy="68622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7866" y="1020112"/>
            <a:ext cx="74932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/>
              <a:t>Формирующее оценивание </a:t>
            </a:r>
            <a:r>
              <a:rPr lang="ru-RU" sz="2800" dirty="0"/>
              <a:t>– это процесс, используемый ____________ </a:t>
            </a:r>
            <a:r>
              <a:rPr lang="ru-RU" sz="2800" dirty="0" smtClean="0"/>
              <a:t>и _____________, </a:t>
            </a:r>
          </a:p>
          <a:p>
            <a:pPr algn="ctr"/>
            <a:r>
              <a:rPr lang="ru-RU" sz="2800" dirty="0" smtClean="0"/>
              <a:t>который </a:t>
            </a:r>
            <a:r>
              <a:rPr lang="ru-RU" sz="2800" dirty="0"/>
              <a:t>обеспечивает _____________ </a:t>
            </a:r>
            <a:r>
              <a:rPr lang="ru-RU" sz="2800" dirty="0" smtClean="0"/>
              <a:t>связь</a:t>
            </a:r>
            <a:r>
              <a:rPr lang="ru-RU" sz="2800" dirty="0"/>
              <a:t>, где _________ </a:t>
            </a:r>
            <a:r>
              <a:rPr lang="ru-RU" sz="2800" dirty="0" smtClean="0"/>
              <a:t>на </a:t>
            </a:r>
            <a:r>
              <a:rPr lang="ru-RU" sz="2800" dirty="0"/>
              <a:t>основе полученной ___________ </a:t>
            </a:r>
            <a:r>
              <a:rPr lang="ru-RU" sz="2800" dirty="0" smtClean="0"/>
              <a:t>вносит </a:t>
            </a:r>
            <a:r>
              <a:rPr lang="ru-RU" sz="2800" dirty="0"/>
              <a:t>необходимые ____________ </a:t>
            </a:r>
            <a:r>
              <a:rPr lang="ru-RU" sz="2800" dirty="0" smtClean="0"/>
              <a:t>по </a:t>
            </a:r>
            <a:r>
              <a:rPr lang="ru-RU" sz="2800" dirty="0"/>
              <a:t>совершенствованию ________________ </a:t>
            </a:r>
            <a:r>
              <a:rPr lang="ru-RU" sz="2800" dirty="0" smtClean="0"/>
              <a:t>учебной </a:t>
            </a:r>
            <a:r>
              <a:rPr lang="ru-RU" sz="2800" dirty="0"/>
              <a:t>деятельности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а  _____________ </a:t>
            </a:r>
            <a:r>
              <a:rPr lang="ru-RU" sz="2800" dirty="0" smtClean="0"/>
              <a:t>занимает активную </a:t>
            </a:r>
            <a:r>
              <a:rPr lang="ru-RU" sz="2800" dirty="0"/>
              <a:t>позицию, проявляя ______________ </a:t>
            </a:r>
            <a:r>
              <a:rPr lang="ru-RU" sz="2800" dirty="0" smtClean="0"/>
              <a:t>в </a:t>
            </a:r>
            <a:r>
              <a:rPr lang="ru-RU" sz="2800" dirty="0"/>
              <a:t>организации своей ______________ </a:t>
            </a:r>
            <a:r>
              <a:rPr lang="ru-RU" sz="2800" dirty="0" smtClean="0"/>
              <a:t>деятельности </a:t>
            </a:r>
            <a:r>
              <a:rPr lang="ru-RU" sz="2800" dirty="0"/>
              <a:t>и __________________ </a:t>
            </a:r>
            <a:r>
              <a:rPr lang="ru-RU" sz="2800" dirty="0" smtClean="0"/>
              <a:t>ее </a:t>
            </a:r>
            <a:r>
              <a:rPr lang="ru-RU" sz="2800" dirty="0"/>
              <a:t>результатов.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521" y="2979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67950" y="305778"/>
            <a:ext cx="2720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1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90538"/>
            <a:ext cx="6153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06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Р</a:t>
            </a:r>
            <a:r>
              <a:rPr lang="ru-RU" dirty="0" smtClean="0"/>
              <a:t>аспределите </a:t>
            </a:r>
            <a:r>
              <a:rPr lang="ru-RU" dirty="0"/>
              <a:t>инструменты </a:t>
            </a:r>
            <a:r>
              <a:rPr lang="ru-RU" dirty="0" smtClean="0"/>
              <a:t>самооценки и </a:t>
            </a:r>
            <a:r>
              <a:rPr lang="ru-RU" dirty="0" err="1" smtClean="0"/>
              <a:t>взаимооценки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по целесообразности применения на разных этапах урока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фаза вызова (1 группа),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фаза </a:t>
            </a:r>
            <a:r>
              <a:rPr lang="ru-RU" dirty="0"/>
              <a:t>осмысления (2 группа),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фаза </a:t>
            </a:r>
            <a:r>
              <a:rPr lang="ru-RU" dirty="0"/>
              <a:t>рефлексии (3 группа).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7950" y="305778"/>
            <a:ext cx="2720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5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10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872" y="1789772"/>
            <a:ext cx="77057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21000" y1="35495" x2="21000" y2="35495"/>
                        <a14:foregroundMark x1="19667" y1="60068" x2="19667" y2="60068"/>
                        <a14:foregroundMark x1="30667" y1="79522" x2="30667" y2="79522"/>
                        <a14:foregroundMark x1="63333" y1="80205" x2="63333" y2="80205"/>
                        <a14:foregroundMark x1="81333" y1="59044" x2="81333" y2="59044"/>
                        <a14:foregroundMark x1="76667" y1="26621" x2="76667" y2="26621"/>
                        <a14:foregroundMark x1="47333" y1="16724" x2="47333" y2="16724"/>
                        <a14:foregroundMark x1="15667" y1="64164" x2="15667" y2="64164"/>
                        <a14:foregroundMark x1="10000" y1="58362" x2="10000" y2="5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4619" y="549317"/>
            <a:ext cx="2105458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19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0" y="-4289"/>
            <a:ext cx="12182946" cy="6862289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1258432" y="2169822"/>
            <a:ext cx="2675675" cy="93563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ФОРМИРУЮЩЕЕ ОЦЕНИВАНИЕ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171385" y="2060102"/>
            <a:ext cx="3843194" cy="142115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ИНСТРУМЕНТ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ОБРАТНОЙ СВЯЗИ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для учителя и для ученика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6252" y="1804098"/>
            <a:ext cx="2118511" cy="1837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ЛИЧНЫЙ ПРОГРЕСС РЕБЕНКА В ОБУЧЕНИИ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1626" y="3715733"/>
            <a:ext cx="3594225" cy="9285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Оценить текущее состояние </a:t>
            </a:r>
            <a:r>
              <a:rPr lang="ru-RU" sz="2400" dirty="0" err="1" smtClean="0">
                <a:solidFill>
                  <a:schemeClr val="tx1"/>
                </a:solidFill>
              </a:rPr>
              <a:t>обученности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1626" y="4737780"/>
            <a:ext cx="3594225" cy="1234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Определить перспективы дальнейшего развития учащегося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832413" y="3508058"/>
            <a:ext cx="56772" cy="1917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94" b="98889" l="3750" r="96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512" y="3105453"/>
            <a:ext cx="2589177" cy="25891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6886" y="3574598"/>
            <a:ext cx="3774192" cy="28306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25" b="95938" l="0" r="99688">
                        <a14:foregroundMark x1="9531" y1="16667" x2="9531" y2="16667"/>
                        <a14:foregroundMark x1="24922" y1="19167" x2="24922" y2="19167"/>
                        <a14:foregroundMark x1="43594" y1="16667" x2="43594" y2="16667"/>
                        <a14:foregroundMark x1="63281" y1="21146" x2="63281" y2="21146"/>
                        <a14:foregroundMark x1="55625" y1="20521" x2="55625" y2="20521"/>
                        <a14:foregroundMark x1="40234" y1="17292" x2="40234" y2="17292"/>
                        <a14:foregroundMark x1="88203" y1="16667" x2="88203" y2="16667"/>
                        <a14:foregroundMark x1="83906" y1="21146" x2="83906" y2="21146"/>
                        <a14:foregroundMark x1="95391" y1="17917" x2="95391" y2="17917"/>
                        <a14:foregroundMark x1="80547" y1="50521" x2="80547" y2="50521"/>
                        <a14:foregroundMark x1="81953" y1="40938" x2="81953" y2="40938"/>
                        <a14:foregroundMark x1="68047" y1="42188" x2="68047" y2="42188"/>
                        <a14:foregroundMark x1="68984" y1="36458" x2="68984" y2="36458"/>
                        <a14:foregroundMark x1="92500" y1="14688" x2="92500" y2="14688"/>
                        <a14:foregroundMark x1="60391" y1="24375" x2="60391" y2="24375"/>
                        <a14:foregroundMark x1="91094" y1="20521" x2="91094" y2="20521"/>
                        <a14:foregroundMark x1="80547" y1="66563" x2="80547" y2="66563"/>
                        <a14:foregroundMark x1="40703" y1="23646" x2="40703" y2="23646"/>
                        <a14:foregroundMark x1="85781" y1="14688" x2="85781" y2="14688"/>
                        <a14:foregroundMark x1="69531" y1="58229" x2="69531" y2="58229"/>
                        <a14:foregroundMark x1="81484" y1="57604" x2="81484" y2="57604"/>
                        <a14:foregroundMark x1="68984" y1="50521" x2="68984" y2="50521"/>
                        <a14:foregroundMark x1="81953" y1="35208" x2="81953" y2="35208"/>
                        <a14:foregroundMark x1="46016" y1="20521" x2="46016" y2="20521"/>
                        <a14:foregroundMark x1="31094" y1="21771" x2="31094" y2="21771"/>
                        <a14:foregroundMark x1="4297" y1="14688" x2="4297" y2="14688"/>
                        <a14:foregroundMark x1="47891" y1="26250" x2="47891" y2="26250"/>
                        <a14:foregroundMark x1="50313" y1="30729" x2="50313" y2="30729"/>
                        <a14:foregroundMark x1="67109" y1="66563" x2="67109" y2="66563"/>
                        <a14:foregroundMark x1="81016" y1="71042" x2="81016" y2="71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4330" y="317677"/>
            <a:ext cx="2469710" cy="18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9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-4289"/>
            <a:ext cx="12182946" cy="6862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5524" y="413284"/>
            <a:ext cx="7796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ТЕХНИКИ ФОРМИРУЮЩЕГО ОЦЕНИВАНИЯ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0" b="9967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6721" y="1027906"/>
            <a:ext cx="5529504" cy="5319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542" t="8735" r="2857" b="4320"/>
          <a:stretch/>
        </p:blipFill>
        <p:spPr>
          <a:xfrm>
            <a:off x="1520982" y="1151073"/>
            <a:ext cx="2163779" cy="10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83" y="2543367"/>
            <a:ext cx="2438400" cy="923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933" y="3751646"/>
            <a:ext cx="2190750" cy="866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5402" y="1647611"/>
            <a:ext cx="1790700" cy="14287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25619" y="999341"/>
            <a:ext cx="1462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Жестовая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символика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0982" y="4861910"/>
            <a:ext cx="2238375" cy="9334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80526" y="5811095"/>
            <a:ext cx="1786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Письменные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комментарии</a:t>
            </a:r>
            <a:endParaRPr lang="ru-RU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47863" y="3058047"/>
            <a:ext cx="1648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«Волшебные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линеечки»</a:t>
            </a:r>
            <a:endParaRPr lang="ru-RU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6519" y="3123960"/>
            <a:ext cx="819150" cy="838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02650" y="4213853"/>
            <a:ext cx="1217739" cy="65948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803968" y="3813743"/>
            <a:ext cx="15364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«Светофор»</a:t>
            </a:r>
            <a:endParaRPr lang="ru-RU" sz="20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3417" y="4283071"/>
            <a:ext cx="1462644" cy="55139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851424" y="5528243"/>
            <a:ext cx="1374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«Лестница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успеха»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8104" y="5064083"/>
            <a:ext cx="2767478" cy="11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6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0" y="0"/>
            <a:ext cx="12182946" cy="686228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559" y="2854479"/>
            <a:ext cx="1641502" cy="14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1916" y="484864"/>
            <a:ext cx="9880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Положительные </a:t>
            </a:r>
            <a:r>
              <a:rPr lang="ru-RU" sz="2800" b="1" dirty="0"/>
              <a:t>тенденции </a:t>
            </a:r>
            <a:r>
              <a:rPr lang="ru-RU" sz="2800" b="1" dirty="0" smtClean="0"/>
              <a:t>моих учеников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после использования формирующего оценивания в </a:t>
            </a:r>
            <a:r>
              <a:rPr lang="ru-RU" sz="2800" b="1" dirty="0" smtClean="0"/>
              <a:t>классе: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2820" y="1727912"/>
            <a:ext cx="3026875" cy="3598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огромный интерес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77288" y="2259542"/>
            <a:ext cx="5472065" cy="3598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ответственность </a:t>
            </a:r>
            <a:r>
              <a:rPr lang="ru-RU" sz="2400" dirty="0">
                <a:solidFill>
                  <a:schemeClr val="tx1"/>
                </a:solidFill>
              </a:rPr>
              <a:t>за то, что они делают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0420" y="2830806"/>
            <a:ext cx="5463378" cy="3598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отсутствие вопросов по поводу отметок</a:t>
            </a:r>
            <a:r>
              <a:rPr lang="ru-RU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4103" y="3351243"/>
            <a:ext cx="7548850" cy="3598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самостоятельность в обучении, </a:t>
            </a:r>
            <a:r>
              <a:rPr lang="ru-RU" sz="2400" dirty="0" smtClean="0">
                <a:solidFill>
                  <a:schemeClr val="tx1"/>
                </a:solidFill>
              </a:rPr>
              <a:t>автономия </a:t>
            </a:r>
            <a:r>
              <a:rPr lang="ru-RU" sz="2400" dirty="0">
                <a:solidFill>
                  <a:schemeClr val="tx1"/>
                </a:solidFill>
              </a:rPr>
              <a:t>от учителя</a:t>
            </a:r>
            <a:r>
              <a:rPr lang="ru-RU" dirty="0"/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8594" y="3900222"/>
            <a:ext cx="3903077" cy="3598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исчез страх сделать ошибку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4668" y="4507447"/>
            <a:ext cx="6003956" cy="3598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формируются навыки </a:t>
            </a:r>
            <a:r>
              <a:rPr lang="ru-RU" sz="2400" dirty="0">
                <a:solidFill>
                  <a:schemeClr val="tx1"/>
                </a:solidFill>
              </a:rPr>
              <a:t>коллективной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5925" y="5071197"/>
            <a:ext cx="7333307" cy="141150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главным для ребенка становится не получение высшего балла, а переход на следующий уровень, поиск пробелов и их ликвидация при помощи одноклассников и учителя.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5586"/>
          <a:stretch/>
        </p:blipFill>
        <p:spPr>
          <a:xfrm>
            <a:off x="7190899" y="4008609"/>
            <a:ext cx="3796322" cy="2248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7" r="18005" b="3824"/>
          <a:stretch/>
        </p:blipFill>
        <p:spPr>
          <a:xfrm>
            <a:off x="8519177" y="1541290"/>
            <a:ext cx="1738528" cy="16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0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0" y="0"/>
            <a:ext cx="12182946" cy="686228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930" y="1388734"/>
            <a:ext cx="7543402" cy="464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5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0" y="0"/>
            <a:ext cx="12182946" cy="6862289"/>
          </a:xfrm>
          <a:prstGeom prst="rect">
            <a:avLst/>
          </a:prstGeom>
        </p:spPr>
      </p:pic>
      <p:pic>
        <p:nvPicPr>
          <p:cNvPr id="6147" name="Picture 3" descr="C:\Users\202-2\Downloads\53c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808" y="1415575"/>
            <a:ext cx="7903330" cy="37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4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0" y="0"/>
            <a:ext cx="12182946" cy="686228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69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0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8/11/16/s_5beed99a273a0/999743_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283970"/>
            <a:ext cx="5940425" cy="4290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93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5014"/>
            <a:ext cx="12182946" cy="6862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99168" y="1027906"/>
            <a:ext cx="79579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/>
              <a:t>Формирующее оценивание </a:t>
            </a:r>
            <a:r>
              <a:rPr lang="ru-RU" sz="2800" dirty="0"/>
              <a:t>– это процесс, используемый </a:t>
            </a:r>
            <a:r>
              <a:rPr lang="ru-RU" sz="2800" dirty="0" smtClean="0">
                <a:solidFill>
                  <a:srgbClr val="FF0000"/>
                </a:solidFill>
              </a:rPr>
              <a:t>учителями</a:t>
            </a:r>
            <a:r>
              <a:rPr lang="ru-RU" sz="2800" dirty="0" smtClean="0"/>
              <a:t> и </a:t>
            </a:r>
            <a:r>
              <a:rPr lang="ru-RU" sz="2800" dirty="0" smtClean="0">
                <a:solidFill>
                  <a:srgbClr val="FF0000"/>
                </a:solidFill>
              </a:rPr>
              <a:t>учениками</a:t>
            </a:r>
            <a:r>
              <a:rPr lang="ru-RU" sz="2800" dirty="0" smtClean="0"/>
              <a:t>, который </a:t>
            </a:r>
            <a:r>
              <a:rPr lang="ru-RU" sz="2800" dirty="0"/>
              <a:t>обеспечивает </a:t>
            </a:r>
            <a:r>
              <a:rPr lang="ru-RU" sz="2800" dirty="0" smtClean="0">
                <a:solidFill>
                  <a:srgbClr val="FF0000"/>
                </a:solidFill>
              </a:rPr>
              <a:t>обратную</a:t>
            </a:r>
            <a:r>
              <a:rPr lang="ru-RU" sz="2800" dirty="0" smtClean="0"/>
              <a:t> связь,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где </a:t>
            </a:r>
            <a:r>
              <a:rPr lang="ru-RU" sz="2800" dirty="0" smtClean="0">
                <a:solidFill>
                  <a:srgbClr val="FF0000"/>
                </a:solidFill>
              </a:rPr>
              <a:t>учитель</a:t>
            </a:r>
            <a:r>
              <a:rPr lang="ru-RU" sz="2800" dirty="0" smtClean="0"/>
              <a:t> на </a:t>
            </a:r>
            <a:r>
              <a:rPr lang="ru-RU" sz="2800" dirty="0"/>
              <a:t>основе полученной </a:t>
            </a:r>
            <a:r>
              <a:rPr lang="ru-RU" sz="2800" dirty="0" smtClean="0">
                <a:solidFill>
                  <a:srgbClr val="FF0000"/>
                </a:solidFill>
              </a:rPr>
              <a:t>информации</a:t>
            </a:r>
            <a:r>
              <a:rPr lang="ru-RU" sz="2800" dirty="0" smtClean="0"/>
              <a:t> вносит </a:t>
            </a:r>
            <a:r>
              <a:rPr lang="ru-RU" sz="2800" dirty="0"/>
              <a:t>необходимые 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изменения</a:t>
            </a:r>
            <a:r>
              <a:rPr lang="ru-RU" sz="2800" dirty="0" smtClean="0"/>
              <a:t> по </a:t>
            </a:r>
            <a:r>
              <a:rPr lang="ru-RU" sz="2800" dirty="0"/>
              <a:t>совершенствованию 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качества</a:t>
            </a:r>
            <a:r>
              <a:rPr lang="ru-RU" sz="2800" dirty="0" smtClean="0"/>
              <a:t> учебной </a:t>
            </a:r>
            <a:r>
              <a:rPr lang="ru-RU" sz="2800" dirty="0"/>
              <a:t>деятельности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а  </a:t>
            </a:r>
            <a:r>
              <a:rPr lang="ru-RU" sz="2800" dirty="0" smtClean="0">
                <a:solidFill>
                  <a:srgbClr val="FF0000"/>
                </a:solidFill>
              </a:rPr>
              <a:t>ученик</a:t>
            </a:r>
            <a:r>
              <a:rPr lang="ru-RU" sz="2800" dirty="0" smtClean="0"/>
              <a:t> занимает активную </a:t>
            </a:r>
            <a:r>
              <a:rPr lang="ru-RU" sz="2800" dirty="0"/>
              <a:t>позицию, проявляя </a:t>
            </a:r>
            <a:r>
              <a:rPr lang="ru-RU" sz="2800" dirty="0" smtClean="0">
                <a:solidFill>
                  <a:srgbClr val="FF0000"/>
                </a:solidFill>
              </a:rPr>
              <a:t>самостоятельность</a:t>
            </a:r>
            <a:r>
              <a:rPr lang="ru-RU" sz="2800" dirty="0" smtClean="0"/>
              <a:t> в организации своей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учебной</a:t>
            </a:r>
            <a:r>
              <a:rPr lang="ru-RU" sz="2800" dirty="0" smtClean="0"/>
              <a:t> деятельности </a:t>
            </a:r>
            <a:r>
              <a:rPr lang="ru-RU" sz="2800" dirty="0"/>
              <a:t>и 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оценивании</a:t>
            </a:r>
            <a:r>
              <a:rPr lang="ru-RU" sz="2800" dirty="0" smtClean="0"/>
              <a:t> ее </a:t>
            </a:r>
            <a:r>
              <a:rPr lang="ru-RU" sz="2800" dirty="0"/>
              <a:t>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6338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0037"/>
            <a:ext cx="103632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182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47750"/>
            <a:ext cx="8686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600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43b/000c875a-67be5755/hello_html_7adcddd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762" y="1198245"/>
            <a:ext cx="6340475" cy="4461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8562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aaa/000820f9-5022d28b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199515"/>
            <a:ext cx="5940425" cy="445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6903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.myshared.ru/9/539307/slide_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199515"/>
            <a:ext cx="5940425" cy="445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3628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43b/000c875a-67be5755/hello_html_2bc424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199515"/>
            <a:ext cx="5940425" cy="445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2126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361950"/>
            <a:ext cx="104108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632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433387"/>
            <a:ext cx="102774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87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452437"/>
            <a:ext cx="105441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688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90487"/>
            <a:ext cx="104108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98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5014"/>
            <a:ext cx="12182946" cy="68622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716" y="1540546"/>
            <a:ext cx="9198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Monotype Corsiva" panose="03010101010201010101" pitchFamily="66" charset="0"/>
              </a:rPr>
              <a:t>«</a:t>
            </a: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Формирующее оценивание </a:t>
            </a:r>
            <a:r>
              <a:rPr lang="ru-RU" sz="3600" dirty="0">
                <a:latin typeface="Monotype Corsiva" panose="03010101010201010101" pitchFamily="66" charset="0"/>
              </a:rPr>
              <a:t>– процесс, используемый учителями и </a:t>
            </a:r>
            <a:r>
              <a:rPr lang="ru-RU" sz="3600" dirty="0" smtClean="0">
                <a:latin typeface="Monotype Corsiva" panose="03010101010201010101" pitchFamily="66" charset="0"/>
              </a:rPr>
              <a:t>учениками </a:t>
            </a:r>
            <a:r>
              <a:rPr lang="ru-RU" sz="3600" dirty="0">
                <a:latin typeface="Monotype Corsiva" panose="03010101010201010101" pitchFamily="66" charset="0"/>
              </a:rPr>
              <a:t>в течение обучения, который обеспечивает обратную </a:t>
            </a:r>
            <a:r>
              <a:rPr lang="ru-RU" sz="3600" dirty="0" smtClean="0">
                <a:latin typeface="Monotype Corsiva" panose="03010101010201010101" pitchFamily="66" charset="0"/>
              </a:rPr>
              <a:t>связь </a:t>
            </a:r>
            <a:r>
              <a:rPr lang="ru-RU" sz="3600" dirty="0">
                <a:latin typeface="Monotype Corsiva" panose="03010101010201010101" pitchFamily="66" charset="0"/>
              </a:rPr>
              <a:t>для выстраивания преподавания и </a:t>
            </a:r>
            <a:r>
              <a:rPr lang="ru-RU" sz="3600" dirty="0" smtClean="0">
                <a:latin typeface="Monotype Corsiva" panose="03010101010201010101" pitchFamily="66" charset="0"/>
              </a:rPr>
              <a:t>познания, </a:t>
            </a:r>
            <a:r>
              <a:rPr lang="ru-RU" sz="3600" dirty="0">
                <a:latin typeface="Monotype Corsiva" panose="03010101010201010101" pitchFamily="66" charset="0"/>
              </a:rPr>
              <a:t>для улучшения достижения запланированных учебных результатов» </a:t>
            </a:r>
            <a:r>
              <a:rPr lang="ru-RU" sz="3600" dirty="0" smtClean="0">
                <a:latin typeface="Monotype Corsiva" panose="03010101010201010101" pitchFamily="66" charset="0"/>
              </a:rPr>
              <a:t>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9545" y="4721640"/>
            <a:ext cx="3834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FAST </a:t>
            </a:r>
            <a:r>
              <a:rPr lang="ru-RU" dirty="0"/>
              <a:t>SCASS Техас, 2006г. </a:t>
            </a:r>
          </a:p>
          <a:p>
            <a:r>
              <a:rPr lang="ru-RU" dirty="0" smtClean="0"/>
              <a:t>(</a:t>
            </a:r>
            <a:r>
              <a:rPr lang="ru-RU" dirty="0"/>
              <a:t>Государственное объединение по проблемам оценивания и стандартов </a:t>
            </a:r>
            <a:r>
              <a:rPr lang="ru-RU" dirty="0" smtClean="0"/>
              <a:t>обучения).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09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214312"/>
            <a:ext cx="105251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777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47662"/>
            <a:ext cx="103441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222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419100"/>
            <a:ext cx="103727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39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66750"/>
            <a:ext cx="10477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155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14300"/>
            <a:ext cx="105441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052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14350"/>
            <a:ext cx="106299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273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4cd/00021424-4202192c/1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199515"/>
            <a:ext cx="5940425" cy="445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6434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314/000458d3-2d8c5184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199515"/>
            <a:ext cx="5940425" cy="445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883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38250"/>
            <a:ext cx="73152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464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2090737"/>
            <a:ext cx="67151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2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-4289"/>
            <a:ext cx="12182946" cy="6862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750" b="71750" l="0" r="100000">
                        <a14:foregroundMark x1="17250" y1="32250" x2="17250" y2="32250"/>
                        <a14:foregroundMark x1="20500" y1="38500" x2="20500" y2="38500"/>
                        <a14:foregroundMark x1="11000" y1="34000" x2="11000" y2="34000"/>
                        <a14:foregroundMark x1="35000" y1="40500" x2="35000" y2="40500"/>
                        <a14:foregroundMark x1="43750" y1="43750" x2="43750" y2="43750"/>
                        <a14:foregroundMark x1="51000" y1="43750" x2="51000" y2="43750"/>
                        <a14:foregroundMark x1="56250" y1="43000" x2="56250" y2="43000"/>
                        <a14:foregroundMark x1="67750" y1="46250" x2="67750" y2="46250"/>
                        <a14:foregroundMark x1="71750" y1="45000" x2="71750" y2="45000"/>
                        <a14:foregroundMark x1="83000" y1="46250" x2="83000" y2="46250"/>
                        <a14:foregroundMark x1="91500" y1="57500" x2="91500" y2="57500"/>
                        <a14:foregroundMark x1="80250" y1="59000" x2="80250" y2="59000"/>
                        <a14:foregroundMark x1="68500" y1="55750" x2="68500" y2="55750"/>
                        <a14:foregroundMark x1="67000" y1="62750" x2="67000" y2="62750"/>
                        <a14:foregroundMark x1="64750" y1="66750" x2="64750" y2="66750"/>
                        <a14:foregroundMark x1="63500" y1="61250" x2="63500" y2="61250"/>
                        <a14:foregroundMark x1="55250" y1="58750" x2="55250" y2="58750"/>
                        <a14:foregroundMark x1="37750" y1="56500" x2="37750" y2="56500"/>
                        <a14:foregroundMark x1="30250" y1="57000" x2="30250" y2="57000"/>
                        <a14:foregroundMark x1="44250" y1="49750" x2="44250" y2="49750"/>
                        <a14:foregroundMark x1="42750" y1="46750" x2="42750" y2="46750"/>
                        <a14:foregroundMark x1="57000" y1="46000" x2="57000" y2="46000"/>
                        <a14:foregroundMark x1="58500" y1="49500" x2="58500" y2="49500"/>
                        <a14:foregroundMark x1="79500" y1="43750" x2="79500" y2="43750"/>
                      </a14:backgroundRemoval>
                    </a14:imgEffect>
                  </a14:imgLayer>
                </a14:imgProps>
              </a:ext>
            </a:extLst>
          </a:blip>
          <a:srcRect t="28959" b="27793"/>
          <a:stretch/>
        </p:blipFill>
        <p:spPr>
          <a:xfrm>
            <a:off x="3982769" y="523074"/>
            <a:ext cx="3810000" cy="164773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634" y="2752253"/>
            <a:ext cx="7743910" cy="342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34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57150"/>
            <a:ext cx="68484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590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300162"/>
            <a:ext cx="68103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892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781175"/>
            <a:ext cx="66389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93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907" y="87071"/>
            <a:ext cx="4726522" cy="6843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75" y="493096"/>
            <a:ext cx="53911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6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1603"/>
          <a:stretch/>
        </p:blipFill>
        <p:spPr>
          <a:xfrm>
            <a:off x="2676525" y="1812471"/>
            <a:ext cx="6838950" cy="37215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7949" y="305778"/>
            <a:ext cx="2720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2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95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5464" y="946985"/>
            <a:ext cx="3195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ФОРМИРУЮЩЕЕ</a:t>
            </a:r>
          </a:p>
          <a:p>
            <a:pPr algn="ctr"/>
            <a:r>
              <a:rPr lang="ru-RU" sz="3200" dirty="0" smtClean="0"/>
              <a:t>ОЦЕНИВАНИЕ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332" y="2232695"/>
            <a:ext cx="3919008" cy="24857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49340" y="1485594"/>
            <a:ext cx="30358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ФОРМАТИВНОЕ</a:t>
            </a:r>
          </a:p>
          <a:p>
            <a:pPr algn="ctr"/>
            <a:r>
              <a:rPr lang="ru-RU" sz="3200" dirty="0" smtClean="0"/>
              <a:t> ОЦЕНИВАНИЕ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8732" y="4926931"/>
            <a:ext cx="375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АКТИВНАЯ ОЦЕНКА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49340" y="4680709"/>
            <a:ext cx="2898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ОЦЕНИВАНИЕ </a:t>
            </a:r>
          </a:p>
          <a:p>
            <a:pPr algn="ctr"/>
            <a:r>
              <a:rPr lang="ru-RU" sz="3200" dirty="0" smtClean="0"/>
              <a:t>ДЛЯ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279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868" r="2260"/>
          <a:stretch/>
        </p:blipFill>
        <p:spPr>
          <a:xfrm>
            <a:off x="9054" y="0"/>
            <a:ext cx="12182946" cy="6862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07" y="1638675"/>
            <a:ext cx="4890614" cy="32420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60411" y="2000815"/>
            <a:ext cx="525101" cy="525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60410" y="2997143"/>
            <a:ext cx="525101" cy="525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60409" y="4012320"/>
            <a:ext cx="525101" cy="525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0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560</Words>
  <Application>Microsoft Office PowerPoint</Application>
  <PresentationFormat>Произвольный</PresentationFormat>
  <Paragraphs>94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Формирующее оценивание: шаг к учебной самостоятельности.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Кристина</cp:lastModifiedBy>
  <cp:revision>103</cp:revision>
  <dcterms:created xsi:type="dcterms:W3CDTF">2019-08-18T09:49:51Z</dcterms:created>
  <dcterms:modified xsi:type="dcterms:W3CDTF">2020-11-04T09:46:53Z</dcterms:modified>
</cp:coreProperties>
</file>